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000000000000000"/>
      <p:regular r:id="rId10"/>
    </p:embeddedFont>
    <p:embeddedFont>
      <p:font typeface="Playfair Display Bold" charset="1" panose="00000000000000000000"/>
      <p:regular r:id="rId11"/>
    </p:embeddedFont>
    <p:embeddedFont>
      <p:font typeface="Playfair Display Italics" charset="1" panose="00000000000000000000"/>
      <p:regular r:id="rId12"/>
    </p:embeddedFont>
    <p:embeddedFont>
      <p:font typeface="Playfair Display Bold Italics" charset="1" panose="00000000000000000000"/>
      <p:regular r:id="rId13"/>
    </p:embeddedFont>
    <p:embeddedFont>
      <p:font typeface="Playfair Display Medium" charset="1" panose="00000000000000000000"/>
      <p:regular r:id="rId14"/>
    </p:embeddedFont>
    <p:embeddedFont>
      <p:font typeface="Playfair Display Medium Italics" charset="1" panose="00000000000000000000"/>
      <p:regular r:id="rId15"/>
    </p:embeddedFont>
    <p:embeddedFont>
      <p:font typeface="Playfair Display Semi-Bold" charset="1" panose="00000000000000000000"/>
      <p:regular r:id="rId16"/>
    </p:embeddedFont>
    <p:embeddedFont>
      <p:font typeface="Playfair Display Semi-Bold Italics" charset="1" panose="00000000000000000000"/>
      <p:regular r:id="rId17"/>
    </p:embeddedFont>
    <p:embeddedFont>
      <p:font typeface="Playfair Display Ultra-Bold" charset="1" panose="00000000000000000000"/>
      <p:regular r:id="rId18"/>
    </p:embeddedFont>
    <p:embeddedFont>
      <p:font typeface="Playfair Display Ultra-Bold Italics" charset="1" panose="00000000000000000000"/>
      <p:regular r:id="rId19"/>
    </p:embeddedFont>
    <p:embeddedFont>
      <p:font typeface="Playfair Display Heavy" charset="1" panose="00000000000000000000"/>
      <p:regular r:id="rId20"/>
    </p:embeddedFont>
    <p:embeddedFont>
      <p:font typeface="Playfair Display Heavy Italics" charset="1" panose="00000000000000000000"/>
      <p:regular r:id="rId21"/>
    </p:embeddedFont>
    <p:embeddedFont>
      <p:font typeface="Garet" charset="1" panose="00000000000000000000"/>
      <p:regular r:id="rId22"/>
    </p:embeddedFont>
    <p:embeddedFont>
      <p:font typeface="Garet Bold" charset="1" panose="00000000000000000000"/>
      <p:regular r:id="rId23"/>
    </p:embeddedFont>
    <p:embeddedFont>
      <p:font typeface="Garet Italics" charset="1" panose="00000000000000000000"/>
      <p:regular r:id="rId24"/>
    </p:embeddedFont>
    <p:embeddedFont>
      <p:font typeface="Garet Bold Italics" charset="1" panose="00000000000000000000"/>
      <p:regular r:id="rId25"/>
    </p:embeddedFont>
    <p:embeddedFont>
      <p:font typeface="Garet Light" charset="1" panose="00000000000000000000"/>
      <p:regular r:id="rId26"/>
    </p:embeddedFont>
    <p:embeddedFont>
      <p:font typeface="Garet Ultra-Bold" charset="1" panose="00000000000000000000"/>
      <p:regular r:id="rId27"/>
    </p:embeddedFont>
    <p:embeddedFont>
      <p:font typeface="Garet Ultra-Bold Italics" charset="1" panose="00000000000000000000"/>
      <p:regular r:id="rId28"/>
    </p:embeddedFont>
    <p:embeddedFont>
      <p:font typeface="Garet Heavy" charset="1" panose="00000000000000000000"/>
      <p:regular r:id="rId29"/>
    </p:embeddedFont>
    <p:embeddedFont>
      <p:font typeface="Garet Heavy Italics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37" Target="slides/slide7.xml" Type="http://schemas.openxmlformats.org/officeDocument/2006/relationships/slide"/><Relationship Id="rId38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570573"/>
            <a:ext cx="709662" cy="687727"/>
          </a:xfrm>
          <a:custGeom>
            <a:avLst/>
            <a:gdLst/>
            <a:ahLst/>
            <a:cxnLst/>
            <a:rect r="r" b="b" t="t" l="l"/>
            <a:pathLst>
              <a:path h="687727" w="709662">
                <a:moveTo>
                  <a:pt x="0" y="0"/>
                </a:moveTo>
                <a:lnTo>
                  <a:pt x="709662" y="0"/>
                </a:lnTo>
                <a:lnTo>
                  <a:pt x="709662" y="687727"/>
                </a:lnTo>
                <a:lnTo>
                  <a:pt x="0" y="68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6874" y="1207770"/>
            <a:ext cx="7152374" cy="7152374"/>
          </a:xfrm>
          <a:custGeom>
            <a:avLst/>
            <a:gdLst/>
            <a:ahLst/>
            <a:cxnLst/>
            <a:rect r="r" b="b" t="t" l="l"/>
            <a:pathLst>
              <a:path h="7152374" w="7152374">
                <a:moveTo>
                  <a:pt x="0" y="0"/>
                </a:moveTo>
                <a:lnTo>
                  <a:pt x="7152374" y="0"/>
                </a:lnTo>
                <a:lnTo>
                  <a:pt x="7152374" y="7152374"/>
                </a:lnTo>
                <a:lnTo>
                  <a:pt x="0" y="7152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90600"/>
            <a:ext cx="811530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Garet Bold"/>
              </a:rPr>
              <a:t>SUNAN: MUSTAFA KATI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93929" y="8589645"/>
            <a:ext cx="6234213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Garet Bold"/>
              </a:rPr>
              <a:t>İSTANBUL</a:t>
            </a:r>
          </a:p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Garet Bold"/>
              </a:rPr>
              <a:t>KODLUYOR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01304"/>
            <a:ext cx="7099442" cy="171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319"/>
              </a:lnSpc>
            </a:pPr>
            <a:r>
              <a:rPr lang="en-US" sz="14160" spc="-495">
                <a:solidFill>
                  <a:srgbClr val="000000"/>
                </a:solidFill>
                <a:latin typeface="Garet Bold"/>
              </a:rPr>
              <a:t>OYUN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1172" y="4611224"/>
            <a:ext cx="7456970" cy="1652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852"/>
              </a:lnSpc>
              <a:spcBef>
                <a:spcPct val="0"/>
              </a:spcBef>
            </a:pPr>
            <a:r>
              <a:rPr lang="en-US" sz="13623" spc="-476">
                <a:solidFill>
                  <a:srgbClr val="000000"/>
                </a:solidFill>
                <a:latin typeface="Garet Bold"/>
              </a:rPr>
              <a:t>YAZILIMI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552558"/>
            <a:ext cx="7099442" cy="1932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26"/>
              </a:lnSpc>
              <a:spcBef>
                <a:spcPct val="0"/>
              </a:spcBef>
            </a:pPr>
            <a:r>
              <a:rPr lang="en-US" sz="12688" spc="-444">
                <a:solidFill>
                  <a:srgbClr val="000000"/>
                </a:solidFill>
                <a:latin typeface="Playfair Display Italics"/>
              </a:rPr>
              <a:t>Sunumu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1162" y="1883291"/>
            <a:ext cx="8115300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Eğitim Süreci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4931" y="3543915"/>
            <a:ext cx="7627762" cy="493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12"/>
              </a:lnSpc>
            </a:pPr>
            <a:r>
              <a:rPr lang="en-US" sz="3151">
                <a:solidFill>
                  <a:srgbClr val="000000"/>
                </a:solidFill>
                <a:latin typeface="Garet"/>
              </a:rPr>
              <a:t>*PROGRAMLAMA BİLGİSİ</a:t>
            </a:r>
          </a:p>
          <a:p>
            <a:pPr>
              <a:lnSpc>
                <a:spcPts val="4412"/>
              </a:lnSpc>
            </a:pPr>
          </a:p>
          <a:p>
            <a:pPr>
              <a:lnSpc>
                <a:spcPts val="4412"/>
              </a:lnSpc>
            </a:pPr>
            <a:r>
              <a:rPr lang="en-US" sz="3151">
                <a:solidFill>
                  <a:srgbClr val="000000"/>
                </a:solidFill>
                <a:latin typeface="Garet"/>
              </a:rPr>
              <a:t>*UNITY TEMELLERİ</a:t>
            </a:r>
          </a:p>
          <a:p>
            <a:pPr>
              <a:lnSpc>
                <a:spcPts val="4412"/>
              </a:lnSpc>
            </a:pPr>
          </a:p>
          <a:p>
            <a:pPr>
              <a:lnSpc>
                <a:spcPts val="4412"/>
              </a:lnSpc>
            </a:pPr>
            <a:r>
              <a:rPr lang="en-US" sz="3151">
                <a:solidFill>
                  <a:srgbClr val="000000"/>
                </a:solidFill>
                <a:latin typeface="Garet"/>
              </a:rPr>
              <a:t>*OYUN DİZAYNI</a:t>
            </a:r>
          </a:p>
          <a:p>
            <a:pPr>
              <a:lnSpc>
                <a:spcPts val="4412"/>
              </a:lnSpc>
            </a:pPr>
          </a:p>
          <a:p>
            <a:pPr>
              <a:lnSpc>
                <a:spcPts val="4412"/>
              </a:lnSpc>
            </a:pPr>
            <a:r>
              <a:rPr lang="en-US" sz="3151">
                <a:solidFill>
                  <a:srgbClr val="000000"/>
                </a:solidFill>
                <a:latin typeface="Garet"/>
              </a:rPr>
              <a:t>*OYUN GELİŞTİRME SÜRECİ</a:t>
            </a:r>
          </a:p>
          <a:p>
            <a:pPr>
              <a:lnSpc>
                <a:spcPts val="4412"/>
              </a:lnSpc>
            </a:pPr>
          </a:p>
          <a:p>
            <a:pPr>
              <a:lnSpc>
                <a:spcPts val="4412"/>
              </a:lnSpc>
              <a:spcBef>
                <a:spcPct val="0"/>
              </a:spcBef>
            </a:pPr>
            <a:r>
              <a:rPr lang="en-US" sz="3151">
                <a:solidFill>
                  <a:srgbClr val="000000"/>
                </a:solidFill>
                <a:latin typeface="Garet"/>
              </a:rPr>
              <a:t>*PAZARLAMA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36874" y="1207770"/>
            <a:ext cx="7152374" cy="7152374"/>
          </a:xfrm>
          <a:custGeom>
            <a:avLst/>
            <a:gdLst/>
            <a:ahLst/>
            <a:cxnLst/>
            <a:rect r="r" b="b" t="t" l="l"/>
            <a:pathLst>
              <a:path h="7152374" w="7152374">
                <a:moveTo>
                  <a:pt x="0" y="0"/>
                </a:moveTo>
                <a:lnTo>
                  <a:pt x="7152374" y="0"/>
                </a:lnTo>
                <a:lnTo>
                  <a:pt x="7152374" y="7152374"/>
                </a:lnTo>
                <a:lnTo>
                  <a:pt x="0" y="715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08215"/>
            <a:ext cx="8115300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399"/>
              </a:lnSpc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PROGRAMLAMA BİLGİSİ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078178"/>
            <a:ext cx="5808911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TEMEL BILGISAYAR BILGISI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Temel programlama bilgisi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Nesne tabanlı programlama konseptleri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36874" y="1207770"/>
            <a:ext cx="7152374" cy="7152374"/>
          </a:xfrm>
          <a:custGeom>
            <a:avLst/>
            <a:gdLst/>
            <a:ahLst/>
            <a:cxnLst/>
            <a:rect r="r" b="b" t="t" l="l"/>
            <a:pathLst>
              <a:path h="7152374" w="7152374">
                <a:moveTo>
                  <a:pt x="0" y="0"/>
                </a:moveTo>
                <a:lnTo>
                  <a:pt x="7152374" y="0"/>
                </a:lnTo>
                <a:lnTo>
                  <a:pt x="7152374" y="7152374"/>
                </a:lnTo>
                <a:lnTo>
                  <a:pt x="0" y="715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1192" y="2390247"/>
            <a:ext cx="8115300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399"/>
              </a:lnSpc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UNITY TEMELLERİ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1192" y="4276586"/>
            <a:ext cx="8115300" cy="458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UNITY ARAYÜZÜ VE TEMEL KAVRAMLAR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SAHNE VE NESNE YÖNETIMI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KOMPONENT TABANLI YAPI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FIZIK MOTORU VE ÇARPIŞMA (COLLISION)IŞLEMLERI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ANIMASYON VE SES KONTROLÜ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36874" y="1207770"/>
            <a:ext cx="7152374" cy="7152374"/>
          </a:xfrm>
          <a:custGeom>
            <a:avLst/>
            <a:gdLst/>
            <a:ahLst/>
            <a:cxnLst/>
            <a:rect r="r" b="b" t="t" l="l"/>
            <a:pathLst>
              <a:path h="7152374" w="7152374">
                <a:moveTo>
                  <a:pt x="0" y="0"/>
                </a:moveTo>
                <a:lnTo>
                  <a:pt x="7152374" y="0"/>
                </a:lnTo>
                <a:lnTo>
                  <a:pt x="7152374" y="7152374"/>
                </a:lnTo>
                <a:lnTo>
                  <a:pt x="0" y="715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1192" y="2763114"/>
            <a:ext cx="8115300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399"/>
              </a:lnSpc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OYUN DİZAYNI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748204"/>
            <a:ext cx="6080564" cy="416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TEMEL OYUN TASARIMI PRENSIPLERI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OYUN MEKANIĞI VE OYUN MEKANIĞI TASARIMI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SEVIYE (LEVEL) TASARIMI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KULLANICI DENEYIMI (UX) VE KULLANICI ARAYÜZÜ (UI) TASARIMI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36874" y="1207770"/>
            <a:ext cx="7152374" cy="7152374"/>
          </a:xfrm>
          <a:custGeom>
            <a:avLst/>
            <a:gdLst/>
            <a:ahLst/>
            <a:cxnLst/>
            <a:rect r="r" b="b" t="t" l="l"/>
            <a:pathLst>
              <a:path h="7152374" w="7152374">
                <a:moveTo>
                  <a:pt x="0" y="0"/>
                </a:moveTo>
                <a:lnTo>
                  <a:pt x="7152374" y="0"/>
                </a:lnTo>
                <a:lnTo>
                  <a:pt x="7152374" y="7152374"/>
                </a:lnTo>
                <a:lnTo>
                  <a:pt x="0" y="715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15556"/>
            <a:ext cx="8115300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399"/>
              </a:lnSpc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PAZARLAMA VE DAĞITIM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772904"/>
            <a:ext cx="6080564" cy="584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PAZARLAMA STRATEJILERI VE HEDEF KITLE BELIRLEME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SOSYAL MEDYA VE DIJITAL PAZARLAMA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OYUNUN YAYIMLANMASI VE DAĞITIMI (APP STORE, GOOGLE PLAY, STEAM GIBI PLATFORMLARDA)</a:t>
            </a:r>
          </a:p>
          <a:p>
            <a:pPr>
              <a:lnSpc>
                <a:spcPts val="3359"/>
              </a:lnSpc>
            </a:pP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</a:rPr>
              <a:t>TOPLULUK YÖNETIMI VE KULLANICI GERI BILDIRIMI ALIMI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36874" y="1207770"/>
            <a:ext cx="7152374" cy="7152374"/>
          </a:xfrm>
          <a:custGeom>
            <a:avLst/>
            <a:gdLst/>
            <a:ahLst/>
            <a:cxnLst/>
            <a:rect r="r" b="b" t="t" l="l"/>
            <a:pathLst>
              <a:path h="7152374" w="7152374">
                <a:moveTo>
                  <a:pt x="0" y="0"/>
                </a:moveTo>
                <a:lnTo>
                  <a:pt x="7152374" y="0"/>
                </a:lnTo>
                <a:lnTo>
                  <a:pt x="7152374" y="7152374"/>
                </a:lnTo>
                <a:lnTo>
                  <a:pt x="0" y="715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9776" y="796711"/>
            <a:ext cx="16468448" cy="569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Oyun Geliştirme Süreci</a:t>
            </a:r>
          </a:p>
          <a:p>
            <a:pPr>
              <a:lnSpc>
                <a:spcPts val="6399"/>
              </a:lnSpc>
            </a:pPr>
          </a:p>
          <a:p>
            <a:pPr>
              <a:lnSpc>
                <a:spcPts val="6399"/>
              </a:lnSpc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Grafik Tasarımı ve Animasyon</a:t>
            </a:r>
          </a:p>
          <a:p>
            <a:pPr>
              <a:lnSpc>
                <a:spcPts val="6399"/>
              </a:lnSpc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 </a:t>
            </a:r>
          </a:p>
          <a:p>
            <a:pPr>
              <a:lnSpc>
                <a:spcPts val="6399"/>
              </a:lnSpc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Ses Tasarımı ve Müzik</a:t>
            </a:r>
          </a:p>
          <a:p>
            <a:pPr>
              <a:lnSpc>
                <a:spcPts val="6399"/>
              </a:lnSpc>
            </a:pPr>
          </a:p>
          <a:p>
            <a:pPr marL="0" indent="0" lvl="0">
              <a:lnSpc>
                <a:spcPts val="6399"/>
              </a:lnSpc>
            </a:pPr>
            <a:r>
              <a:rPr lang="en-US" sz="6399" spc="-223">
                <a:solidFill>
                  <a:srgbClr val="000000"/>
                </a:solidFill>
                <a:latin typeface="Playfair Display Bold Italics"/>
              </a:rPr>
              <a:t>Yasal ve Ticari Konular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570573"/>
            <a:ext cx="709662" cy="687727"/>
          </a:xfrm>
          <a:custGeom>
            <a:avLst/>
            <a:gdLst/>
            <a:ahLst/>
            <a:cxnLst/>
            <a:rect r="r" b="b" t="t" l="l"/>
            <a:pathLst>
              <a:path h="687727" w="709662">
                <a:moveTo>
                  <a:pt x="0" y="0"/>
                </a:moveTo>
                <a:lnTo>
                  <a:pt x="709662" y="0"/>
                </a:lnTo>
                <a:lnTo>
                  <a:pt x="709662" y="687727"/>
                </a:lnTo>
                <a:lnTo>
                  <a:pt x="0" y="68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3929" y="8589645"/>
            <a:ext cx="7250071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Garet Bold"/>
              </a:rPr>
              <a:t>İSTANBUL</a:t>
            </a:r>
          </a:p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Garet Bold"/>
              </a:rPr>
              <a:t>kODLUYor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874047"/>
            <a:ext cx="1623060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00"/>
              </a:lnSpc>
            </a:pPr>
            <a:r>
              <a:rPr lang="en-US" sz="12000" spc="-420">
                <a:solidFill>
                  <a:srgbClr val="000000"/>
                </a:solidFill>
                <a:latin typeface="Playfair Display Bold Italics"/>
              </a:rPr>
              <a:t>Teşekkürler!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90600"/>
            <a:ext cx="811530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Garet Bold"/>
              </a:rPr>
              <a:t>SUNAN: MUSTAFA KATI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DAF-4QFUb7o</dc:identifier>
  <dcterms:modified xsi:type="dcterms:W3CDTF">2011-08-01T06:04:30Z</dcterms:modified>
  <cp:revision>1</cp:revision>
  <dc:title>Deryalar Üniversitesi</dc:title>
</cp:coreProperties>
</file>