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1D24-42C8-4B49-9D33-386C54C20B2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693F-38EE-4BB9-925D-600B3B05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1D24-42C8-4B49-9D33-386C54C20B2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693F-38EE-4BB9-925D-600B3B05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1D24-42C8-4B49-9D33-386C54C20B2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693F-38EE-4BB9-925D-600B3B05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2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1D24-42C8-4B49-9D33-386C54C20B2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693F-38EE-4BB9-925D-600B3B05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1D24-42C8-4B49-9D33-386C54C20B2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693F-38EE-4BB9-925D-600B3B05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1D24-42C8-4B49-9D33-386C54C20B2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693F-38EE-4BB9-925D-600B3B05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1D24-42C8-4B49-9D33-386C54C20B2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693F-38EE-4BB9-925D-600B3B05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1D24-42C8-4B49-9D33-386C54C20B2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693F-38EE-4BB9-925D-600B3B05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1D24-42C8-4B49-9D33-386C54C20B2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693F-38EE-4BB9-925D-600B3B05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1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1D24-42C8-4B49-9D33-386C54C20B2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693F-38EE-4BB9-925D-600B3B05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1D24-42C8-4B49-9D33-386C54C20B2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693F-38EE-4BB9-925D-600B3B05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1D24-42C8-4B49-9D33-386C54C20B2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1693F-38EE-4BB9-925D-600B3B05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Measuring Acidity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</a:t>
            </a:r>
            <a:r>
              <a:rPr lang="en-US" dirty="0" err="1" smtClean="0"/>
              <a:t>Katterman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135" y="155805"/>
            <a:ext cx="10515600" cy="71452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Clean water from filtration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311"/>
            <a:ext cx="6322764" cy="466765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One way Astronauts get clean water is from filtration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Many kinds of filtration, some are better than others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Not all contaminants or pollutants are removed from filtration sometimes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Some chemicals are left in the water afterwards. Many of them are colorless.</a:t>
            </a:r>
            <a:endParaRPr lang="en-US" dirty="0"/>
          </a:p>
        </p:txBody>
      </p:sp>
      <p:pic>
        <p:nvPicPr>
          <p:cNvPr id="4" name="Picture 2" descr="PBRE | Glenn Research Center | NASA">
            <a:extLst>
              <a:ext uri="{FF2B5EF4-FFF2-40B4-BE49-F238E27FC236}">
                <a16:creationId xmlns:a16="http://schemas.microsoft.com/office/drawing/2014/main" id="{B78A4CF6-713D-4270-AE75-950FD61AE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63" y="958468"/>
            <a:ext cx="2164323" cy="199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CA41D518-6996-45EE-810B-6BECA7838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59" y="958468"/>
            <a:ext cx="2357609" cy="1994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675" y="3040655"/>
            <a:ext cx="4494538" cy="2075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946" y="5281038"/>
            <a:ext cx="1257375" cy="1229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4368" y="5281038"/>
            <a:ext cx="1612652" cy="11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135" y="199872"/>
            <a:ext cx="10515600" cy="6814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Examples of Acidity and Basicity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888"/>
            <a:ext cx="6510051" cy="5343181"/>
          </a:xfrm>
        </p:spPr>
        <p:txBody>
          <a:bodyPr>
            <a:normAutofit/>
          </a:bodyPr>
          <a:lstStyle/>
          <a:p>
            <a:r>
              <a:rPr lang="en-US" dirty="0" smtClean="0"/>
              <a:t>Chemicals in water make it more Acidic or Basic. </a:t>
            </a:r>
          </a:p>
          <a:p>
            <a:r>
              <a:rPr lang="en-US" dirty="0" smtClean="0"/>
              <a:t>Why is this important?</a:t>
            </a:r>
          </a:p>
          <a:p>
            <a:r>
              <a:rPr lang="en-US" dirty="0" smtClean="0"/>
              <a:t>This affects the way the water tastes or how healthy the water is for you.</a:t>
            </a:r>
          </a:p>
          <a:p>
            <a:r>
              <a:rPr lang="en-US" dirty="0" smtClean="0"/>
              <a:t>Bacteria or algae can grow in water with chemicals in it.</a:t>
            </a:r>
          </a:p>
          <a:p>
            <a:r>
              <a:rPr lang="en-US" dirty="0" smtClean="0"/>
              <a:t>Bacteria grow with organics in it. The water is slightly acidic.</a:t>
            </a:r>
          </a:p>
          <a:p>
            <a:r>
              <a:rPr lang="en-US" dirty="0" smtClean="0"/>
              <a:t>Algae grows with fertilizer chemicals in it. This makes it slightly basic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403" y="988076"/>
            <a:ext cx="2280492" cy="1986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442" y="988076"/>
            <a:ext cx="1916935" cy="1986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162" y="3138631"/>
            <a:ext cx="3260991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163" y="5036258"/>
            <a:ext cx="3260990" cy="154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3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What are Acids &amp; Bases?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429"/>
            <a:ext cx="6730388" cy="4590534"/>
          </a:xfrm>
        </p:spPr>
        <p:txBody>
          <a:bodyPr/>
          <a:lstStyle/>
          <a:p>
            <a:r>
              <a:rPr lang="en-US" b="1" dirty="0" smtClean="0"/>
              <a:t>ACID</a:t>
            </a:r>
            <a:r>
              <a:rPr lang="en-US" dirty="0" smtClean="0"/>
              <a:t> - </a:t>
            </a:r>
            <a:r>
              <a:rPr lang="en-US" dirty="0"/>
              <a:t>a chemical that </a:t>
            </a:r>
            <a:r>
              <a:rPr lang="en-US" b="1" dirty="0"/>
              <a:t>gives off hydrogen ions</a:t>
            </a:r>
            <a:r>
              <a:rPr lang="en-US" dirty="0"/>
              <a:t> in </a:t>
            </a:r>
            <a:r>
              <a:rPr lang="en-US" dirty="0" smtClean="0"/>
              <a:t>water. A molecule </a:t>
            </a:r>
            <a:r>
              <a:rPr lang="en-US" dirty="0"/>
              <a:t>that can </a:t>
            </a:r>
            <a:r>
              <a:rPr lang="en-US" b="1" dirty="0"/>
              <a:t>donate a</a:t>
            </a:r>
            <a:r>
              <a:rPr lang="en-US" dirty="0"/>
              <a:t> </a:t>
            </a:r>
            <a:r>
              <a:rPr lang="en-US" b="1" dirty="0" smtClean="0"/>
              <a:t>proton</a:t>
            </a:r>
            <a:r>
              <a:rPr lang="en-US" dirty="0" smtClean="0"/>
              <a:t>. Acidity is </a:t>
            </a:r>
            <a:r>
              <a:rPr lang="en-US" dirty="0"/>
              <a:t>measured on a scale called the pH </a:t>
            </a:r>
            <a:r>
              <a:rPr lang="en-US" dirty="0" smtClean="0"/>
              <a:t>scale</a:t>
            </a:r>
          </a:p>
          <a:p>
            <a:endParaRPr lang="en-US" dirty="0"/>
          </a:p>
          <a:p>
            <a:r>
              <a:rPr lang="en-US" dirty="0" smtClean="0"/>
              <a:t>BASE - </a:t>
            </a:r>
            <a:r>
              <a:rPr lang="en-US" dirty="0"/>
              <a:t> a chemical species that </a:t>
            </a:r>
            <a:r>
              <a:rPr lang="en-US" b="1" dirty="0"/>
              <a:t>donates</a:t>
            </a:r>
            <a:r>
              <a:rPr lang="en-US" dirty="0"/>
              <a:t> </a:t>
            </a:r>
            <a:r>
              <a:rPr lang="en-US" b="1" dirty="0" smtClean="0"/>
              <a:t>electrons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/>
              <a:t>releases hydroxide (OH-) ions </a:t>
            </a:r>
            <a:r>
              <a:rPr lang="en-US" dirty="0"/>
              <a:t>in aqueous </a:t>
            </a:r>
            <a:r>
              <a:rPr lang="en-US" dirty="0" smtClean="0"/>
              <a:t>solution. Basicity is also measured using the pH scale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901629" y="1412971"/>
            <a:ext cx="506775" cy="495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366871" y="1431456"/>
            <a:ext cx="506775" cy="495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540606" y="583894"/>
            <a:ext cx="672029" cy="68304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7"/>
            <a:endCxn id="6" idx="3"/>
          </p:cNvCxnSpPr>
          <p:nvPr/>
        </p:nvCxnSpPr>
        <p:spPr>
          <a:xfrm flipV="1">
            <a:off x="9334189" y="1166910"/>
            <a:ext cx="304833" cy="3186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1"/>
            <a:endCxn id="6" idx="5"/>
          </p:cNvCxnSpPr>
          <p:nvPr/>
        </p:nvCxnSpPr>
        <p:spPr>
          <a:xfrm flipH="1" flipV="1">
            <a:off x="10114219" y="1166910"/>
            <a:ext cx="326867" cy="3371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1126" y="1930905"/>
            <a:ext cx="1230987" cy="4847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766817" y="4081431"/>
            <a:ext cx="506775" cy="495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100412" y="4081431"/>
            <a:ext cx="506775" cy="495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322066" y="3328110"/>
            <a:ext cx="672029" cy="68304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66871" y="2518215"/>
            <a:ext cx="506775" cy="495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0631271" y="3026533"/>
            <a:ext cx="26810" cy="3228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6" idx="3"/>
          </p:cNvCxnSpPr>
          <p:nvPr/>
        </p:nvCxnSpPr>
        <p:spPr>
          <a:xfrm flipV="1">
            <a:off x="10199377" y="3911126"/>
            <a:ext cx="221105" cy="2429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6" idx="5"/>
          </p:cNvCxnSpPr>
          <p:nvPr/>
        </p:nvCxnSpPr>
        <p:spPr>
          <a:xfrm flipH="1" flipV="1">
            <a:off x="10895679" y="3911126"/>
            <a:ext cx="288793" cy="2429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777908" y="2953861"/>
            <a:ext cx="914400" cy="7911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022814" y="2821179"/>
            <a:ext cx="506775" cy="495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687164" y="3328096"/>
            <a:ext cx="1427055" cy="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050725" y="5277303"/>
            <a:ext cx="672029" cy="68304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1100412" y="5389805"/>
            <a:ext cx="506775" cy="495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endCxn id="48" idx="2"/>
          </p:cNvCxnSpPr>
          <p:nvPr/>
        </p:nvCxnSpPr>
        <p:spPr>
          <a:xfrm>
            <a:off x="10722754" y="5618826"/>
            <a:ext cx="377658" cy="188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403335" y="5003665"/>
            <a:ext cx="1317603" cy="7911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CHEMICAL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658982" y="5141926"/>
            <a:ext cx="506775" cy="4957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741827" y="5637685"/>
            <a:ext cx="1084070" cy="94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0740817" y="5097358"/>
            <a:ext cx="341523" cy="166126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>
            <a:off x="10983815" y="2871055"/>
            <a:ext cx="284080" cy="299987"/>
          </a:xfrm>
          <a:prstGeom prst="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802983" y="6081608"/>
            <a:ext cx="2185392" cy="4847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Hydroxide Ion (OH-)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1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 animBg="1"/>
      <p:bldP spid="42" grpId="0" animBg="1"/>
      <p:bldP spid="52" grpId="0" animBg="1"/>
      <p:bldP spid="53" grpId="0" animBg="1"/>
      <p:bldP spid="61" grpId="0" animBg="1"/>
      <p:bldP spid="62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4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Measuring Acidity or Basicity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76259"/>
            <a:ext cx="6928692" cy="4700703"/>
          </a:xfrm>
        </p:spPr>
        <p:txBody>
          <a:bodyPr>
            <a:normAutofit/>
          </a:bodyPr>
          <a:lstStyle/>
          <a:p>
            <a:r>
              <a:rPr lang="en-US" dirty="0" smtClean="0"/>
              <a:t>How can we tell if water is acidic or basic?</a:t>
            </a:r>
            <a:endParaRPr lang="en-US" dirty="0"/>
          </a:p>
          <a:p>
            <a:r>
              <a:rPr lang="en-US" dirty="0" smtClean="0"/>
              <a:t>We can use pH paper that changes color.</a:t>
            </a:r>
            <a:endParaRPr lang="en-US" dirty="0"/>
          </a:p>
          <a:p>
            <a:r>
              <a:rPr lang="en-US" dirty="0" smtClean="0"/>
              <a:t>Is on a scale from 1 – 14 usually</a:t>
            </a:r>
          </a:p>
          <a:p>
            <a:r>
              <a:rPr lang="en-US" dirty="0" smtClean="0"/>
              <a:t>1 – 6 is Acidic,   8 – 14 is Basic</a:t>
            </a:r>
          </a:p>
          <a:p>
            <a:r>
              <a:rPr lang="en-US" dirty="0" smtClean="0"/>
              <a:t>There are colors for each of the pH numbers.</a:t>
            </a:r>
          </a:p>
          <a:p>
            <a:r>
              <a:rPr lang="en-US" dirty="0" smtClean="0"/>
              <a:t>It is preferable that water be neutral (pH = 7)</a:t>
            </a:r>
          </a:p>
          <a:p>
            <a:r>
              <a:rPr lang="en-US" dirty="0" smtClean="0"/>
              <a:t>May be ok if not too far from pH 7 (5 – 9)</a:t>
            </a:r>
          </a:p>
          <a:p>
            <a:r>
              <a:rPr lang="en-US" dirty="0" err="1" smtClean="0"/>
              <a:t>Acetogenic</a:t>
            </a:r>
            <a:r>
              <a:rPr lang="en-US" dirty="0" smtClean="0"/>
              <a:t> Bacteria = pH 4-5</a:t>
            </a:r>
          </a:p>
          <a:p>
            <a:r>
              <a:rPr lang="en-US" dirty="0" smtClean="0"/>
              <a:t>Blue-green algae = pH 9-10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139" y="1236925"/>
            <a:ext cx="2474205" cy="1957967"/>
          </a:xfrm>
          <a:prstGeom prst="rect">
            <a:avLst/>
          </a:prstGeom>
        </p:spPr>
      </p:pic>
      <p:pic>
        <p:nvPicPr>
          <p:cNvPr id="5" name="Picture 2" descr="The pH scale - AcidsandBasesnorthvi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57" y="3418265"/>
            <a:ext cx="4186409" cy="26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234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Measuring Acidity</vt:lpstr>
      <vt:lpstr>Clean water from filtration</vt:lpstr>
      <vt:lpstr>Examples of Acidity and Basicity</vt:lpstr>
      <vt:lpstr>What are Acids &amp; Bases?</vt:lpstr>
      <vt:lpstr>Measuring Acidity or Basicity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Acidity</dc:title>
  <dc:creator>mekatterman@outlook.com</dc:creator>
  <cp:lastModifiedBy>mekatterman@outlook.com</cp:lastModifiedBy>
  <cp:revision>14</cp:revision>
  <dcterms:created xsi:type="dcterms:W3CDTF">2021-03-02T23:56:17Z</dcterms:created>
  <dcterms:modified xsi:type="dcterms:W3CDTF">2021-03-05T21:00:15Z</dcterms:modified>
</cp:coreProperties>
</file>