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7"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1" d="100"/>
          <a:sy n="71" d="100"/>
        </p:scale>
        <p:origin x="8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AEAEF-9C9E-4A41-B712-5B376D6279D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127509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EAEF-9C9E-4A41-B712-5B376D6279D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248364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EAEF-9C9E-4A41-B712-5B376D6279D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311961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EAEF-9C9E-4A41-B712-5B376D6279D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131431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6AEAEF-9C9E-4A41-B712-5B376D6279D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148004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AEAEF-9C9E-4A41-B712-5B376D6279D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404857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AEAEF-9C9E-4A41-B712-5B376D6279D2}"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182316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AEAEF-9C9E-4A41-B712-5B376D6279D2}"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381100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AEAEF-9C9E-4A41-B712-5B376D6279D2}"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288427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AEAEF-9C9E-4A41-B712-5B376D6279D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300790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AEAEF-9C9E-4A41-B712-5B376D6279D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197F-3B79-49C4-B6E9-3C1C6D861A76}" type="slidenum">
              <a:rPr lang="en-US" smtClean="0"/>
              <a:t>‹#›</a:t>
            </a:fld>
            <a:endParaRPr lang="en-US"/>
          </a:p>
        </p:txBody>
      </p:sp>
    </p:spTree>
    <p:extLst>
      <p:ext uri="{BB962C8B-B14F-4D97-AF65-F5344CB8AC3E}">
        <p14:creationId xmlns:p14="http://schemas.microsoft.com/office/powerpoint/2010/main" val="10702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AEAEF-9C9E-4A41-B712-5B376D6279D2}"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E197F-3B79-49C4-B6E9-3C1C6D861A76}" type="slidenum">
              <a:rPr lang="en-US" smtClean="0"/>
              <a:t>‹#›</a:t>
            </a:fld>
            <a:endParaRPr lang="en-US"/>
          </a:p>
        </p:txBody>
      </p:sp>
    </p:spTree>
    <p:extLst>
      <p:ext uri="{BB962C8B-B14F-4D97-AF65-F5344CB8AC3E}">
        <p14:creationId xmlns:p14="http://schemas.microsoft.com/office/powerpoint/2010/main" val="344217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Carbon Dioxide Capture and Conversion</a:t>
            </a:r>
            <a:endParaRPr lang="en-US" b="1" dirty="0"/>
          </a:p>
        </p:txBody>
      </p:sp>
      <p:sp>
        <p:nvSpPr>
          <p:cNvPr id="3" name="Subtitle 2"/>
          <p:cNvSpPr>
            <a:spLocks noGrp="1"/>
          </p:cNvSpPr>
          <p:nvPr>
            <p:ph type="subTitle" idx="1"/>
          </p:nvPr>
        </p:nvSpPr>
        <p:spPr/>
        <p:txBody>
          <a:bodyPr/>
          <a:lstStyle/>
          <a:p>
            <a:r>
              <a:rPr lang="en-US" dirty="0" smtClean="0"/>
              <a:t>Matthew </a:t>
            </a:r>
            <a:r>
              <a:rPr lang="en-US" dirty="0" err="1" smtClean="0"/>
              <a:t>Katterman</a:t>
            </a:r>
            <a:endParaRPr lang="en-US" dirty="0" smtClean="0"/>
          </a:p>
          <a:p>
            <a:endParaRPr lang="en-US" dirty="0"/>
          </a:p>
        </p:txBody>
      </p:sp>
    </p:spTree>
    <p:extLst>
      <p:ext uri="{BB962C8B-B14F-4D97-AF65-F5344CB8AC3E}">
        <p14:creationId xmlns:p14="http://schemas.microsoft.com/office/powerpoint/2010/main" val="426387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16" y="618513"/>
            <a:ext cx="10515600" cy="648427"/>
          </a:xfrm>
        </p:spPr>
        <p:txBody>
          <a:bodyPr>
            <a:normAutofit fontScale="90000"/>
          </a:bodyPr>
          <a:lstStyle/>
          <a:p>
            <a:pPr algn="ctr"/>
            <a:r>
              <a:rPr lang="en-US" b="1" dirty="0" smtClean="0">
                <a:latin typeface="+mn-lt"/>
              </a:rPr>
              <a:t>What happens when we add carbon dioxide to dissolved gummy worms?</a:t>
            </a:r>
            <a:endParaRPr lang="en-US" b="1" dirty="0">
              <a:latin typeface="+mn-lt"/>
            </a:endParaRPr>
          </a:p>
        </p:txBody>
      </p:sp>
      <p:sp>
        <p:nvSpPr>
          <p:cNvPr id="4" name="Flowchart: Delay 3"/>
          <p:cNvSpPr/>
          <p:nvPr/>
        </p:nvSpPr>
        <p:spPr>
          <a:xfrm rot="5400000">
            <a:off x="1035586" y="2853367"/>
            <a:ext cx="2842350" cy="1696598"/>
          </a:xfrm>
          <a:prstGeom prst="flowChartDelay">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lay 5"/>
          <p:cNvSpPr/>
          <p:nvPr/>
        </p:nvSpPr>
        <p:spPr>
          <a:xfrm rot="5400000">
            <a:off x="1524465" y="3589026"/>
            <a:ext cx="1864589" cy="1696598"/>
          </a:xfrm>
          <a:prstGeom prst="flowChartDelay">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rot="5400000">
            <a:off x="4449090" y="2853367"/>
            <a:ext cx="2842350" cy="1696598"/>
          </a:xfrm>
          <a:prstGeom prst="flowChartDelay">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lay 8"/>
          <p:cNvSpPr/>
          <p:nvPr/>
        </p:nvSpPr>
        <p:spPr>
          <a:xfrm rot="5400000">
            <a:off x="4937968" y="3589027"/>
            <a:ext cx="1864589" cy="1696598"/>
          </a:xfrm>
          <a:prstGeom prst="flowChartDelay">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lock Arc 9"/>
          <p:cNvSpPr/>
          <p:nvPr/>
        </p:nvSpPr>
        <p:spPr>
          <a:xfrm>
            <a:off x="1688335" y="4073503"/>
            <a:ext cx="738130"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11"/>
          <p:cNvSpPr/>
          <p:nvPr/>
        </p:nvSpPr>
        <p:spPr>
          <a:xfrm>
            <a:off x="2057400" y="4643037"/>
            <a:ext cx="738130"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lock Arc 12"/>
          <p:cNvSpPr/>
          <p:nvPr/>
        </p:nvSpPr>
        <p:spPr>
          <a:xfrm>
            <a:off x="2506338" y="4157155"/>
            <a:ext cx="738130"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lock Arc 13"/>
          <p:cNvSpPr/>
          <p:nvPr/>
        </p:nvSpPr>
        <p:spPr>
          <a:xfrm>
            <a:off x="2197865" y="3630095"/>
            <a:ext cx="738130"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p:cNvSpPr/>
          <p:nvPr/>
        </p:nvSpPr>
        <p:spPr>
          <a:xfrm>
            <a:off x="5352218" y="3848683"/>
            <a:ext cx="277257"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lock Arc 15"/>
          <p:cNvSpPr/>
          <p:nvPr/>
        </p:nvSpPr>
        <p:spPr>
          <a:xfrm>
            <a:off x="6166316" y="3840248"/>
            <a:ext cx="277257"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lock Arc 16"/>
          <p:cNvSpPr/>
          <p:nvPr/>
        </p:nvSpPr>
        <p:spPr>
          <a:xfrm>
            <a:off x="5431655" y="4530251"/>
            <a:ext cx="277257"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p:cNvSpPr/>
          <p:nvPr/>
        </p:nvSpPr>
        <p:spPr>
          <a:xfrm>
            <a:off x="6014917" y="4530251"/>
            <a:ext cx="277257" cy="616943"/>
          </a:xfrm>
          <a:prstGeom prst="blockArc">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lowchart: Delay 19"/>
          <p:cNvSpPr/>
          <p:nvPr/>
        </p:nvSpPr>
        <p:spPr>
          <a:xfrm rot="5400000">
            <a:off x="7614031" y="2853367"/>
            <a:ext cx="2842350" cy="1696598"/>
          </a:xfrm>
          <a:prstGeom prst="flowChartDelay">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lay 20"/>
          <p:cNvSpPr/>
          <p:nvPr/>
        </p:nvSpPr>
        <p:spPr>
          <a:xfrm rot="5400000">
            <a:off x="8102909" y="3589027"/>
            <a:ext cx="1864589" cy="1696598"/>
          </a:xfrm>
          <a:prstGeom prst="flowChartDelay">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84640" y="3068231"/>
            <a:ext cx="998863" cy="369332"/>
          </a:xfrm>
          <a:prstGeom prst="rect">
            <a:avLst/>
          </a:prstGeom>
          <a:noFill/>
        </p:spPr>
        <p:txBody>
          <a:bodyPr wrap="none" rtlCol="0">
            <a:spAutoFit/>
          </a:bodyPr>
          <a:lstStyle/>
          <a:p>
            <a:r>
              <a:rPr lang="en-US" b="1" dirty="0" smtClean="0"/>
              <a:t>CO</a:t>
            </a:r>
            <a:r>
              <a:rPr lang="en-US" b="1" baseline="-25000" dirty="0" smtClean="0"/>
              <a:t>2</a:t>
            </a:r>
            <a:r>
              <a:rPr lang="en-US" b="1" dirty="0" smtClean="0"/>
              <a:t>  </a:t>
            </a:r>
            <a:r>
              <a:rPr lang="en-US" b="1" dirty="0" err="1" smtClean="0"/>
              <a:t>CO</a:t>
            </a:r>
            <a:r>
              <a:rPr lang="en-US" b="1" baseline="-25000" dirty="0" err="1" smtClean="0"/>
              <a:t>2</a:t>
            </a:r>
            <a:endParaRPr lang="en-US" b="1" dirty="0"/>
          </a:p>
        </p:txBody>
      </p:sp>
      <p:sp>
        <p:nvSpPr>
          <p:cNvPr id="24" name="TextBox 23"/>
          <p:cNvSpPr txBox="1"/>
          <p:nvPr/>
        </p:nvSpPr>
        <p:spPr>
          <a:xfrm>
            <a:off x="8627576" y="4082315"/>
            <a:ext cx="998863" cy="369332"/>
          </a:xfrm>
          <a:prstGeom prst="rect">
            <a:avLst/>
          </a:prstGeom>
          <a:noFill/>
        </p:spPr>
        <p:txBody>
          <a:bodyPr wrap="none" rtlCol="0">
            <a:spAutoFit/>
          </a:bodyPr>
          <a:lstStyle/>
          <a:p>
            <a:r>
              <a:rPr lang="en-US" b="1" dirty="0" smtClean="0"/>
              <a:t>CO</a:t>
            </a:r>
            <a:r>
              <a:rPr lang="en-US" b="1" baseline="-25000" dirty="0" smtClean="0"/>
              <a:t>2</a:t>
            </a:r>
            <a:r>
              <a:rPr lang="en-US" b="1" dirty="0" smtClean="0"/>
              <a:t>  </a:t>
            </a:r>
            <a:r>
              <a:rPr lang="en-US" b="1" dirty="0" err="1" smtClean="0"/>
              <a:t>CO</a:t>
            </a:r>
            <a:r>
              <a:rPr lang="en-US" b="1" baseline="-25000" dirty="0" err="1" smtClean="0"/>
              <a:t>2</a:t>
            </a:r>
            <a:endParaRPr lang="en-US" b="1" dirty="0"/>
          </a:p>
        </p:txBody>
      </p:sp>
      <p:sp>
        <p:nvSpPr>
          <p:cNvPr id="25" name="TextBox 24"/>
          <p:cNvSpPr txBox="1"/>
          <p:nvPr/>
        </p:nvSpPr>
        <p:spPr>
          <a:xfrm>
            <a:off x="8627576" y="4643037"/>
            <a:ext cx="998863" cy="369332"/>
          </a:xfrm>
          <a:prstGeom prst="rect">
            <a:avLst/>
          </a:prstGeom>
          <a:noFill/>
        </p:spPr>
        <p:txBody>
          <a:bodyPr wrap="none" rtlCol="0">
            <a:spAutoFit/>
          </a:bodyPr>
          <a:lstStyle/>
          <a:p>
            <a:r>
              <a:rPr lang="en-US" b="1" dirty="0" smtClean="0"/>
              <a:t>CO</a:t>
            </a:r>
            <a:r>
              <a:rPr lang="en-US" b="1" baseline="-25000" dirty="0" smtClean="0"/>
              <a:t>2</a:t>
            </a:r>
            <a:r>
              <a:rPr lang="en-US" b="1" dirty="0" smtClean="0"/>
              <a:t>  </a:t>
            </a:r>
            <a:r>
              <a:rPr lang="en-US" b="1" dirty="0" err="1" smtClean="0"/>
              <a:t>CO</a:t>
            </a:r>
            <a:r>
              <a:rPr lang="en-US" b="1" baseline="-25000" dirty="0" err="1" smtClean="0"/>
              <a:t>2</a:t>
            </a:r>
            <a:endParaRPr lang="en-US" b="1" dirty="0"/>
          </a:p>
        </p:txBody>
      </p:sp>
      <p:sp>
        <p:nvSpPr>
          <p:cNvPr id="30" name="TextBox 29"/>
          <p:cNvSpPr txBox="1"/>
          <p:nvPr/>
        </p:nvSpPr>
        <p:spPr>
          <a:xfrm>
            <a:off x="1572606" y="5649901"/>
            <a:ext cx="1768305" cy="646331"/>
          </a:xfrm>
          <a:prstGeom prst="rect">
            <a:avLst/>
          </a:prstGeom>
          <a:noFill/>
        </p:spPr>
        <p:txBody>
          <a:bodyPr wrap="none" rtlCol="0">
            <a:spAutoFit/>
          </a:bodyPr>
          <a:lstStyle/>
          <a:p>
            <a:r>
              <a:rPr lang="en-US" dirty="0" smtClean="0"/>
              <a:t>Gummy worms </a:t>
            </a:r>
          </a:p>
          <a:p>
            <a:r>
              <a:rPr lang="en-US" dirty="0"/>
              <a:t>a</a:t>
            </a:r>
            <a:r>
              <a:rPr lang="en-US" dirty="0" smtClean="0"/>
              <a:t>dded to vinegar</a:t>
            </a:r>
            <a:endParaRPr lang="en-US" dirty="0"/>
          </a:p>
        </p:txBody>
      </p:sp>
      <p:sp>
        <p:nvSpPr>
          <p:cNvPr id="31" name="TextBox 30"/>
          <p:cNvSpPr txBox="1"/>
          <p:nvPr/>
        </p:nvSpPr>
        <p:spPr>
          <a:xfrm>
            <a:off x="4308175" y="5645420"/>
            <a:ext cx="2801473" cy="646331"/>
          </a:xfrm>
          <a:prstGeom prst="rect">
            <a:avLst/>
          </a:prstGeom>
          <a:noFill/>
        </p:spPr>
        <p:txBody>
          <a:bodyPr wrap="none" rtlCol="0">
            <a:spAutoFit/>
          </a:bodyPr>
          <a:lstStyle/>
          <a:p>
            <a:pPr algn="ctr"/>
            <a:r>
              <a:rPr lang="en-US" dirty="0" smtClean="0"/>
              <a:t>Gummy worms dissolve </a:t>
            </a:r>
          </a:p>
          <a:p>
            <a:pPr algn="ctr"/>
            <a:r>
              <a:rPr lang="en-US" dirty="0"/>
              <a:t>i</a:t>
            </a:r>
            <a:r>
              <a:rPr lang="en-US" dirty="0" smtClean="0"/>
              <a:t>n vinegar and change color</a:t>
            </a:r>
            <a:endParaRPr lang="en-US" dirty="0"/>
          </a:p>
        </p:txBody>
      </p:sp>
      <p:sp>
        <p:nvSpPr>
          <p:cNvPr id="33" name="TextBox 32"/>
          <p:cNvSpPr txBox="1"/>
          <p:nvPr/>
        </p:nvSpPr>
        <p:spPr>
          <a:xfrm>
            <a:off x="8698722" y="3645515"/>
            <a:ext cx="998863" cy="369332"/>
          </a:xfrm>
          <a:prstGeom prst="rect">
            <a:avLst/>
          </a:prstGeom>
          <a:noFill/>
        </p:spPr>
        <p:txBody>
          <a:bodyPr wrap="none" rtlCol="0">
            <a:spAutoFit/>
          </a:bodyPr>
          <a:lstStyle/>
          <a:p>
            <a:r>
              <a:rPr lang="en-US" b="1" dirty="0" smtClean="0"/>
              <a:t>CO</a:t>
            </a:r>
            <a:r>
              <a:rPr lang="en-US" b="1" baseline="-25000" dirty="0" smtClean="0"/>
              <a:t>2</a:t>
            </a:r>
            <a:r>
              <a:rPr lang="en-US" b="1" dirty="0" smtClean="0"/>
              <a:t>  </a:t>
            </a:r>
            <a:r>
              <a:rPr lang="en-US" b="1" dirty="0" err="1" smtClean="0"/>
              <a:t>CO</a:t>
            </a:r>
            <a:r>
              <a:rPr lang="en-US" b="1" baseline="-25000" dirty="0" err="1" smtClean="0"/>
              <a:t>2</a:t>
            </a:r>
            <a:endParaRPr lang="en-US" b="1" dirty="0"/>
          </a:p>
        </p:txBody>
      </p:sp>
      <p:sp>
        <p:nvSpPr>
          <p:cNvPr id="34" name="TextBox 33"/>
          <p:cNvSpPr txBox="1"/>
          <p:nvPr/>
        </p:nvSpPr>
        <p:spPr>
          <a:xfrm>
            <a:off x="7617602" y="5625288"/>
            <a:ext cx="2835200" cy="646331"/>
          </a:xfrm>
          <a:prstGeom prst="rect">
            <a:avLst/>
          </a:prstGeom>
          <a:noFill/>
        </p:spPr>
        <p:txBody>
          <a:bodyPr wrap="none" rtlCol="0">
            <a:spAutoFit/>
          </a:bodyPr>
          <a:lstStyle/>
          <a:p>
            <a:pPr algn="ctr"/>
            <a:r>
              <a:rPr lang="en-US" dirty="0" smtClean="0"/>
              <a:t>What happens when carbon</a:t>
            </a:r>
          </a:p>
          <a:p>
            <a:pPr algn="ctr"/>
            <a:r>
              <a:rPr lang="en-US" dirty="0"/>
              <a:t>d</a:t>
            </a:r>
            <a:r>
              <a:rPr lang="en-US" dirty="0" smtClean="0"/>
              <a:t>ioxide is added?</a:t>
            </a:r>
          </a:p>
        </p:txBody>
      </p:sp>
      <p:sp>
        <p:nvSpPr>
          <p:cNvPr id="35" name="Right Arrow 34"/>
          <p:cNvSpPr/>
          <p:nvPr/>
        </p:nvSpPr>
        <p:spPr>
          <a:xfrm>
            <a:off x="3671850" y="3437563"/>
            <a:ext cx="978408" cy="484632"/>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6975203" y="3403199"/>
            <a:ext cx="978408" cy="484632"/>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93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494"/>
          </a:xfrm>
        </p:spPr>
        <p:txBody>
          <a:bodyPr>
            <a:normAutofit fontScale="90000"/>
          </a:bodyPr>
          <a:lstStyle/>
          <a:p>
            <a:pPr algn="ctr"/>
            <a:r>
              <a:rPr lang="en-US" b="1" dirty="0" smtClean="0">
                <a:latin typeface="+mn-lt"/>
              </a:rPr>
              <a:t>Cycling of Carbon Dioxide in </a:t>
            </a:r>
            <a:br>
              <a:rPr lang="en-US" b="1" dirty="0" smtClean="0">
                <a:latin typeface="+mn-lt"/>
              </a:rPr>
            </a:br>
            <a:r>
              <a:rPr lang="en-US" b="1" dirty="0" smtClean="0">
                <a:latin typeface="+mn-lt"/>
              </a:rPr>
              <a:t>Nature and on Space Station</a:t>
            </a:r>
            <a:endParaRPr lang="en-US" b="1" dirty="0">
              <a:latin typeface="+mn-lt"/>
            </a:endParaRPr>
          </a:p>
        </p:txBody>
      </p:sp>
      <p:pic>
        <p:nvPicPr>
          <p:cNvPr id="4" name="Picture 3"/>
          <p:cNvPicPr>
            <a:picLocks noChangeAspect="1"/>
          </p:cNvPicPr>
          <p:nvPr/>
        </p:nvPicPr>
        <p:blipFill>
          <a:blip r:embed="rId2"/>
          <a:stretch>
            <a:fillRect/>
          </a:stretch>
        </p:blipFill>
        <p:spPr>
          <a:xfrm>
            <a:off x="2120054" y="4656463"/>
            <a:ext cx="1634108" cy="1520500"/>
          </a:xfrm>
          <a:prstGeom prst="rect">
            <a:avLst/>
          </a:prstGeom>
        </p:spPr>
      </p:pic>
      <p:sp>
        <p:nvSpPr>
          <p:cNvPr id="5" name="Rectangle 4"/>
          <p:cNvSpPr/>
          <p:nvPr/>
        </p:nvSpPr>
        <p:spPr>
          <a:xfrm>
            <a:off x="410866" y="3368861"/>
            <a:ext cx="1351834" cy="978427"/>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Carbon Dioxide  </a:t>
            </a:r>
          </a:p>
          <a:p>
            <a:pPr algn="ctr"/>
            <a:r>
              <a:rPr lang="en-US" sz="2000" dirty="0" smtClean="0">
                <a:solidFill>
                  <a:schemeClr val="tx1"/>
                </a:solidFill>
              </a:rPr>
              <a:t>( CO</a:t>
            </a:r>
            <a:r>
              <a:rPr lang="en-US" sz="2000" baseline="-25000" dirty="0" smtClean="0">
                <a:solidFill>
                  <a:schemeClr val="tx1"/>
                </a:solidFill>
              </a:rPr>
              <a:t>2</a:t>
            </a:r>
            <a:r>
              <a:rPr lang="en-US" sz="2000" dirty="0" smtClean="0">
                <a:solidFill>
                  <a:schemeClr val="tx1"/>
                </a:solidFill>
              </a:rPr>
              <a:t> )</a:t>
            </a:r>
            <a:endParaRPr lang="en-US" sz="2000" dirty="0">
              <a:solidFill>
                <a:schemeClr val="tx1"/>
              </a:solidFill>
            </a:endParaRPr>
          </a:p>
        </p:txBody>
      </p:sp>
      <p:pic>
        <p:nvPicPr>
          <p:cNvPr id="6" name="Picture 5"/>
          <p:cNvPicPr>
            <a:picLocks noChangeAspect="1"/>
          </p:cNvPicPr>
          <p:nvPr/>
        </p:nvPicPr>
        <p:blipFill>
          <a:blip r:embed="rId3"/>
          <a:stretch>
            <a:fillRect/>
          </a:stretch>
        </p:blipFill>
        <p:spPr>
          <a:xfrm>
            <a:off x="2120053" y="1537375"/>
            <a:ext cx="1634109" cy="1564053"/>
          </a:xfrm>
          <a:prstGeom prst="rect">
            <a:avLst/>
          </a:prstGeom>
        </p:spPr>
      </p:pic>
      <p:sp>
        <p:nvSpPr>
          <p:cNvPr id="7" name="Rectangle 6"/>
          <p:cNvSpPr/>
          <p:nvPr/>
        </p:nvSpPr>
        <p:spPr>
          <a:xfrm>
            <a:off x="950696" y="5284474"/>
            <a:ext cx="1169355" cy="212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54162" y="2196091"/>
            <a:ext cx="1150569" cy="2207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555207" y="4581467"/>
            <a:ext cx="1000464" cy="4055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6200000">
            <a:off x="485781" y="2683161"/>
            <a:ext cx="1150569" cy="2207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950698" y="2090051"/>
            <a:ext cx="1285726"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4076241" y="3368835"/>
            <a:ext cx="1286749" cy="978477"/>
          </a:xfrm>
          <a:prstGeom prst="rect">
            <a:avLst/>
          </a:prstGeom>
        </p:spPr>
      </p:pic>
      <p:sp>
        <p:nvSpPr>
          <p:cNvPr id="13" name="Right Arrow 12"/>
          <p:cNvSpPr/>
          <p:nvPr/>
        </p:nvSpPr>
        <p:spPr>
          <a:xfrm rot="5400000">
            <a:off x="4212457" y="2685079"/>
            <a:ext cx="1169353"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4194385" y="4812207"/>
            <a:ext cx="1150569" cy="2207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3600316" y="5174539"/>
            <a:ext cx="1169353"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2204" y="3305582"/>
            <a:ext cx="1351834" cy="978427"/>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Carbon Dioxide  </a:t>
            </a:r>
          </a:p>
          <a:p>
            <a:pPr algn="ctr"/>
            <a:r>
              <a:rPr lang="en-US" sz="2000" dirty="0" smtClean="0">
                <a:solidFill>
                  <a:schemeClr val="tx1"/>
                </a:solidFill>
              </a:rPr>
              <a:t>( CO</a:t>
            </a:r>
            <a:r>
              <a:rPr lang="en-US" sz="2000" baseline="-25000" dirty="0" smtClean="0">
                <a:solidFill>
                  <a:schemeClr val="tx1"/>
                </a:solidFill>
              </a:rPr>
              <a:t>2</a:t>
            </a:r>
            <a:r>
              <a:rPr lang="en-US" sz="2000" dirty="0" smtClean="0">
                <a:solidFill>
                  <a:schemeClr val="tx1"/>
                </a:solidFill>
              </a:rPr>
              <a:t> )</a:t>
            </a:r>
            <a:endParaRPr lang="en-US" sz="2000" dirty="0">
              <a:solidFill>
                <a:schemeClr val="tx1"/>
              </a:solidFill>
            </a:endParaRPr>
          </a:p>
        </p:txBody>
      </p:sp>
      <p:pic>
        <p:nvPicPr>
          <p:cNvPr id="17" name="Picture 16"/>
          <p:cNvPicPr>
            <a:picLocks noChangeAspect="1"/>
          </p:cNvPicPr>
          <p:nvPr/>
        </p:nvPicPr>
        <p:blipFill>
          <a:blip r:embed="rId4"/>
          <a:stretch>
            <a:fillRect/>
          </a:stretch>
        </p:blipFill>
        <p:spPr>
          <a:xfrm>
            <a:off x="9970534" y="4628875"/>
            <a:ext cx="1286749" cy="978477"/>
          </a:xfrm>
          <a:prstGeom prst="rect">
            <a:avLst/>
          </a:prstGeom>
        </p:spPr>
      </p:pic>
      <p:sp>
        <p:nvSpPr>
          <p:cNvPr id="18" name="Rectangle 17"/>
          <p:cNvSpPr/>
          <p:nvPr/>
        </p:nvSpPr>
        <p:spPr>
          <a:xfrm rot="16200000">
            <a:off x="5996904" y="2604192"/>
            <a:ext cx="1150569" cy="2207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stretch>
            <a:fillRect/>
          </a:stretch>
        </p:blipFill>
        <p:spPr>
          <a:xfrm>
            <a:off x="7676081" y="1537375"/>
            <a:ext cx="1493510" cy="1564053"/>
          </a:xfrm>
          <a:prstGeom prst="rect">
            <a:avLst/>
          </a:prstGeom>
        </p:spPr>
      </p:pic>
      <p:sp>
        <p:nvSpPr>
          <p:cNvPr id="20" name="Right Arrow 19"/>
          <p:cNvSpPr/>
          <p:nvPr/>
        </p:nvSpPr>
        <p:spPr>
          <a:xfrm>
            <a:off x="6462179" y="2001836"/>
            <a:ext cx="1285726"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6"/>
          <a:stretch>
            <a:fillRect/>
          </a:stretch>
        </p:blipFill>
        <p:spPr>
          <a:xfrm>
            <a:off x="7676081" y="4445760"/>
            <a:ext cx="1493510" cy="1444052"/>
          </a:xfrm>
          <a:prstGeom prst="rect">
            <a:avLst/>
          </a:prstGeom>
        </p:spPr>
      </p:pic>
      <p:sp>
        <p:nvSpPr>
          <p:cNvPr id="22" name="Right Arrow 21"/>
          <p:cNvSpPr/>
          <p:nvPr/>
        </p:nvSpPr>
        <p:spPr>
          <a:xfrm rot="10800000">
            <a:off x="9009528" y="4901707"/>
            <a:ext cx="961778"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96918" y="5071531"/>
            <a:ext cx="1169355" cy="212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6200000">
            <a:off x="6097889" y="4497874"/>
            <a:ext cx="1000464" cy="4055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970534" y="1828970"/>
            <a:ext cx="1286750" cy="95497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Water</a:t>
            </a:r>
            <a:r>
              <a:rPr lang="en-US" sz="2000" dirty="0" smtClean="0">
                <a:solidFill>
                  <a:schemeClr val="tx1"/>
                </a:solidFill>
              </a:rPr>
              <a:t>  </a:t>
            </a:r>
            <a:endParaRPr lang="en-US" sz="2000" dirty="0" smtClean="0">
              <a:solidFill>
                <a:schemeClr val="tx1"/>
              </a:solidFill>
            </a:endParaRPr>
          </a:p>
          <a:p>
            <a:pPr algn="ctr"/>
            <a:r>
              <a:rPr lang="en-US" sz="2000" dirty="0" smtClean="0">
                <a:solidFill>
                  <a:schemeClr val="tx1"/>
                </a:solidFill>
              </a:rPr>
              <a:t>( </a:t>
            </a:r>
            <a:r>
              <a:rPr lang="en-US" sz="2000" dirty="0" smtClean="0">
                <a:solidFill>
                  <a:schemeClr val="tx1"/>
                </a:solidFill>
              </a:rPr>
              <a:t>H</a:t>
            </a:r>
            <a:r>
              <a:rPr lang="en-US" sz="2000" baseline="-25000" dirty="0" smtClean="0">
                <a:solidFill>
                  <a:schemeClr val="tx1"/>
                </a:solidFill>
              </a:rPr>
              <a:t>2</a:t>
            </a:r>
            <a:r>
              <a:rPr lang="en-US" sz="2000" dirty="0" smtClean="0">
                <a:solidFill>
                  <a:schemeClr val="tx1"/>
                </a:solidFill>
              </a:rPr>
              <a:t>O</a:t>
            </a:r>
            <a:r>
              <a:rPr lang="en-US" sz="2000" dirty="0" smtClean="0">
                <a:solidFill>
                  <a:schemeClr val="tx1"/>
                </a:solidFill>
              </a:rPr>
              <a:t> </a:t>
            </a:r>
            <a:r>
              <a:rPr lang="en-US" sz="2000" dirty="0" smtClean="0">
                <a:solidFill>
                  <a:schemeClr val="tx1"/>
                </a:solidFill>
              </a:rPr>
              <a:t>)</a:t>
            </a:r>
            <a:endParaRPr lang="en-US" sz="2000" dirty="0">
              <a:solidFill>
                <a:schemeClr val="tx1"/>
              </a:solidFill>
            </a:endParaRPr>
          </a:p>
        </p:txBody>
      </p:sp>
      <p:sp>
        <p:nvSpPr>
          <p:cNvPr id="29" name="Right Arrow 28"/>
          <p:cNvSpPr/>
          <p:nvPr/>
        </p:nvSpPr>
        <p:spPr>
          <a:xfrm>
            <a:off x="9169591" y="2030197"/>
            <a:ext cx="897459" cy="43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9586995" y="3560769"/>
            <a:ext cx="1993629" cy="4591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38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lstStyle/>
          <a:p>
            <a:pPr algn="ctr"/>
            <a:r>
              <a:rPr lang="en-US" b="1" dirty="0" smtClean="0">
                <a:latin typeface="+mn-lt"/>
              </a:rPr>
              <a:t>The Air Revitalization System</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481" y="3415552"/>
            <a:ext cx="2716306" cy="26894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147" y="3482787"/>
            <a:ext cx="2773418" cy="2622177"/>
          </a:xfrm>
          <a:prstGeom prst="rect">
            <a:avLst/>
          </a:prstGeom>
        </p:spPr>
      </p:pic>
      <p:sp>
        <p:nvSpPr>
          <p:cNvPr id="6" name="TextBox 5"/>
          <p:cNvSpPr txBox="1"/>
          <p:nvPr/>
        </p:nvSpPr>
        <p:spPr>
          <a:xfrm>
            <a:off x="2700673" y="1809990"/>
            <a:ext cx="6133730" cy="830997"/>
          </a:xfrm>
          <a:prstGeom prst="rect">
            <a:avLst/>
          </a:prstGeom>
          <a:noFill/>
        </p:spPr>
        <p:txBody>
          <a:bodyPr wrap="none" rtlCol="0">
            <a:spAutoFit/>
          </a:bodyPr>
          <a:lstStyle/>
          <a:p>
            <a:pPr algn="ctr"/>
            <a:r>
              <a:rPr lang="en-US" sz="2400" dirty="0" smtClean="0"/>
              <a:t>Removes Carbon Dioxide and Air Contaminants </a:t>
            </a:r>
          </a:p>
          <a:p>
            <a:pPr algn="ctr"/>
            <a:r>
              <a:rPr lang="en-US" sz="2400" dirty="0" smtClean="0"/>
              <a:t>From the Air Space</a:t>
            </a:r>
            <a:endParaRPr lang="en-US" sz="2400" dirty="0"/>
          </a:p>
        </p:txBody>
      </p:sp>
    </p:spTree>
    <p:extLst>
      <p:ext uri="{BB962C8B-B14F-4D97-AF65-F5344CB8AC3E}">
        <p14:creationId xmlns:p14="http://schemas.microsoft.com/office/powerpoint/2010/main" val="389671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7B9-B496-4F66-A1D1-C8BA865ACCAE}"/>
              </a:ext>
            </a:extLst>
          </p:cNvPr>
          <p:cNvSpPr>
            <a:spLocks noGrp="1"/>
          </p:cNvSpPr>
          <p:nvPr>
            <p:ph type="title"/>
          </p:nvPr>
        </p:nvSpPr>
        <p:spPr>
          <a:xfrm>
            <a:off x="913774" y="287612"/>
            <a:ext cx="10364451" cy="1116015"/>
          </a:xfrm>
        </p:spPr>
        <p:txBody>
          <a:bodyPr>
            <a:normAutofit/>
          </a:bodyPr>
          <a:lstStyle/>
          <a:p>
            <a:pPr algn="ctr"/>
            <a:r>
              <a:rPr lang="en-US" sz="4400" b="1" dirty="0"/>
              <a:t>Greenhouse gas effect</a:t>
            </a:r>
          </a:p>
        </p:txBody>
      </p:sp>
      <p:sp>
        <p:nvSpPr>
          <p:cNvPr id="3" name="Content Placeholder 2">
            <a:extLst>
              <a:ext uri="{FF2B5EF4-FFF2-40B4-BE49-F238E27FC236}">
                <a16:creationId xmlns:a16="http://schemas.microsoft.com/office/drawing/2014/main" id="{71D1DF36-3214-430C-96D8-BB1407537D8E}"/>
              </a:ext>
            </a:extLst>
          </p:cNvPr>
          <p:cNvSpPr>
            <a:spLocks noGrp="1"/>
          </p:cNvSpPr>
          <p:nvPr>
            <p:ph sz="quarter" idx="4294967295"/>
          </p:nvPr>
        </p:nvSpPr>
        <p:spPr>
          <a:xfrm>
            <a:off x="913774" y="1403627"/>
            <a:ext cx="10363826" cy="4835856"/>
          </a:xfrm>
        </p:spPr>
        <p:txBody>
          <a:bodyPr>
            <a:normAutofit/>
          </a:bodyPr>
          <a:lstStyle/>
          <a:p>
            <a:r>
              <a:rPr lang="en-US" sz="2800" dirty="0"/>
              <a:t>Certain gases trap heat in the atmosphere</a:t>
            </a:r>
          </a:p>
          <a:p>
            <a:pPr marL="457200" lvl="1" indent="0">
              <a:buNone/>
            </a:pPr>
            <a:endParaRPr lang="en-US" sz="2600" dirty="0"/>
          </a:p>
        </p:txBody>
      </p:sp>
      <p:pic>
        <p:nvPicPr>
          <p:cNvPr id="3076" name="Picture 4" descr="Image result for methane">
            <a:extLst>
              <a:ext uri="{FF2B5EF4-FFF2-40B4-BE49-F238E27FC236}">
                <a16:creationId xmlns:a16="http://schemas.microsoft.com/office/drawing/2014/main" id="{ECBF4BDB-9B59-4DF6-B729-AE00CDAD8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974" y="4393668"/>
            <a:ext cx="1922609" cy="18699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arbon dioxide">
            <a:extLst>
              <a:ext uri="{FF2B5EF4-FFF2-40B4-BE49-F238E27FC236}">
                <a16:creationId xmlns:a16="http://schemas.microsoft.com/office/drawing/2014/main" id="{B4881F37-58C9-4E3E-924E-EAB29CE60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274" y="2200262"/>
            <a:ext cx="2577143" cy="18383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rawing shows Earth, surrounded by atmosphere containing greenhouse gases, and Sun shining through. Labels say 'During the day, when the sun's energy reaches Earth's atmosphere, most of it goes right through. Some bounces off, back into space. At night, most of the Sun's energy escapes back into space. But some is trapped inside the atmosphere by the greenhouse gases, further warming Earth.">
            <a:extLst>
              <a:ext uri="{FF2B5EF4-FFF2-40B4-BE49-F238E27FC236}">
                <a16:creationId xmlns:a16="http://schemas.microsoft.com/office/drawing/2014/main" id="{75598E9B-6B91-47E9-B307-92713FEA1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5224" y="2200262"/>
            <a:ext cx="4973975" cy="438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8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019D-01E2-4BBF-8075-45AC41397133}"/>
              </a:ext>
            </a:extLst>
          </p:cNvPr>
          <p:cNvSpPr>
            <a:spLocks noGrp="1"/>
          </p:cNvSpPr>
          <p:nvPr>
            <p:ph type="title"/>
          </p:nvPr>
        </p:nvSpPr>
        <p:spPr>
          <a:xfrm>
            <a:off x="913774" y="410066"/>
            <a:ext cx="10364451" cy="984040"/>
          </a:xfrm>
        </p:spPr>
        <p:txBody>
          <a:bodyPr/>
          <a:lstStyle/>
          <a:p>
            <a:pPr algn="ctr"/>
            <a:r>
              <a:rPr lang="en-US" b="1" dirty="0">
                <a:latin typeface="+mn-lt"/>
              </a:rPr>
              <a:t>Carbon dioxide emissions</a:t>
            </a:r>
          </a:p>
        </p:txBody>
      </p:sp>
      <p:sp>
        <p:nvSpPr>
          <p:cNvPr id="3" name="Content Placeholder 2">
            <a:extLst>
              <a:ext uri="{FF2B5EF4-FFF2-40B4-BE49-F238E27FC236}">
                <a16:creationId xmlns:a16="http://schemas.microsoft.com/office/drawing/2014/main" id="{621D1BA8-71B2-45FE-802A-4554F58F3EB7}"/>
              </a:ext>
            </a:extLst>
          </p:cNvPr>
          <p:cNvSpPr>
            <a:spLocks noGrp="1"/>
          </p:cNvSpPr>
          <p:nvPr>
            <p:ph sz="quarter" idx="4294967295"/>
          </p:nvPr>
        </p:nvSpPr>
        <p:spPr>
          <a:xfrm>
            <a:off x="927220" y="1085028"/>
            <a:ext cx="10363826" cy="5188094"/>
          </a:xfrm>
        </p:spPr>
        <p:txBody>
          <a:bodyPr>
            <a:normAutofit/>
          </a:bodyPr>
          <a:lstStyle/>
          <a:p>
            <a:endParaRPr lang="en-US" sz="2800" dirty="0" smtClean="0"/>
          </a:p>
          <a:p>
            <a:r>
              <a:rPr lang="en-US" sz="2800" dirty="0" smtClean="0"/>
              <a:t>Combustion </a:t>
            </a:r>
            <a:r>
              <a:rPr lang="en-US" sz="2800" dirty="0"/>
              <a:t>of fossil </a:t>
            </a:r>
            <a:r>
              <a:rPr lang="en-US" sz="2800" dirty="0" smtClean="0"/>
              <a:t>fuels creates Carbon Dioxide</a:t>
            </a:r>
            <a:endParaRPr lang="en-US" sz="2800" dirty="0"/>
          </a:p>
          <a:p>
            <a:r>
              <a:rPr lang="en-US" sz="2600" dirty="0" smtClean="0">
                <a:sym typeface="Wingdings" panose="05000000000000000000" pitchFamily="2" charset="2"/>
              </a:rPr>
              <a:t>Fossil </a:t>
            </a:r>
            <a:r>
              <a:rPr lang="en-US" sz="2600" dirty="0">
                <a:sym typeface="Wingdings" panose="05000000000000000000" pitchFamily="2" charset="2"/>
              </a:rPr>
              <a:t>Fuels = </a:t>
            </a:r>
            <a:r>
              <a:rPr lang="en-US" sz="2600" dirty="0" smtClean="0">
                <a:sym typeface="Wingdings" panose="05000000000000000000" pitchFamily="2" charset="2"/>
              </a:rPr>
              <a:t>Natural </a:t>
            </a:r>
            <a:r>
              <a:rPr lang="en-US" sz="2600" dirty="0">
                <a:sym typeface="Wingdings" panose="05000000000000000000" pitchFamily="2" charset="2"/>
              </a:rPr>
              <a:t>gas, Coal, Petroleum</a:t>
            </a:r>
          </a:p>
          <a:p>
            <a:pPr lvl="1"/>
            <a:endParaRPr lang="en-US" sz="2400" dirty="0">
              <a:sym typeface="Wingdings" panose="05000000000000000000" pitchFamily="2" charset="2"/>
            </a:endParaRPr>
          </a:p>
          <a:p>
            <a:pPr lvl="1"/>
            <a:endParaRPr lang="en-US" sz="2400" dirty="0">
              <a:sym typeface="Wingdings" panose="05000000000000000000" pitchFamily="2" charset="2"/>
            </a:endParaRPr>
          </a:p>
          <a:p>
            <a:pPr lvl="1"/>
            <a:endParaRPr lang="en-US" sz="2400" dirty="0">
              <a:sym typeface="Wingdings" panose="05000000000000000000" pitchFamily="2" charset="2"/>
            </a:endParaRPr>
          </a:p>
          <a:p>
            <a:pPr lvl="1"/>
            <a:endParaRPr lang="en-US" sz="2400" dirty="0">
              <a:sym typeface="Wingdings" panose="05000000000000000000" pitchFamily="2" charset="2"/>
            </a:endParaRPr>
          </a:p>
          <a:p>
            <a:pPr lvl="1"/>
            <a:endParaRPr lang="en-US" sz="2400" dirty="0">
              <a:sym typeface="Wingdings" panose="05000000000000000000" pitchFamily="2" charset="2"/>
            </a:endParaRPr>
          </a:p>
          <a:p>
            <a:pPr marL="0" indent="0">
              <a:buNone/>
            </a:pPr>
            <a:r>
              <a:rPr lang="en-US" dirty="0">
                <a:sym typeface="Wingdings" panose="05000000000000000000" pitchFamily="2" charset="2"/>
              </a:rPr>
              <a:t> </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smtClean="0">
                <a:sym typeface="Wingdings" panose="05000000000000000000" pitchFamily="2" charset="2"/>
              </a:rPr>
              <a:t>Car </a:t>
            </a:r>
            <a:r>
              <a:rPr lang="en-US" dirty="0">
                <a:sym typeface="Wingdings" panose="05000000000000000000" pitchFamily="2" charset="2"/>
              </a:rPr>
              <a:t>– Gasoline                </a:t>
            </a:r>
            <a:r>
              <a:rPr lang="en-US" dirty="0" smtClean="0">
                <a:sym typeface="Wingdings" panose="05000000000000000000" pitchFamily="2" charset="2"/>
              </a:rPr>
              <a:t>  Coal </a:t>
            </a:r>
            <a:r>
              <a:rPr lang="en-US" dirty="0">
                <a:sym typeface="Wingdings" panose="05000000000000000000" pitchFamily="2" charset="2"/>
              </a:rPr>
              <a:t>-  Electricity           </a:t>
            </a:r>
            <a:r>
              <a:rPr lang="en-US" dirty="0" smtClean="0">
                <a:sym typeface="Wingdings" panose="05000000000000000000" pitchFamily="2" charset="2"/>
              </a:rPr>
              <a:t>Natural </a:t>
            </a:r>
            <a:r>
              <a:rPr lang="en-US" dirty="0">
                <a:sym typeface="Wingdings" panose="05000000000000000000" pitchFamily="2" charset="2"/>
              </a:rPr>
              <a:t>gas - heating</a:t>
            </a:r>
          </a:p>
          <a:p>
            <a:pPr marL="457200" lvl="1" indent="0">
              <a:buNone/>
            </a:pPr>
            <a:endParaRPr lang="en-US" sz="2400" dirty="0">
              <a:sym typeface="Wingdings" panose="05000000000000000000" pitchFamily="2" charset="2"/>
            </a:endParaRPr>
          </a:p>
        </p:txBody>
      </p:sp>
      <p:pic>
        <p:nvPicPr>
          <p:cNvPr id="4102" name="Picture 6" descr="Image result for coal plants">
            <a:extLst>
              <a:ext uri="{FF2B5EF4-FFF2-40B4-BE49-F238E27FC236}">
                <a16:creationId xmlns:a16="http://schemas.microsoft.com/office/drawing/2014/main" id="{ECD36205-13D0-4ED4-B1AC-6D22BF3CAF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2435" y="3076033"/>
            <a:ext cx="2875280" cy="21964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ome heating">
            <a:extLst>
              <a:ext uri="{FF2B5EF4-FFF2-40B4-BE49-F238E27FC236}">
                <a16:creationId xmlns:a16="http://schemas.microsoft.com/office/drawing/2014/main" id="{1191CE63-664F-41A3-A67D-A1360B76B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726" y="3076033"/>
            <a:ext cx="2875280" cy="219646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rucks">
            <a:extLst>
              <a:ext uri="{FF2B5EF4-FFF2-40B4-BE49-F238E27FC236}">
                <a16:creationId xmlns:a16="http://schemas.microsoft.com/office/drawing/2014/main" id="{D5A4F1C9-F19C-40CA-889B-15C81F457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57" y="3076033"/>
            <a:ext cx="3289338" cy="219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51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594A-FEC8-4196-9398-90CFE1211654}"/>
              </a:ext>
            </a:extLst>
          </p:cNvPr>
          <p:cNvSpPr>
            <a:spLocks noGrp="1"/>
          </p:cNvSpPr>
          <p:nvPr>
            <p:ph type="title"/>
          </p:nvPr>
        </p:nvSpPr>
        <p:spPr>
          <a:xfrm>
            <a:off x="913775" y="618517"/>
            <a:ext cx="10364451" cy="1068881"/>
          </a:xfrm>
        </p:spPr>
        <p:txBody>
          <a:bodyPr>
            <a:normAutofit/>
          </a:bodyPr>
          <a:lstStyle/>
          <a:p>
            <a:pPr algn="ctr"/>
            <a:r>
              <a:rPr lang="en-US" sz="4400" b="1" dirty="0">
                <a:latin typeface="+mn-lt"/>
              </a:rPr>
              <a:t>Climate change</a:t>
            </a:r>
          </a:p>
        </p:txBody>
      </p:sp>
      <p:sp>
        <p:nvSpPr>
          <p:cNvPr id="3" name="Content Placeholder 2">
            <a:extLst>
              <a:ext uri="{FF2B5EF4-FFF2-40B4-BE49-F238E27FC236}">
                <a16:creationId xmlns:a16="http://schemas.microsoft.com/office/drawing/2014/main" id="{A46E42CF-7BBA-4B26-9BA4-9A0DB9B92C96}"/>
              </a:ext>
            </a:extLst>
          </p:cNvPr>
          <p:cNvSpPr>
            <a:spLocks noGrp="1"/>
          </p:cNvSpPr>
          <p:nvPr>
            <p:ph sz="quarter" idx="4294967295"/>
          </p:nvPr>
        </p:nvSpPr>
        <p:spPr>
          <a:xfrm>
            <a:off x="913774" y="1687398"/>
            <a:ext cx="10363826" cy="4682922"/>
          </a:xfrm>
        </p:spPr>
        <p:txBody>
          <a:bodyPr>
            <a:normAutofit/>
          </a:bodyPr>
          <a:lstStyle/>
          <a:p>
            <a:r>
              <a:rPr lang="en-US" sz="2800" dirty="0"/>
              <a:t>Scientists believe Our carbon emissions are causing …</a:t>
            </a:r>
          </a:p>
          <a:p>
            <a:pPr marL="457200" lvl="1" indent="0">
              <a:buNone/>
            </a:pPr>
            <a:r>
              <a:rPr lang="en-US" sz="2600" dirty="0" smtClean="0"/>
              <a:t>	Changing </a:t>
            </a:r>
            <a:r>
              <a:rPr lang="en-US" sz="2600" dirty="0"/>
              <a:t>W</a:t>
            </a:r>
            <a:r>
              <a:rPr lang="en-US" sz="2600" dirty="0" smtClean="0"/>
              <a:t>eather </a:t>
            </a:r>
            <a:r>
              <a:rPr lang="en-US" sz="2600" dirty="0"/>
              <a:t>P</a:t>
            </a:r>
            <a:r>
              <a:rPr lang="en-US" sz="2600" dirty="0" smtClean="0"/>
              <a:t>atterns</a:t>
            </a:r>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marL="0" indent="0">
              <a:buNone/>
            </a:pPr>
            <a:r>
              <a:rPr lang="en-US" sz="2400" dirty="0"/>
              <a:t>     </a:t>
            </a:r>
            <a:endParaRPr lang="en-US" sz="2400" dirty="0" smtClean="0"/>
          </a:p>
          <a:p>
            <a:pPr marL="0" indent="0">
              <a:buNone/>
            </a:pPr>
            <a:endParaRPr lang="en-US" sz="2400" dirty="0"/>
          </a:p>
          <a:p>
            <a:pPr marL="0" indent="0">
              <a:buNone/>
            </a:pPr>
            <a:r>
              <a:rPr lang="en-US" sz="2400" dirty="0" smtClean="0"/>
              <a:t>              snow </a:t>
            </a:r>
            <a:r>
              <a:rPr lang="en-US" sz="2400" dirty="0"/>
              <a:t>levels  </a:t>
            </a:r>
            <a:r>
              <a:rPr lang="en-US" sz="2400" dirty="0" smtClean="0"/>
              <a:t>                     </a:t>
            </a:r>
            <a:r>
              <a:rPr lang="en-US" sz="2400" dirty="0"/>
              <a:t>intense rains        </a:t>
            </a:r>
            <a:r>
              <a:rPr lang="en-US" sz="2400" dirty="0" smtClean="0"/>
              <a:t>                    </a:t>
            </a:r>
            <a:r>
              <a:rPr lang="en-US" sz="2400" dirty="0"/>
              <a:t>droughts</a:t>
            </a:r>
            <a:endParaRPr lang="en-US" sz="2800" dirty="0"/>
          </a:p>
        </p:txBody>
      </p:sp>
      <p:pic>
        <p:nvPicPr>
          <p:cNvPr id="2050" name="Picture 2" descr="Satellite observations reveal that the amount of spring snow cover in the Northern Hemisphere has decreased over the past five decades and that the snow is melting earlier">
            <a:extLst>
              <a:ext uri="{FF2B5EF4-FFF2-40B4-BE49-F238E27FC236}">
                <a16:creationId xmlns:a16="http://schemas.microsoft.com/office/drawing/2014/main" id="{2136E395-ED9C-4E88-92E6-79FFB000B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961" y="2756279"/>
            <a:ext cx="3048000" cy="2631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laciers are retreating almost everywhere around the world â including in the Alps, Himalayas, Andes, Rockies, Alaska and Africa.">
            <a:extLst>
              <a:ext uri="{FF2B5EF4-FFF2-40B4-BE49-F238E27FC236}">
                <a16:creationId xmlns:a16="http://schemas.microsoft.com/office/drawing/2014/main" id="{133AD487-016E-4B4F-A998-B37F101E3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677" y="2756279"/>
            <a:ext cx="3048000" cy="263144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drought">
            <a:extLst>
              <a:ext uri="{FF2B5EF4-FFF2-40B4-BE49-F238E27FC236}">
                <a16:creationId xmlns:a16="http://schemas.microsoft.com/office/drawing/2014/main" id="{93D498C2-4637-41FF-8BA8-9AFE0786E7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drought">
            <a:extLst>
              <a:ext uri="{FF2B5EF4-FFF2-40B4-BE49-F238E27FC236}">
                <a16:creationId xmlns:a16="http://schemas.microsoft.com/office/drawing/2014/main" id="{764C3F4B-0257-4024-A9F1-53F2C4743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506" y="2756279"/>
            <a:ext cx="2966720" cy="263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88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646"/>
          </a:xfrm>
        </p:spPr>
        <p:txBody>
          <a:bodyPr/>
          <a:lstStyle/>
          <a:p>
            <a:pPr algn="ctr"/>
            <a:r>
              <a:rPr lang="en-US" b="1" dirty="0" smtClean="0">
                <a:latin typeface="+mn-lt"/>
              </a:rPr>
              <a:t>Ways to remove carbon dioxide</a:t>
            </a:r>
            <a:endParaRPr lang="en-US" b="1" dirty="0">
              <a:latin typeface="+mn-lt"/>
            </a:endParaRPr>
          </a:p>
        </p:txBody>
      </p:sp>
      <p:pic>
        <p:nvPicPr>
          <p:cNvPr id="4" name="Picture 3"/>
          <p:cNvPicPr>
            <a:picLocks noChangeAspect="1"/>
          </p:cNvPicPr>
          <p:nvPr/>
        </p:nvPicPr>
        <p:blipFill>
          <a:blip r:embed="rId2"/>
          <a:stretch>
            <a:fillRect/>
          </a:stretch>
        </p:blipFill>
        <p:spPr>
          <a:xfrm>
            <a:off x="6841472" y="2577947"/>
            <a:ext cx="3040655" cy="2849496"/>
          </a:xfrm>
          <a:prstGeom prst="rect">
            <a:avLst/>
          </a:prstGeom>
        </p:spPr>
      </p:pic>
      <p:sp>
        <p:nvSpPr>
          <p:cNvPr id="5" name="TextBox 4"/>
          <p:cNvSpPr txBox="1"/>
          <p:nvPr/>
        </p:nvSpPr>
        <p:spPr>
          <a:xfrm>
            <a:off x="7463925" y="5687324"/>
            <a:ext cx="1795750"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smtClean="0"/>
              <a:t>Plant Trees</a:t>
            </a:r>
            <a:endParaRPr lang="en-US" dirty="0"/>
          </a:p>
        </p:txBody>
      </p:sp>
      <p:sp>
        <p:nvSpPr>
          <p:cNvPr id="6" name="TextBox 5"/>
          <p:cNvSpPr txBox="1"/>
          <p:nvPr/>
        </p:nvSpPr>
        <p:spPr>
          <a:xfrm>
            <a:off x="4913523" y="1410160"/>
            <a:ext cx="1189821"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Carbon</a:t>
            </a:r>
          </a:p>
          <a:p>
            <a:pPr algn="ctr"/>
            <a:r>
              <a:rPr lang="en-US" dirty="0" smtClean="0"/>
              <a:t>Dioxide</a:t>
            </a:r>
            <a:endParaRPr lang="en-US" dirty="0"/>
          </a:p>
        </p:txBody>
      </p:sp>
      <p:pic>
        <p:nvPicPr>
          <p:cNvPr id="7" name="Picture 6"/>
          <p:cNvPicPr>
            <a:picLocks noChangeAspect="1"/>
          </p:cNvPicPr>
          <p:nvPr/>
        </p:nvPicPr>
        <p:blipFill>
          <a:blip r:embed="rId3"/>
          <a:stretch>
            <a:fillRect/>
          </a:stretch>
        </p:blipFill>
        <p:spPr>
          <a:xfrm>
            <a:off x="1790355" y="2577947"/>
            <a:ext cx="3046049" cy="2849497"/>
          </a:xfrm>
          <a:prstGeom prst="rect">
            <a:avLst/>
          </a:prstGeom>
        </p:spPr>
      </p:pic>
      <p:sp>
        <p:nvSpPr>
          <p:cNvPr id="8" name="TextBox 7"/>
          <p:cNvSpPr txBox="1"/>
          <p:nvPr/>
        </p:nvSpPr>
        <p:spPr>
          <a:xfrm>
            <a:off x="2493482" y="5687324"/>
            <a:ext cx="1795750"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smtClean="0"/>
              <a:t>Grow Algae</a:t>
            </a:r>
            <a:endParaRPr lang="en-US" dirty="0"/>
          </a:p>
        </p:txBody>
      </p:sp>
      <p:sp>
        <p:nvSpPr>
          <p:cNvPr id="9" name="Down Arrow 8"/>
          <p:cNvSpPr/>
          <p:nvPr/>
        </p:nvSpPr>
        <p:spPr>
          <a:xfrm rot="2585538">
            <a:off x="4160042" y="2088743"/>
            <a:ext cx="484632" cy="978408"/>
          </a:xfrm>
          <a:prstGeom prst="down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9124772">
            <a:off x="6522038" y="2083966"/>
            <a:ext cx="484632" cy="978408"/>
          </a:xfrm>
          <a:prstGeom prst="down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10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511"/>
          </a:xfrm>
        </p:spPr>
        <p:txBody>
          <a:bodyPr/>
          <a:lstStyle/>
          <a:p>
            <a:pPr algn="ctr"/>
            <a:r>
              <a:rPr lang="en-US" b="1" dirty="0" smtClean="0">
                <a:latin typeface="+mn-lt"/>
              </a:rPr>
              <a:t>Capturing &amp; Recycling Carbon Dioxide</a:t>
            </a:r>
            <a:endParaRPr lang="en-US" b="1" dirty="0">
              <a:latin typeface="+mn-lt"/>
            </a:endParaRPr>
          </a:p>
        </p:txBody>
      </p:sp>
      <p:sp>
        <p:nvSpPr>
          <p:cNvPr id="4" name="TextBox 3"/>
          <p:cNvSpPr txBox="1"/>
          <p:nvPr/>
        </p:nvSpPr>
        <p:spPr>
          <a:xfrm>
            <a:off x="7046229" y="3790885"/>
            <a:ext cx="2230858"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Pump Carbon</a:t>
            </a:r>
          </a:p>
          <a:p>
            <a:pPr algn="ctr"/>
            <a:r>
              <a:rPr lang="en-US" dirty="0" smtClean="0"/>
              <a:t>Dioxide Underground</a:t>
            </a:r>
            <a:endParaRPr lang="en-US" dirty="0"/>
          </a:p>
        </p:txBody>
      </p:sp>
      <p:pic>
        <p:nvPicPr>
          <p:cNvPr id="5" name="Picture 4"/>
          <p:cNvPicPr>
            <a:picLocks noChangeAspect="1"/>
          </p:cNvPicPr>
          <p:nvPr/>
        </p:nvPicPr>
        <p:blipFill>
          <a:blip r:embed="rId2"/>
          <a:stretch>
            <a:fillRect/>
          </a:stretch>
        </p:blipFill>
        <p:spPr>
          <a:xfrm>
            <a:off x="6839635" y="1812765"/>
            <a:ext cx="2644048" cy="1847850"/>
          </a:xfrm>
          <a:prstGeom prst="rect">
            <a:avLst/>
          </a:prstGeom>
        </p:spPr>
      </p:pic>
      <p:sp>
        <p:nvSpPr>
          <p:cNvPr id="6" name="TextBox 5"/>
          <p:cNvSpPr txBox="1"/>
          <p:nvPr/>
        </p:nvSpPr>
        <p:spPr>
          <a:xfrm>
            <a:off x="7523567" y="1261470"/>
            <a:ext cx="1276183" cy="369332"/>
          </a:xfrm>
          <a:prstGeom prst="rect">
            <a:avLst/>
          </a:prstGeom>
          <a:noFill/>
        </p:spPr>
        <p:txBody>
          <a:bodyPr wrap="none" rtlCol="0">
            <a:spAutoFit/>
          </a:bodyPr>
          <a:lstStyle/>
          <a:p>
            <a:r>
              <a:rPr lang="en-US" dirty="0" smtClean="0"/>
              <a:t>Oil Refinery</a:t>
            </a:r>
            <a:endParaRPr lang="en-US" dirty="0"/>
          </a:p>
        </p:txBody>
      </p:sp>
      <p:sp>
        <p:nvSpPr>
          <p:cNvPr id="7" name="Rectangle 6"/>
          <p:cNvSpPr/>
          <p:nvPr/>
        </p:nvSpPr>
        <p:spPr>
          <a:xfrm>
            <a:off x="6839634" y="4843415"/>
            <a:ext cx="2644048" cy="162123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smtClean="0"/>
              <a:t>Create more oil</a:t>
            </a:r>
            <a:endParaRPr lang="en-US" dirty="0"/>
          </a:p>
        </p:txBody>
      </p:sp>
      <p:sp>
        <p:nvSpPr>
          <p:cNvPr id="8" name="Rectangle 7"/>
          <p:cNvSpPr/>
          <p:nvPr/>
        </p:nvSpPr>
        <p:spPr>
          <a:xfrm>
            <a:off x="7233515" y="5156294"/>
            <a:ext cx="1856286" cy="6982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919342" y="4437216"/>
            <a:ext cx="484632" cy="793214"/>
          </a:xfrm>
          <a:prstGeom prst="down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844836" y="1812765"/>
            <a:ext cx="2644048" cy="1847850"/>
          </a:xfrm>
          <a:prstGeom prst="rect">
            <a:avLst/>
          </a:prstGeom>
        </p:spPr>
      </p:pic>
      <p:sp>
        <p:nvSpPr>
          <p:cNvPr id="11" name="TextBox 10"/>
          <p:cNvSpPr txBox="1"/>
          <p:nvPr/>
        </p:nvSpPr>
        <p:spPr>
          <a:xfrm>
            <a:off x="2017032" y="3776848"/>
            <a:ext cx="2230858"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Capture Carbon</a:t>
            </a:r>
          </a:p>
          <a:p>
            <a:pPr algn="ctr"/>
            <a:r>
              <a:rPr lang="en-US" dirty="0" smtClean="0"/>
              <a:t>Dioxide</a:t>
            </a:r>
            <a:endParaRPr lang="en-US" dirty="0"/>
          </a:p>
        </p:txBody>
      </p:sp>
      <p:sp>
        <p:nvSpPr>
          <p:cNvPr id="12" name="Rectangle 11"/>
          <p:cNvSpPr/>
          <p:nvPr/>
        </p:nvSpPr>
        <p:spPr>
          <a:xfrm>
            <a:off x="1844836" y="4823191"/>
            <a:ext cx="2644048" cy="162123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smtClean="0"/>
              <a:t>Store underground</a:t>
            </a:r>
            <a:endParaRPr lang="en-US" dirty="0"/>
          </a:p>
        </p:txBody>
      </p:sp>
      <p:sp>
        <p:nvSpPr>
          <p:cNvPr id="13" name="Down Arrow 12"/>
          <p:cNvSpPr/>
          <p:nvPr/>
        </p:nvSpPr>
        <p:spPr>
          <a:xfrm>
            <a:off x="2890145" y="4404744"/>
            <a:ext cx="484632" cy="793214"/>
          </a:xfrm>
          <a:prstGeom prst="down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lay 13"/>
          <p:cNvSpPr/>
          <p:nvPr/>
        </p:nvSpPr>
        <p:spPr>
          <a:xfrm rot="16200000">
            <a:off x="1976093" y="5259936"/>
            <a:ext cx="835300" cy="354006"/>
          </a:xfrm>
          <a:prstGeom prst="flowChartDelay">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14"/>
          <p:cNvSpPr/>
          <p:nvPr/>
        </p:nvSpPr>
        <p:spPr>
          <a:xfrm rot="16200000">
            <a:off x="3423596" y="5259937"/>
            <a:ext cx="835300" cy="354006"/>
          </a:xfrm>
          <a:prstGeom prst="flowChartDelay">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6674" y="1264725"/>
            <a:ext cx="1771575" cy="369332"/>
          </a:xfrm>
          <a:prstGeom prst="rect">
            <a:avLst/>
          </a:prstGeom>
          <a:noFill/>
        </p:spPr>
        <p:txBody>
          <a:bodyPr wrap="none" rtlCol="0">
            <a:spAutoFit/>
          </a:bodyPr>
          <a:lstStyle/>
          <a:p>
            <a:r>
              <a:rPr lang="en-US" dirty="0" smtClean="0"/>
              <a:t>Coal Power </a:t>
            </a:r>
            <a:r>
              <a:rPr lang="en-US" dirty="0"/>
              <a:t>P</a:t>
            </a:r>
            <a:r>
              <a:rPr lang="en-US" dirty="0" smtClean="0"/>
              <a:t>lant</a:t>
            </a:r>
            <a:endParaRPr lang="en-US" dirty="0"/>
          </a:p>
        </p:txBody>
      </p:sp>
    </p:spTree>
    <p:extLst>
      <p:ext uri="{BB962C8B-B14F-4D97-AF65-F5344CB8AC3E}">
        <p14:creationId xmlns:p14="http://schemas.microsoft.com/office/powerpoint/2010/main" val="326107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7410"/>
          </a:xfrm>
        </p:spPr>
        <p:txBody>
          <a:bodyPr>
            <a:normAutofit fontScale="90000"/>
          </a:bodyPr>
          <a:lstStyle/>
          <a:p>
            <a:pPr algn="ctr"/>
            <a:r>
              <a:rPr lang="en-US" b="1" dirty="0" smtClean="0">
                <a:latin typeface="+mn-lt"/>
              </a:rPr>
              <a:t>Converting Carbon Dioxide into Chemicals</a:t>
            </a:r>
            <a:endParaRPr lang="en-US" b="1" dirty="0">
              <a:latin typeface="+mn-lt"/>
            </a:endParaRPr>
          </a:p>
        </p:txBody>
      </p:sp>
      <p:sp>
        <p:nvSpPr>
          <p:cNvPr id="4" name="Rectangle 3"/>
          <p:cNvSpPr/>
          <p:nvPr/>
        </p:nvSpPr>
        <p:spPr>
          <a:xfrm>
            <a:off x="2049135" y="2263965"/>
            <a:ext cx="1322025" cy="251184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a:t>
            </a:r>
            <a:r>
              <a:rPr lang="en-US" b="1" baseline="-25000" dirty="0" smtClean="0">
                <a:solidFill>
                  <a:schemeClr val="tx1"/>
                </a:solidFill>
              </a:rPr>
              <a:t>2</a:t>
            </a:r>
            <a:r>
              <a:rPr lang="en-US" b="1" dirty="0" smtClean="0">
                <a:solidFill>
                  <a:schemeClr val="tx1"/>
                </a:solidFill>
              </a:rPr>
              <a:t>   </a:t>
            </a:r>
            <a:r>
              <a:rPr lang="en-US" b="1" dirty="0" err="1" smtClean="0">
                <a:solidFill>
                  <a:schemeClr val="tx1"/>
                </a:solidFill>
              </a:rPr>
              <a:t>CO</a:t>
            </a:r>
            <a:r>
              <a:rPr lang="en-US" b="1" baseline="-25000" dirty="0" err="1" smtClean="0">
                <a:solidFill>
                  <a:schemeClr val="tx1"/>
                </a:solidFill>
              </a:rPr>
              <a:t>2</a:t>
            </a:r>
            <a:endParaRPr lang="en-US" b="1" baseline="-25000" dirty="0" smtClean="0">
              <a:solidFill>
                <a:schemeClr val="tx1"/>
              </a:solidFill>
            </a:endParaRPr>
          </a:p>
          <a:p>
            <a:pPr algn="ctr"/>
            <a:endParaRPr lang="en-US" b="1" baseline="-25000" dirty="0">
              <a:solidFill>
                <a:schemeClr val="tx1"/>
              </a:solidFill>
            </a:endParaRPr>
          </a:p>
          <a:p>
            <a:pPr algn="ctr"/>
            <a:r>
              <a:rPr lang="en-US" b="1" dirty="0" smtClean="0">
                <a:solidFill>
                  <a:schemeClr val="tx1"/>
                </a:solidFill>
              </a:rPr>
              <a:t>CO</a:t>
            </a:r>
            <a:r>
              <a:rPr lang="en-US" b="1" baseline="-25000" dirty="0" smtClean="0">
                <a:solidFill>
                  <a:schemeClr val="tx1"/>
                </a:solidFill>
              </a:rPr>
              <a:t>2</a:t>
            </a:r>
            <a:r>
              <a:rPr lang="en-US" b="1" dirty="0" smtClean="0">
                <a:solidFill>
                  <a:schemeClr val="tx1"/>
                </a:solidFill>
              </a:rPr>
              <a:t>   </a:t>
            </a:r>
            <a:r>
              <a:rPr lang="en-US" b="1" dirty="0" err="1" smtClean="0">
                <a:solidFill>
                  <a:schemeClr val="tx1"/>
                </a:solidFill>
              </a:rPr>
              <a:t>CO</a:t>
            </a:r>
            <a:r>
              <a:rPr lang="en-US" b="1" baseline="-25000" dirty="0" err="1" smtClean="0">
                <a:solidFill>
                  <a:schemeClr val="tx1"/>
                </a:solidFill>
              </a:rPr>
              <a:t>2</a:t>
            </a:r>
            <a:endParaRPr lang="en-US" b="1" baseline="-25000" dirty="0" smtClean="0">
              <a:solidFill>
                <a:schemeClr val="tx1"/>
              </a:solidFill>
            </a:endParaRPr>
          </a:p>
          <a:p>
            <a:pPr algn="ctr"/>
            <a:endParaRPr lang="en-US" b="1" dirty="0" smtClean="0">
              <a:solidFill>
                <a:schemeClr val="tx1"/>
              </a:solidFill>
            </a:endParaRPr>
          </a:p>
          <a:p>
            <a:pPr algn="ctr"/>
            <a:r>
              <a:rPr lang="en-US" b="1" dirty="0" smtClean="0">
                <a:solidFill>
                  <a:schemeClr val="tx1"/>
                </a:solidFill>
              </a:rPr>
              <a:t>CO</a:t>
            </a:r>
            <a:r>
              <a:rPr lang="en-US" b="1" baseline="-25000" dirty="0" smtClean="0">
                <a:solidFill>
                  <a:schemeClr val="tx1"/>
                </a:solidFill>
              </a:rPr>
              <a:t>2</a:t>
            </a:r>
            <a:r>
              <a:rPr lang="en-US" b="1" dirty="0" smtClean="0">
                <a:solidFill>
                  <a:schemeClr val="tx1"/>
                </a:solidFill>
              </a:rPr>
              <a:t>   </a:t>
            </a:r>
            <a:r>
              <a:rPr lang="en-US" b="1" dirty="0" err="1" smtClean="0">
                <a:solidFill>
                  <a:schemeClr val="tx1"/>
                </a:solidFill>
              </a:rPr>
              <a:t>CO</a:t>
            </a:r>
            <a:r>
              <a:rPr lang="en-US" b="1" baseline="-25000" dirty="0" err="1" smtClean="0">
                <a:solidFill>
                  <a:schemeClr val="tx1"/>
                </a:solidFill>
              </a:rPr>
              <a:t>2</a:t>
            </a:r>
            <a:endParaRPr lang="en-US" b="1" baseline="-25000" dirty="0" smtClean="0">
              <a:solidFill>
                <a:schemeClr val="tx1"/>
              </a:solidFill>
            </a:endParaRPr>
          </a:p>
          <a:p>
            <a:pPr algn="ctr"/>
            <a:endParaRPr lang="en-US" b="1" baseline="-25000" dirty="0" smtClean="0">
              <a:solidFill>
                <a:schemeClr val="tx1"/>
              </a:solidFill>
            </a:endParaRPr>
          </a:p>
          <a:p>
            <a:pPr algn="ctr"/>
            <a:r>
              <a:rPr lang="en-US" b="1" dirty="0" smtClean="0">
                <a:solidFill>
                  <a:schemeClr val="tx1"/>
                </a:solidFill>
              </a:rPr>
              <a:t>CO</a:t>
            </a:r>
            <a:r>
              <a:rPr lang="en-US" b="1" baseline="-25000" dirty="0" smtClean="0">
                <a:solidFill>
                  <a:schemeClr val="tx1"/>
                </a:solidFill>
              </a:rPr>
              <a:t>2</a:t>
            </a:r>
            <a:r>
              <a:rPr lang="en-US" b="1" dirty="0" smtClean="0">
                <a:solidFill>
                  <a:schemeClr val="tx1"/>
                </a:solidFill>
              </a:rPr>
              <a:t>   </a:t>
            </a:r>
            <a:r>
              <a:rPr lang="en-US" b="1" dirty="0" err="1" smtClean="0">
                <a:solidFill>
                  <a:schemeClr val="tx1"/>
                </a:solidFill>
              </a:rPr>
              <a:t>CO</a:t>
            </a:r>
            <a:r>
              <a:rPr lang="en-US" b="1" baseline="-25000" dirty="0" err="1" smtClean="0">
                <a:solidFill>
                  <a:schemeClr val="tx1"/>
                </a:solidFill>
              </a:rPr>
              <a:t>2</a:t>
            </a:r>
            <a:r>
              <a:rPr lang="en-US" b="1" baseline="-25000" dirty="0" smtClean="0">
                <a:solidFill>
                  <a:schemeClr val="tx1"/>
                </a:solidFill>
              </a:rPr>
              <a:t>    </a:t>
            </a:r>
            <a:endParaRPr lang="en-US" b="1" dirty="0">
              <a:solidFill>
                <a:schemeClr val="tx1"/>
              </a:solidFill>
            </a:endParaRPr>
          </a:p>
        </p:txBody>
      </p:sp>
      <p:sp>
        <p:nvSpPr>
          <p:cNvPr id="5" name="Right Arrow 4"/>
          <p:cNvSpPr/>
          <p:nvPr/>
        </p:nvSpPr>
        <p:spPr>
          <a:xfrm>
            <a:off x="3924752" y="3067747"/>
            <a:ext cx="2489812" cy="627961"/>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nual Operation 5"/>
          <p:cNvSpPr/>
          <p:nvPr/>
        </p:nvSpPr>
        <p:spPr>
          <a:xfrm rot="10800000">
            <a:off x="6757002" y="1961763"/>
            <a:ext cx="1972021" cy="2654305"/>
          </a:xfrm>
          <a:prstGeom prst="flowChartManualOperation">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urved Connector 7"/>
          <p:cNvCxnSpPr/>
          <p:nvPr/>
        </p:nvCxnSpPr>
        <p:spPr>
          <a:xfrm rot="10800000" flipV="1">
            <a:off x="6927776" y="3438337"/>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7115062" y="3556612"/>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0800000" flipV="1">
            <a:off x="7267462" y="3709012"/>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0800000" flipV="1">
            <a:off x="7302348" y="3277068"/>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0800000" flipV="1">
            <a:off x="7419862" y="3861412"/>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0800000" flipV="1">
            <a:off x="7709971" y="3519888"/>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10800000" flipV="1">
            <a:off x="7965194" y="3458457"/>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flipV="1">
            <a:off x="8195626" y="3640001"/>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0800000" flipV="1">
            <a:off x="8225008" y="3841214"/>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rot="10800000" flipV="1">
            <a:off x="6836887" y="3842738"/>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7141687" y="3931947"/>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0800000" flipV="1">
            <a:off x="7690710" y="3849321"/>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V="1">
            <a:off x="7912882" y="3915110"/>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7557571" y="3341470"/>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10800000" flipV="1">
            <a:off x="6954400" y="3233676"/>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10800000" flipV="1">
            <a:off x="7954176" y="3242406"/>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8135495" y="3494340"/>
            <a:ext cx="374572" cy="20932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28664" y="4141832"/>
            <a:ext cx="1452129" cy="369332"/>
          </a:xfrm>
          <a:prstGeom prst="rect">
            <a:avLst/>
          </a:prstGeom>
          <a:noFill/>
        </p:spPr>
        <p:txBody>
          <a:bodyPr wrap="none" rtlCol="0">
            <a:spAutoFit/>
          </a:bodyPr>
          <a:lstStyle/>
          <a:p>
            <a:r>
              <a:rPr lang="en-US" dirty="0" smtClean="0"/>
              <a:t>FORMIC ACID</a:t>
            </a:r>
            <a:endParaRPr lang="en-US" dirty="0"/>
          </a:p>
        </p:txBody>
      </p:sp>
      <p:sp>
        <p:nvSpPr>
          <p:cNvPr id="33" name="Rounded Rectangle 32"/>
          <p:cNvSpPr/>
          <p:nvPr/>
        </p:nvSpPr>
        <p:spPr>
          <a:xfrm>
            <a:off x="2710147" y="1647782"/>
            <a:ext cx="225390" cy="62796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710147" y="1530044"/>
            <a:ext cx="5032479" cy="208245"/>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7529339" y="1535509"/>
            <a:ext cx="225390" cy="62796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210539" y="2148021"/>
            <a:ext cx="998863" cy="369332"/>
          </a:xfrm>
          <a:prstGeom prst="rect">
            <a:avLst/>
          </a:prstGeom>
          <a:noFill/>
        </p:spPr>
        <p:txBody>
          <a:bodyPr wrap="none" rtlCol="0">
            <a:spAutoFit/>
          </a:bodyPr>
          <a:lstStyle/>
          <a:p>
            <a:r>
              <a:rPr lang="en-US" b="1" dirty="0" smtClean="0"/>
              <a:t>CO</a:t>
            </a:r>
            <a:r>
              <a:rPr lang="en-US" b="1" baseline="-25000" dirty="0" smtClean="0"/>
              <a:t>2</a:t>
            </a:r>
            <a:r>
              <a:rPr lang="en-US" b="1" dirty="0" smtClean="0"/>
              <a:t>  </a:t>
            </a:r>
            <a:r>
              <a:rPr lang="en-US" b="1" dirty="0" err="1" smtClean="0"/>
              <a:t>CO</a:t>
            </a:r>
            <a:r>
              <a:rPr lang="en-US" b="1" baseline="-25000" dirty="0" err="1" smtClean="0"/>
              <a:t>2</a:t>
            </a:r>
            <a:endParaRPr lang="en-US" b="1" dirty="0"/>
          </a:p>
        </p:txBody>
      </p:sp>
      <p:cxnSp>
        <p:nvCxnSpPr>
          <p:cNvPr id="38" name="Straight Arrow Connector 37"/>
          <p:cNvCxnSpPr/>
          <p:nvPr/>
        </p:nvCxnSpPr>
        <p:spPr>
          <a:xfrm>
            <a:off x="3249976" y="1634166"/>
            <a:ext cx="1013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719610" y="1634166"/>
            <a:ext cx="1013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01510" y="1616565"/>
            <a:ext cx="1013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19861" y="2530515"/>
            <a:ext cx="0" cy="537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09970" y="2517353"/>
            <a:ext cx="0" cy="537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968867" y="2530515"/>
            <a:ext cx="0" cy="537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8329" y="4954229"/>
            <a:ext cx="6280694" cy="1569660"/>
          </a:xfrm>
          <a:prstGeom prst="rect">
            <a:avLst/>
          </a:prstGeom>
          <a:noFill/>
        </p:spPr>
        <p:txBody>
          <a:bodyPr wrap="none" rtlCol="0">
            <a:spAutoFit/>
          </a:bodyPr>
          <a:lstStyle/>
          <a:p>
            <a:pPr algn="ctr"/>
            <a:r>
              <a:rPr lang="en-US" sz="2400" dirty="0" smtClean="0"/>
              <a:t>It is desirable to capture carbon dioxide</a:t>
            </a:r>
          </a:p>
          <a:p>
            <a:pPr algn="ctr"/>
            <a:r>
              <a:rPr lang="en-US" sz="2400" dirty="0"/>
              <a:t>a</a:t>
            </a:r>
            <a:r>
              <a:rPr lang="en-US" sz="2400" dirty="0" smtClean="0"/>
              <a:t>nd convert it into other things. Sometimes</a:t>
            </a:r>
          </a:p>
          <a:p>
            <a:pPr algn="ctr"/>
            <a:r>
              <a:rPr lang="en-US" sz="2400" dirty="0"/>
              <a:t>t</a:t>
            </a:r>
            <a:r>
              <a:rPr lang="en-US" sz="2400" dirty="0" smtClean="0"/>
              <a:t>his means adding it to something else or having </a:t>
            </a:r>
            <a:endParaRPr lang="en-US" sz="2400" dirty="0"/>
          </a:p>
          <a:p>
            <a:pPr algn="ctr"/>
            <a:r>
              <a:rPr lang="en-US" sz="2400" dirty="0"/>
              <a:t>i</a:t>
            </a:r>
            <a:r>
              <a:rPr lang="en-US" sz="2400" dirty="0" smtClean="0"/>
              <a:t>t react and form another compound.</a:t>
            </a:r>
          </a:p>
        </p:txBody>
      </p:sp>
    </p:spTree>
    <p:extLst>
      <p:ext uri="{BB962C8B-B14F-4D97-AF65-F5344CB8AC3E}">
        <p14:creationId xmlns:p14="http://schemas.microsoft.com/office/powerpoint/2010/main" val="30883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212</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Carbon Dioxide Capture and Conversion</vt:lpstr>
      <vt:lpstr>Cycling of Carbon Dioxide in  Nature and on Space Station</vt:lpstr>
      <vt:lpstr>The Air Revitalization System</vt:lpstr>
      <vt:lpstr>Greenhouse gas effect</vt:lpstr>
      <vt:lpstr>Carbon dioxide emissions</vt:lpstr>
      <vt:lpstr>Climate change</vt:lpstr>
      <vt:lpstr>Ways to remove carbon dioxide</vt:lpstr>
      <vt:lpstr>Capturing &amp; Recycling Carbon Dioxide</vt:lpstr>
      <vt:lpstr>Converting Carbon Dioxide into Chemicals</vt:lpstr>
      <vt:lpstr>What happens when we add carbon dioxide to dissolved gummy worms?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mekatterman@outlook.com</dc:creator>
  <cp:lastModifiedBy>mekatterman@outlook.com</cp:lastModifiedBy>
  <cp:revision>19</cp:revision>
  <dcterms:created xsi:type="dcterms:W3CDTF">2020-12-11T01:44:20Z</dcterms:created>
  <dcterms:modified xsi:type="dcterms:W3CDTF">2020-12-15T03:08:31Z</dcterms:modified>
</cp:coreProperties>
</file>