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5" r:id="rId5"/>
    <p:sldId id="266" r:id="rId6"/>
    <p:sldId id="267" r:id="rId7"/>
    <p:sldId id="268" r:id="rId8"/>
    <p:sldId id="269" r:id="rId9"/>
    <p:sldId id="272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F9E3-D576-4FC2-BA3A-8FFAFEFD33FB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61A3-5B66-4AD1-8159-B2EE0A9E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8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F9E3-D576-4FC2-BA3A-8FFAFEFD33FB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61A3-5B66-4AD1-8159-B2EE0A9E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2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F9E3-D576-4FC2-BA3A-8FFAFEFD33FB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61A3-5B66-4AD1-8159-B2EE0A9E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1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F9E3-D576-4FC2-BA3A-8FFAFEFD33FB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61A3-5B66-4AD1-8159-B2EE0A9E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0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F9E3-D576-4FC2-BA3A-8FFAFEFD33FB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61A3-5B66-4AD1-8159-B2EE0A9E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7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F9E3-D576-4FC2-BA3A-8FFAFEFD33FB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61A3-5B66-4AD1-8159-B2EE0A9E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7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F9E3-D576-4FC2-BA3A-8FFAFEFD33FB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61A3-5B66-4AD1-8159-B2EE0A9E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2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F9E3-D576-4FC2-BA3A-8FFAFEFD33FB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61A3-5B66-4AD1-8159-B2EE0A9E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9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F9E3-D576-4FC2-BA3A-8FFAFEFD33FB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61A3-5B66-4AD1-8159-B2EE0A9E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1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F9E3-D576-4FC2-BA3A-8FFAFEFD33FB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61A3-5B66-4AD1-8159-B2EE0A9E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9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F9E3-D576-4FC2-BA3A-8FFAFEFD33FB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61A3-5B66-4AD1-8159-B2EE0A9E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7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2F9E3-D576-4FC2-BA3A-8FFAFEFD33FB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961A3-5B66-4AD1-8159-B2EE0A9E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7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Life Support Systems Working Together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By Matthew Katterman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31559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00D42-F743-472C-9093-4459E8201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227"/>
            <a:ext cx="10515600" cy="790575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Water Recovery &amp;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9EAC1-6D9D-478D-B0AD-D0C5A53F8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876"/>
            <a:ext cx="10515600" cy="4739087"/>
          </a:xfrm>
        </p:spPr>
        <p:txBody>
          <a:bodyPr/>
          <a:lstStyle/>
          <a:p>
            <a:r>
              <a:rPr lang="en-US" dirty="0"/>
              <a:t>Water is recovered from </a:t>
            </a:r>
            <a:r>
              <a:rPr lang="en-US" b="1" dirty="0"/>
              <a:t>Temperature and Humidity Control System</a:t>
            </a:r>
            <a:r>
              <a:rPr lang="en-US" dirty="0"/>
              <a:t>.</a:t>
            </a:r>
          </a:p>
          <a:p>
            <a:r>
              <a:rPr lang="en-US" dirty="0"/>
              <a:t>Water is generated by the </a:t>
            </a:r>
            <a:r>
              <a:rPr lang="en-US" b="1" dirty="0"/>
              <a:t>Sabatier System</a:t>
            </a:r>
            <a:r>
              <a:rPr lang="en-US" dirty="0"/>
              <a:t>.</a:t>
            </a:r>
          </a:p>
          <a:p>
            <a:r>
              <a:rPr lang="en-US" dirty="0"/>
              <a:t>Water is recovered from the </a:t>
            </a:r>
            <a:r>
              <a:rPr lang="en-US" b="1" dirty="0"/>
              <a:t>urine of astronauts</a:t>
            </a:r>
            <a:r>
              <a:rPr lang="en-US" dirty="0"/>
              <a:t>.</a:t>
            </a:r>
          </a:p>
          <a:p>
            <a:r>
              <a:rPr lang="en-US" dirty="0"/>
              <a:t>Water is recovered from </a:t>
            </a:r>
            <a:r>
              <a:rPr lang="en-US" b="1" dirty="0" smtClean="0"/>
              <a:t>baths</a:t>
            </a:r>
            <a:r>
              <a:rPr lang="en-US" dirty="0" smtClean="0"/>
              <a:t>, </a:t>
            </a:r>
            <a:r>
              <a:rPr lang="en-US" b="1" dirty="0"/>
              <a:t>cleaning</a:t>
            </a:r>
            <a:r>
              <a:rPr lang="en-US" dirty="0"/>
              <a:t>, </a:t>
            </a:r>
            <a:r>
              <a:rPr lang="en-US" b="1" dirty="0"/>
              <a:t>hygiene activities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DA6967-54C1-4857-B6E2-2E96BF77A289}"/>
              </a:ext>
            </a:extLst>
          </p:cNvPr>
          <p:cNvSpPr/>
          <p:nvPr/>
        </p:nvSpPr>
        <p:spPr>
          <a:xfrm>
            <a:off x="2473317" y="3797300"/>
            <a:ext cx="2700349" cy="10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Water Recovery System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03569B-DC9A-4C4F-9C0F-75CF8A2606BA}"/>
              </a:ext>
            </a:extLst>
          </p:cNvPr>
          <p:cNvSpPr/>
          <p:nvPr/>
        </p:nvSpPr>
        <p:spPr>
          <a:xfrm>
            <a:off x="5594370" y="3797300"/>
            <a:ext cx="1625600" cy="101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Oxygen Generation System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E3C1AD-599F-40E1-8A0F-593E8C3D94A4}"/>
              </a:ext>
            </a:extLst>
          </p:cNvPr>
          <p:cNvSpPr/>
          <p:nvPr/>
        </p:nvSpPr>
        <p:spPr>
          <a:xfrm>
            <a:off x="7708900" y="3848100"/>
            <a:ext cx="1257298" cy="914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Hydrogen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F53F1A-1C3C-4A6A-A699-6980405D9222}"/>
              </a:ext>
            </a:extLst>
          </p:cNvPr>
          <p:cNvSpPr/>
          <p:nvPr/>
        </p:nvSpPr>
        <p:spPr>
          <a:xfrm>
            <a:off x="7045324" y="5602089"/>
            <a:ext cx="1625600" cy="1016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Sabatier System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D66CC3-AD82-4D5B-95D2-390A1A29A399}"/>
              </a:ext>
            </a:extLst>
          </p:cNvPr>
          <p:cNvSpPr/>
          <p:nvPr/>
        </p:nvSpPr>
        <p:spPr>
          <a:xfrm>
            <a:off x="695327" y="3848100"/>
            <a:ext cx="1257298" cy="914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Drinking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470508-653A-40C2-AED2-2A24F491A065}"/>
              </a:ext>
            </a:extLst>
          </p:cNvPr>
          <p:cNvSpPr/>
          <p:nvPr/>
        </p:nvSpPr>
        <p:spPr>
          <a:xfrm>
            <a:off x="511176" y="5260579"/>
            <a:ext cx="1625600" cy="1016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Urine Recovery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42C0BE-31A3-4AB5-BBF9-E996FD85FC62}"/>
              </a:ext>
            </a:extLst>
          </p:cNvPr>
          <p:cNvSpPr/>
          <p:nvPr/>
        </p:nvSpPr>
        <p:spPr>
          <a:xfrm>
            <a:off x="2901954" y="5311379"/>
            <a:ext cx="1314449" cy="914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Baths, </a:t>
            </a:r>
            <a:r>
              <a:rPr lang="en-US" b="1" dirty="0">
                <a:solidFill>
                  <a:schemeClr val="tx1"/>
                </a:solidFill>
              </a:rPr>
              <a:t>Hygiene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DFED789-0EEA-49CB-80C2-BE5C484D0762}"/>
              </a:ext>
            </a:extLst>
          </p:cNvPr>
          <p:cNvSpPr/>
          <p:nvPr/>
        </p:nvSpPr>
        <p:spPr>
          <a:xfrm>
            <a:off x="5173666" y="4062984"/>
            <a:ext cx="514385" cy="382016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235699E-C982-483C-A93C-F449938A9A80}"/>
              </a:ext>
            </a:extLst>
          </p:cNvPr>
          <p:cNvSpPr/>
          <p:nvPr/>
        </p:nvSpPr>
        <p:spPr>
          <a:xfrm>
            <a:off x="7222329" y="4089400"/>
            <a:ext cx="575472" cy="355600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0EDDD9E-1712-4A7B-B9ED-2083771978DC}"/>
              </a:ext>
            </a:extLst>
          </p:cNvPr>
          <p:cNvSpPr/>
          <p:nvPr/>
        </p:nvSpPr>
        <p:spPr>
          <a:xfrm rot="5400000">
            <a:off x="7816848" y="5001619"/>
            <a:ext cx="914401" cy="396873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BEED948-E429-4083-A0C3-86E9D5D24B3D}"/>
              </a:ext>
            </a:extLst>
          </p:cNvPr>
          <p:cNvSpPr/>
          <p:nvPr/>
        </p:nvSpPr>
        <p:spPr>
          <a:xfrm rot="10800000">
            <a:off x="1892295" y="4062984"/>
            <a:ext cx="603254" cy="38201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19CBACD-F2D2-4652-9992-A6AA94B4D9FA}"/>
              </a:ext>
            </a:extLst>
          </p:cNvPr>
          <p:cNvSpPr/>
          <p:nvPr/>
        </p:nvSpPr>
        <p:spPr>
          <a:xfrm rot="5400000">
            <a:off x="874911" y="4894063"/>
            <a:ext cx="599682" cy="33655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83FBC36-E7DF-4400-B880-E215BFC105A8}"/>
              </a:ext>
            </a:extLst>
          </p:cNvPr>
          <p:cNvSpPr/>
          <p:nvPr/>
        </p:nvSpPr>
        <p:spPr>
          <a:xfrm rot="5400000">
            <a:off x="3477023" y="4931966"/>
            <a:ext cx="573880" cy="33655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EC5A76-AFB2-4E10-84FA-956F0EC98102}"/>
              </a:ext>
            </a:extLst>
          </p:cNvPr>
          <p:cNvSpPr/>
          <p:nvPr/>
        </p:nvSpPr>
        <p:spPr>
          <a:xfrm>
            <a:off x="4498984" y="6265466"/>
            <a:ext cx="2546340" cy="23137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B2EC1D9-5633-4BD2-A4C5-636EA2B66483}"/>
              </a:ext>
            </a:extLst>
          </p:cNvPr>
          <p:cNvSpPr/>
          <p:nvPr/>
        </p:nvSpPr>
        <p:spPr>
          <a:xfrm rot="16200000">
            <a:off x="3533679" y="5433521"/>
            <a:ext cx="1755182" cy="373849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10B4FDE-1BF9-4307-AE99-509523718927}"/>
              </a:ext>
            </a:extLst>
          </p:cNvPr>
          <p:cNvSpPr/>
          <p:nvPr/>
        </p:nvSpPr>
        <p:spPr>
          <a:xfrm rot="16200000">
            <a:off x="3029149" y="4854373"/>
            <a:ext cx="548881" cy="365129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8BF98D-A812-4585-9CD7-1F9710E3FE9A}"/>
              </a:ext>
            </a:extLst>
          </p:cNvPr>
          <p:cNvSpPr/>
          <p:nvPr/>
        </p:nvSpPr>
        <p:spPr>
          <a:xfrm>
            <a:off x="2101846" y="5576686"/>
            <a:ext cx="723907" cy="19189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E9632AD-1919-4CA7-B5F0-05C5D77CA391}"/>
              </a:ext>
            </a:extLst>
          </p:cNvPr>
          <p:cNvSpPr/>
          <p:nvPr/>
        </p:nvSpPr>
        <p:spPr>
          <a:xfrm rot="16200000">
            <a:off x="2232027" y="5069285"/>
            <a:ext cx="1016001" cy="36512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15F2F5-08D3-4003-B17C-B9C1A99F629B}"/>
              </a:ext>
            </a:extLst>
          </p:cNvPr>
          <p:cNvSpPr/>
          <p:nvPr/>
        </p:nvSpPr>
        <p:spPr>
          <a:xfrm>
            <a:off x="5180015" y="5004768"/>
            <a:ext cx="1625600" cy="101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Humidity Control System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5BE97F-874E-49A6-BFE4-B014EFB6544F}"/>
              </a:ext>
            </a:extLst>
          </p:cNvPr>
          <p:cNvSpPr/>
          <p:nvPr/>
        </p:nvSpPr>
        <p:spPr>
          <a:xfrm>
            <a:off x="4787881" y="5387181"/>
            <a:ext cx="389756" cy="27007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675A6DD-2925-4BD4-BE30-F3CBA914719F}"/>
              </a:ext>
            </a:extLst>
          </p:cNvPr>
          <p:cNvSpPr/>
          <p:nvPr/>
        </p:nvSpPr>
        <p:spPr>
          <a:xfrm rot="16200000">
            <a:off x="4418744" y="4988872"/>
            <a:ext cx="932758" cy="404009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08BE64A-D82F-48DE-B879-C06A8920D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071" y="3909022"/>
            <a:ext cx="2204247" cy="242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24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529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Life Support Systems working together</a:t>
            </a:r>
          </a:p>
        </p:txBody>
      </p:sp>
      <p:pic>
        <p:nvPicPr>
          <p:cNvPr id="3074" name="Picture 2" descr="A flowchart diagram showing the components of the ISS life support system. See adjacent text for details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17" y="1627188"/>
            <a:ext cx="9859618" cy="490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22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pPr algn="ctr"/>
            <a:r>
              <a:rPr lang="en-US" b="1" dirty="0"/>
              <a:t>Describing how life support systems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3026"/>
            <a:ext cx="10515600" cy="4493937"/>
          </a:xfrm>
        </p:spPr>
        <p:txBody>
          <a:bodyPr>
            <a:normAutofit/>
          </a:bodyPr>
          <a:lstStyle/>
          <a:p>
            <a:r>
              <a:rPr lang="en-US" sz="3200" dirty="0"/>
              <a:t>Two definitions </a:t>
            </a:r>
            <a:r>
              <a:rPr lang="en-US" sz="3200" dirty="0" smtClean="0"/>
              <a:t>that describe </a:t>
            </a:r>
            <a:r>
              <a:rPr lang="en-US" sz="3200" dirty="0"/>
              <a:t>life support systems</a:t>
            </a:r>
          </a:p>
          <a:p>
            <a:endParaRPr lang="en-US" sz="3200" dirty="0"/>
          </a:p>
          <a:p>
            <a:r>
              <a:rPr lang="en-US" b="1" dirty="0"/>
              <a:t>Synergistic – </a:t>
            </a:r>
            <a:r>
              <a:rPr lang="en-US" dirty="0"/>
              <a:t>The interaction of elements that when combined produce a total effect that is greater than the sum of the individual elements, contributions, etc.</a:t>
            </a:r>
          </a:p>
          <a:p>
            <a:endParaRPr lang="en-US" b="1" dirty="0"/>
          </a:p>
          <a:p>
            <a:r>
              <a:rPr lang="en-US" b="1" dirty="0"/>
              <a:t>Synchronous – </a:t>
            </a:r>
            <a:r>
              <a:rPr lang="en-US" dirty="0" smtClean="0"/>
              <a:t>Occurring </a:t>
            </a:r>
            <a:r>
              <a:rPr lang="en-US" dirty="0"/>
              <a:t>at the same time; coinciding in time; simultaneous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1580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306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Life Support Systems Questions sheet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6372"/>
            <a:ext cx="5181600" cy="4950591"/>
          </a:xfrm>
        </p:spPr>
        <p:txBody>
          <a:bodyPr>
            <a:normAutofit lnSpcReduction="10000"/>
          </a:bodyPr>
          <a:lstStyle/>
          <a:p>
            <a:r>
              <a:rPr lang="en-US" sz="3200" b="1" dirty="0" smtClean="0"/>
              <a:t>Life </a:t>
            </a:r>
            <a:r>
              <a:rPr lang="en-US" sz="3200" b="1" dirty="0"/>
              <a:t>S</a:t>
            </a:r>
            <a:r>
              <a:rPr lang="en-US" sz="3200" b="1" dirty="0" smtClean="0"/>
              <a:t>upport Systems</a:t>
            </a:r>
          </a:p>
          <a:p>
            <a:r>
              <a:rPr lang="en-US" dirty="0" smtClean="0"/>
              <a:t>Air Revitalization</a:t>
            </a:r>
          </a:p>
          <a:p>
            <a:r>
              <a:rPr lang="en-US" dirty="0" smtClean="0"/>
              <a:t>Oxygen Generation</a:t>
            </a:r>
          </a:p>
          <a:p>
            <a:r>
              <a:rPr lang="en-US" dirty="0" smtClean="0"/>
              <a:t>Atmospheric Control and Supply</a:t>
            </a:r>
          </a:p>
          <a:p>
            <a:r>
              <a:rPr lang="en-US" dirty="0" smtClean="0"/>
              <a:t>Temperature and Humidity Control</a:t>
            </a:r>
          </a:p>
          <a:p>
            <a:r>
              <a:rPr lang="en-US" dirty="0" smtClean="0"/>
              <a:t>Sabatier System</a:t>
            </a:r>
          </a:p>
          <a:p>
            <a:r>
              <a:rPr lang="en-US" dirty="0" smtClean="0"/>
              <a:t>Water Recovery and Management System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44706"/>
            <a:ext cx="5181600" cy="48322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Quick lesson on each of the systems, how they work.</a:t>
            </a:r>
          </a:p>
          <a:p>
            <a:r>
              <a:rPr lang="en-US" dirty="0" smtClean="0"/>
              <a:t>There are a few questions to answer for each lesson. They are written on the sheet. Easy to answer.</a:t>
            </a:r>
          </a:p>
          <a:p>
            <a:r>
              <a:rPr lang="en-US" dirty="0" smtClean="0"/>
              <a:t>Take a few minutes to write out the answers to the questions. Just need a few sentences, not much more. </a:t>
            </a:r>
          </a:p>
          <a:p>
            <a:r>
              <a:rPr lang="en-US" dirty="0" smtClean="0"/>
              <a:t>Will talk about answers as you are writing them out.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33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A2CAB-95BB-49AB-82F0-9D78A9C2C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262" y="500052"/>
            <a:ext cx="10515600" cy="762217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Air Revitalization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9A6CC-B66F-4F12-B538-A57BE6F5E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225"/>
            <a:ext cx="10515600" cy="4674738"/>
          </a:xfrm>
        </p:spPr>
        <p:txBody>
          <a:bodyPr/>
          <a:lstStyle/>
          <a:p>
            <a:r>
              <a:rPr lang="en-US" dirty="0"/>
              <a:t>Contaminants in cabin air space include </a:t>
            </a:r>
            <a:r>
              <a:rPr lang="en-US" b="1" dirty="0"/>
              <a:t>carbon dioxide</a:t>
            </a:r>
            <a:r>
              <a:rPr lang="en-US" dirty="0"/>
              <a:t>, </a:t>
            </a:r>
            <a:r>
              <a:rPr lang="en-US" b="1" dirty="0"/>
              <a:t>particulates</a:t>
            </a:r>
            <a:r>
              <a:rPr lang="en-US" dirty="0"/>
              <a:t>, </a:t>
            </a:r>
            <a:r>
              <a:rPr lang="en-US" b="1" dirty="0"/>
              <a:t>dust</a:t>
            </a:r>
            <a:r>
              <a:rPr lang="en-US" dirty="0"/>
              <a:t>,  </a:t>
            </a:r>
            <a:r>
              <a:rPr lang="en-US" b="1" dirty="0"/>
              <a:t>volatile organics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Dust, particles and volatile organics removed by </a:t>
            </a:r>
            <a:r>
              <a:rPr lang="en-US" b="1" dirty="0" smtClean="0"/>
              <a:t>catalytic oxidation </a:t>
            </a:r>
            <a:r>
              <a:rPr lang="en-US" dirty="0" smtClean="0"/>
              <a:t>followed by </a:t>
            </a:r>
            <a:r>
              <a:rPr lang="en-US" b="1" dirty="0" smtClean="0"/>
              <a:t>chemical adsorption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Carbon dioxide is removed by </a:t>
            </a:r>
            <a:r>
              <a:rPr lang="en-US" b="1" dirty="0" smtClean="0"/>
              <a:t>sorbent beds </a:t>
            </a:r>
            <a:r>
              <a:rPr lang="en-US" dirty="0" smtClean="0"/>
              <a:t>which are regenerated.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1780-00E6-4576-816E-2FB8C5446118}"/>
              </a:ext>
            </a:extLst>
          </p:cNvPr>
          <p:cNvSpPr/>
          <p:nvPr/>
        </p:nvSpPr>
        <p:spPr>
          <a:xfrm>
            <a:off x="1104114" y="4171167"/>
            <a:ext cx="1490599" cy="18914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</a:t>
            </a:r>
            <a:r>
              <a:rPr lang="en-US" b="1" baseline="-25000" dirty="0">
                <a:solidFill>
                  <a:schemeClr val="tx1"/>
                </a:solidFill>
              </a:rPr>
              <a:t>2</a:t>
            </a:r>
            <a:r>
              <a:rPr lang="en-US" b="1" dirty="0">
                <a:solidFill>
                  <a:schemeClr val="tx1"/>
                </a:solidFill>
              </a:rPr>
              <a:t>      </a:t>
            </a:r>
            <a:r>
              <a:rPr lang="en-US" b="1" dirty="0" err="1">
                <a:solidFill>
                  <a:schemeClr val="tx1"/>
                </a:solidFill>
              </a:rPr>
              <a:t>CO</a:t>
            </a:r>
            <a:r>
              <a:rPr lang="en-US" b="1" baseline="-25000" dirty="0" err="1">
                <a:solidFill>
                  <a:schemeClr val="tx1"/>
                </a:solidFill>
              </a:rPr>
              <a:t>2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  CO</a:t>
            </a:r>
            <a:r>
              <a:rPr lang="en-US" b="1" baseline="-25000" dirty="0">
                <a:solidFill>
                  <a:schemeClr val="tx1"/>
                </a:solidFill>
              </a:rPr>
              <a:t>2</a:t>
            </a:r>
            <a:r>
              <a:rPr lang="en-US" b="1" dirty="0">
                <a:solidFill>
                  <a:schemeClr val="tx1"/>
                </a:solidFill>
              </a:rPr>
              <a:t>     </a:t>
            </a:r>
            <a:r>
              <a:rPr lang="en-US" b="1" dirty="0" err="1">
                <a:solidFill>
                  <a:schemeClr val="tx1"/>
                </a:solidFill>
              </a:rPr>
              <a:t>CO</a:t>
            </a:r>
            <a:r>
              <a:rPr lang="en-US" b="1" baseline="-25000" dirty="0" err="1">
                <a:solidFill>
                  <a:schemeClr val="tx1"/>
                </a:solidFill>
              </a:rPr>
              <a:t>2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  CO</a:t>
            </a:r>
            <a:r>
              <a:rPr lang="en-US" b="1" baseline="-25000" dirty="0">
                <a:solidFill>
                  <a:schemeClr val="tx1"/>
                </a:solidFill>
              </a:rPr>
              <a:t>2</a:t>
            </a:r>
            <a:r>
              <a:rPr lang="en-US" b="1" dirty="0">
                <a:solidFill>
                  <a:schemeClr val="tx1"/>
                </a:solidFill>
              </a:rPr>
              <a:t>      </a:t>
            </a:r>
            <a:r>
              <a:rPr lang="en-US" b="1" dirty="0" err="1">
                <a:solidFill>
                  <a:schemeClr val="tx1"/>
                </a:solidFill>
              </a:rPr>
              <a:t>CO</a:t>
            </a:r>
            <a:r>
              <a:rPr lang="en-US" b="1" baseline="-25000" dirty="0" err="1">
                <a:solidFill>
                  <a:schemeClr val="tx1"/>
                </a:solidFill>
              </a:rPr>
              <a:t>2</a:t>
            </a:r>
            <a:endParaRPr lang="en-US" b="1" baseline="-25000" dirty="0">
              <a:solidFill>
                <a:schemeClr val="tx1"/>
              </a:solidFill>
            </a:endParaRPr>
          </a:p>
          <a:p>
            <a:pPr algn="ctr"/>
            <a:endParaRPr lang="en-US" b="1" baseline="-25000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</a:t>
            </a:r>
            <a:r>
              <a:rPr lang="en-US" b="1" baseline="-25000" dirty="0">
                <a:solidFill>
                  <a:schemeClr val="tx1"/>
                </a:solidFill>
              </a:rPr>
              <a:t>2</a:t>
            </a:r>
            <a:r>
              <a:rPr lang="en-US" b="1" dirty="0">
                <a:solidFill>
                  <a:schemeClr val="tx1"/>
                </a:solidFill>
              </a:rPr>
              <a:t>      </a:t>
            </a:r>
            <a:r>
              <a:rPr lang="en-US" b="1" dirty="0" err="1">
                <a:solidFill>
                  <a:schemeClr val="tx1"/>
                </a:solidFill>
              </a:rPr>
              <a:t>CO</a:t>
            </a:r>
            <a:r>
              <a:rPr lang="en-US" b="1" baseline="-25000" dirty="0" err="1">
                <a:solidFill>
                  <a:schemeClr val="tx1"/>
                </a:solidFill>
              </a:rPr>
              <a:t>2</a:t>
            </a:r>
            <a:r>
              <a:rPr lang="en-US" b="1" dirty="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B9AAAA-E751-4C2E-BB2B-4D4380860391}"/>
              </a:ext>
            </a:extLst>
          </p:cNvPr>
          <p:cNvSpPr/>
          <p:nvPr/>
        </p:nvSpPr>
        <p:spPr>
          <a:xfrm>
            <a:off x="3664851" y="4196219"/>
            <a:ext cx="1490599" cy="1891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F287B8-0B20-4D3C-91BA-3C275CFD5529}"/>
              </a:ext>
            </a:extLst>
          </p:cNvPr>
          <p:cNvSpPr/>
          <p:nvPr/>
        </p:nvSpPr>
        <p:spPr>
          <a:xfrm>
            <a:off x="7116869" y="4215008"/>
            <a:ext cx="1490599" cy="18914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</a:t>
            </a:r>
            <a:r>
              <a:rPr lang="en-US" b="1" baseline="-25000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</a:t>
            </a:r>
            <a:r>
              <a:rPr lang="en-US" b="1" baseline="-25000" dirty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b="1" baseline="-25000" dirty="0">
              <a:solidFill>
                <a:schemeClr val="tx1"/>
              </a:solidFill>
            </a:endParaRPr>
          </a:p>
          <a:p>
            <a:pPr algn="ctr"/>
            <a:endParaRPr lang="en-US" b="1" baseline="-25000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</a:t>
            </a:r>
            <a:r>
              <a:rPr lang="en-US" b="1" baseline="-25000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C76336-C08E-4710-9301-45C4E46655B2}"/>
              </a:ext>
            </a:extLst>
          </p:cNvPr>
          <p:cNvSpPr/>
          <p:nvPr/>
        </p:nvSpPr>
        <p:spPr>
          <a:xfrm>
            <a:off x="9594935" y="4171167"/>
            <a:ext cx="1490599" cy="1891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</a:t>
            </a:r>
            <a:r>
              <a:rPr lang="en-US" b="1" baseline="-25000" dirty="0">
                <a:solidFill>
                  <a:schemeClr val="tx1"/>
                </a:solidFill>
              </a:rPr>
              <a:t>2</a:t>
            </a:r>
            <a:r>
              <a:rPr lang="en-US" b="1" dirty="0">
                <a:solidFill>
                  <a:schemeClr val="tx1"/>
                </a:solidFill>
              </a:rPr>
              <a:t>     </a:t>
            </a:r>
            <a:r>
              <a:rPr lang="en-US" b="1" dirty="0" err="1">
                <a:solidFill>
                  <a:schemeClr val="tx1"/>
                </a:solidFill>
              </a:rPr>
              <a:t>CO</a:t>
            </a:r>
            <a:r>
              <a:rPr lang="en-US" b="1" baseline="-25000" dirty="0" err="1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</a:t>
            </a:r>
            <a:r>
              <a:rPr lang="en-US" b="1" baseline="-25000" dirty="0" smtClean="0">
                <a:solidFill>
                  <a:schemeClr val="tx1"/>
                </a:solidFill>
              </a:rPr>
              <a:t>2</a:t>
            </a:r>
            <a:r>
              <a:rPr lang="en-US" b="1" dirty="0" smtClean="0">
                <a:solidFill>
                  <a:schemeClr val="tx1"/>
                </a:solidFill>
              </a:rPr>
              <a:t>   </a:t>
            </a:r>
            <a:r>
              <a:rPr lang="en-US" b="1" dirty="0" err="1" smtClean="0">
                <a:solidFill>
                  <a:schemeClr val="tx1"/>
                </a:solidFill>
              </a:rPr>
              <a:t>CO</a:t>
            </a:r>
            <a:r>
              <a:rPr lang="en-US" b="1" baseline="-25000" dirty="0" err="1" smtClean="0">
                <a:solidFill>
                  <a:schemeClr val="tx1"/>
                </a:solidFill>
              </a:rPr>
              <a:t>2</a:t>
            </a:r>
            <a:endParaRPr lang="en-US" b="1" baseline="-25000" dirty="0">
              <a:solidFill>
                <a:schemeClr val="tx1"/>
              </a:solidFill>
            </a:endParaRPr>
          </a:p>
          <a:p>
            <a:pPr algn="ctr"/>
            <a:endParaRPr lang="en-US" b="1" baseline="-25000" dirty="0">
              <a:solidFill>
                <a:schemeClr val="tx1"/>
              </a:solidFill>
            </a:endParaRPr>
          </a:p>
          <a:p>
            <a:pPr algn="ctr"/>
            <a:endParaRPr lang="en-US" b="1" baseline="-25000" dirty="0">
              <a:solidFill>
                <a:schemeClr val="tx1"/>
              </a:solidFill>
            </a:endParaRPr>
          </a:p>
          <a:p>
            <a:pPr algn="ctr"/>
            <a:endParaRPr lang="en-US" b="1" baseline="-25000" dirty="0">
              <a:solidFill>
                <a:schemeClr val="tx1"/>
              </a:solidFill>
            </a:endParaRPr>
          </a:p>
          <a:p>
            <a:pPr algn="ctr"/>
            <a:endParaRPr lang="en-US" b="1" baseline="-25000" dirty="0">
              <a:solidFill>
                <a:schemeClr val="tx1"/>
              </a:solidFill>
            </a:endParaRPr>
          </a:p>
          <a:p>
            <a:pPr algn="ctr"/>
            <a:endParaRPr lang="en-US" b="1" baseline="-25000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5EBECD-12DB-48A3-A323-C3EE6A659434}"/>
              </a:ext>
            </a:extLst>
          </p:cNvPr>
          <p:cNvSpPr/>
          <p:nvPr/>
        </p:nvSpPr>
        <p:spPr>
          <a:xfrm>
            <a:off x="1235376" y="4469921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7A6538-EC88-4917-97D1-7FFB88525177}"/>
              </a:ext>
            </a:extLst>
          </p:cNvPr>
          <p:cNvSpPr/>
          <p:nvPr/>
        </p:nvSpPr>
        <p:spPr>
          <a:xfrm>
            <a:off x="1791221" y="4851965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610892-93F5-4C2D-8D45-DD8E279284C5}"/>
              </a:ext>
            </a:extLst>
          </p:cNvPr>
          <p:cNvSpPr/>
          <p:nvPr/>
        </p:nvSpPr>
        <p:spPr>
          <a:xfrm>
            <a:off x="2294557" y="4471183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0F71B8-7D54-4C13-BC7F-FAACF51B3307}"/>
              </a:ext>
            </a:extLst>
          </p:cNvPr>
          <p:cNvSpPr/>
          <p:nvPr/>
        </p:nvSpPr>
        <p:spPr>
          <a:xfrm>
            <a:off x="1237985" y="5542984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0C005AC-379E-4FC9-A6F5-65BA5F3F51B9}"/>
              </a:ext>
            </a:extLst>
          </p:cNvPr>
          <p:cNvSpPr/>
          <p:nvPr/>
        </p:nvSpPr>
        <p:spPr>
          <a:xfrm>
            <a:off x="1748944" y="5379929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42BAEDD-D5D3-4769-B47D-3EBB57C46F59}"/>
              </a:ext>
            </a:extLst>
          </p:cNvPr>
          <p:cNvSpPr/>
          <p:nvPr/>
        </p:nvSpPr>
        <p:spPr>
          <a:xfrm>
            <a:off x="2358021" y="5575953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9DC6EEF-B9CF-45DC-9E4D-69D3B99381E7}"/>
              </a:ext>
            </a:extLst>
          </p:cNvPr>
          <p:cNvSpPr/>
          <p:nvPr/>
        </p:nvSpPr>
        <p:spPr>
          <a:xfrm>
            <a:off x="1781304" y="4329329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DE251D3-9444-4195-B947-F396EFF69E87}"/>
              </a:ext>
            </a:extLst>
          </p:cNvPr>
          <p:cNvSpPr/>
          <p:nvPr/>
        </p:nvSpPr>
        <p:spPr>
          <a:xfrm>
            <a:off x="1781304" y="5783568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65C68F-5F09-4FF0-83AC-0560662C6CCC}"/>
              </a:ext>
            </a:extLst>
          </p:cNvPr>
          <p:cNvSpPr/>
          <p:nvPr/>
        </p:nvSpPr>
        <p:spPr>
          <a:xfrm>
            <a:off x="1269299" y="5047054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931475-A901-457D-B384-2D624B521C8E}"/>
              </a:ext>
            </a:extLst>
          </p:cNvPr>
          <p:cNvSpPr/>
          <p:nvPr/>
        </p:nvSpPr>
        <p:spPr>
          <a:xfrm>
            <a:off x="2358021" y="5101551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F833D12-1C65-48E9-9141-4AD50B36471A}"/>
              </a:ext>
            </a:extLst>
          </p:cNvPr>
          <p:cNvSpPr/>
          <p:nvPr/>
        </p:nvSpPr>
        <p:spPr>
          <a:xfrm>
            <a:off x="1518775" y="4550080"/>
            <a:ext cx="250521" cy="15031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F8A0D08-5DAC-455E-897F-8921048605D2}"/>
              </a:ext>
            </a:extLst>
          </p:cNvPr>
          <p:cNvSpPr/>
          <p:nvPr/>
        </p:nvSpPr>
        <p:spPr>
          <a:xfrm>
            <a:off x="1946226" y="4582656"/>
            <a:ext cx="250521" cy="15031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034B8A5-2F16-4F76-B7A8-BEEEF7F54510}"/>
              </a:ext>
            </a:extLst>
          </p:cNvPr>
          <p:cNvSpPr/>
          <p:nvPr/>
        </p:nvSpPr>
        <p:spPr>
          <a:xfrm>
            <a:off x="1582967" y="5090103"/>
            <a:ext cx="250521" cy="15031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FC970D5-B5ED-4313-891E-AA63CC492167}"/>
              </a:ext>
            </a:extLst>
          </p:cNvPr>
          <p:cNvSpPr/>
          <p:nvPr/>
        </p:nvSpPr>
        <p:spPr>
          <a:xfrm>
            <a:off x="1963579" y="5093091"/>
            <a:ext cx="250521" cy="15031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8F6E7C2-5118-45B9-83FD-14B295775B15}"/>
              </a:ext>
            </a:extLst>
          </p:cNvPr>
          <p:cNvSpPr/>
          <p:nvPr/>
        </p:nvSpPr>
        <p:spPr>
          <a:xfrm>
            <a:off x="1520075" y="5630126"/>
            <a:ext cx="250521" cy="15031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72B7BB4-AD38-4CAD-B856-53ACA7110298}"/>
              </a:ext>
            </a:extLst>
          </p:cNvPr>
          <p:cNvSpPr/>
          <p:nvPr/>
        </p:nvSpPr>
        <p:spPr>
          <a:xfrm>
            <a:off x="1979111" y="5594046"/>
            <a:ext cx="250521" cy="15031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386A70E-DC99-492B-A436-F87C6B98607A}"/>
              </a:ext>
            </a:extLst>
          </p:cNvPr>
          <p:cNvSpPr/>
          <p:nvPr/>
        </p:nvSpPr>
        <p:spPr>
          <a:xfrm>
            <a:off x="1121595" y="5277610"/>
            <a:ext cx="250521" cy="15031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FE9249C-78D8-46E1-A67E-235B07079CD3}"/>
              </a:ext>
            </a:extLst>
          </p:cNvPr>
          <p:cNvSpPr/>
          <p:nvPr/>
        </p:nvSpPr>
        <p:spPr>
          <a:xfrm>
            <a:off x="1172226" y="4740885"/>
            <a:ext cx="250521" cy="15031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25DC578-A229-4486-A8E0-CD98E9745C85}"/>
              </a:ext>
            </a:extLst>
          </p:cNvPr>
          <p:cNvSpPr/>
          <p:nvPr/>
        </p:nvSpPr>
        <p:spPr>
          <a:xfrm>
            <a:off x="9669451" y="5445398"/>
            <a:ext cx="250521" cy="15031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B4271B6-FB3B-444F-83FC-F586A3CAC244}"/>
              </a:ext>
            </a:extLst>
          </p:cNvPr>
          <p:cNvSpPr/>
          <p:nvPr/>
        </p:nvSpPr>
        <p:spPr>
          <a:xfrm>
            <a:off x="9959801" y="5686587"/>
            <a:ext cx="250521" cy="15031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FD74068-4213-4D8F-9B46-F1459964D94A}"/>
              </a:ext>
            </a:extLst>
          </p:cNvPr>
          <p:cNvSpPr/>
          <p:nvPr/>
        </p:nvSpPr>
        <p:spPr>
          <a:xfrm>
            <a:off x="10128194" y="5065789"/>
            <a:ext cx="250521" cy="15031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B05A2D2-F865-41DC-A0DC-241407B39087}"/>
              </a:ext>
            </a:extLst>
          </p:cNvPr>
          <p:cNvSpPr/>
          <p:nvPr/>
        </p:nvSpPr>
        <p:spPr>
          <a:xfrm>
            <a:off x="10650075" y="5075607"/>
            <a:ext cx="250521" cy="15031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DCB9932-084C-40C9-9FC6-597DEDAA691C}"/>
              </a:ext>
            </a:extLst>
          </p:cNvPr>
          <p:cNvSpPr/>
          <p:nvPr/>
        </p:nvSpPr>
        <p:spPr>
          <a:xfrm>
            <a:off x="10226892" y="5702432"/>
            <a:ext cx="250521" cy="15031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F54FD03-B653-4938-A690-D8D0E70A51EF}"/>
              </a:ext>
            </a:extLst>
          </p:cNvPr>
          <p:cNvSpPr/>
          <p:nvPr/>
        </p:nvSpPr>
        <p:spPr>
          <a:xfrm>
            <a:off x="9864302" y="5059563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F09321E-6058-4E39-B7C7-677AF3FFAF5B}"/>
              </a:ext>
            </a:extLst>
          </p:cNvPr>
          <p:cNvSpPr/>
          <p:nvPr/>
        </p:nvSpPr>
        <p:spPr>
          <a:xfrm>
            <a:off x="9639491" y="5202168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450D93B-3CE3-4B4B-A692-A5EF7000C91E}"/>
              </a:ext>
            </a:extLst>
          </p:cNvPr>
          <p:cNvSpPr/>
          <p:nvPr/>
        </p:nvSpPr>
        <p:spPr>
          <a:xfrm>
            <a:off x="9755998" y="5591707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BB43EC3-45A7-4736-847F-48C0A8793893}"/>
              </a:ext>
            </a:extLst>
          </p:cNvPr>
          <p:cNvSpPr/>
          <p:nvPr/>
        </p:nvSpPr>
        <p:spPr>
          <a:xfrm>
            <a:off x="10435741" y="5014464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4A3DA3C-93EE-4EEF-BC82-BA8EDAA5B0F8}"/>
              </a:ext>
            </a:extLst>
          </p:cNvPr>
          <p:cNvSpPr/>
          <p:nvPr/>
        </p:nvSpPr>
        <p:spPr>
          <a:xfrm>
            <a:off x="10875455" y="5294791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12F9182-A875-41BF-889F-0AC9C1067B99}"/>
              </a:ext>
            </a:extLst>
          </p:cNvPr>
          <p:cNvSpPr/>
          <p:nvPr/>
        </p:nvSpPr>
        <p:spPr>
          <a:xfrm>
            <a:off x="10849291" y="5566784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B4BDF59-5D1E-4794-9C64-60A45C08A257}"/>
              </a:ext>
            </a:extLst>
          </p:cNvPr>
          <p:cNvSpPr/>
          <p:nvPr/>
        </p:nvSpPr>
        <p:spPr>
          <a:xfrm>
            <a:off x="10600378" y="5677072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60B0C8E-9078-4909-8D5F-21915F3A69A6}"/>
              </a:ext>
            </a:extLst>
          </p:cNvPr>
          <p:cNvSpPr/>
          <p:nvPr/>
        </p:nvSpPr>
        <p:spPr>
          <a:xfrm>
            <a:off x="7524487" y="5364836"/>
            <a:ext cx="250521" cy="15031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B03DC2E-BA75-4D12-B19C-726734DFE4A2}"/>
              </a:ext>
            </a:extLst>
          </p:cNvPr>
          <p:cNvSpPr/>
          <p:nvPr/>
        </p:nvSpPr>
        <p:spPr>
          <a:xfrm>
            <a:off x="7999975" y="4816041"/>
            <a:ext cx="250521" cy="15031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F049D91-E738-4603-B2BE-60711B2D4271}"/>
              </a:ext>
            </a:extLst>
          </p:cNvPr>
          <p:cNvSpPr/>
          <p:nvPr/>
        </p:nvSpPr>
        <p:spPr>
          <a:xfrm>
            <a:off x="8097293" y="5404285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BB12452-8063-4F3E-ABE8-FFA7B3560FDA}"/>
              </a:ext>
            </a:extLst>
          </p:cNvPr>
          <p:cNvSpPr/>
          <p:nvPr/>
        </p:nvSpPr>
        <p:spPr>
          <a:xfrm>
            <a:off x="7254390" y="5496827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C63B209-1DA4-48F5-80FA-DF3D386DBF5F}"/>
              </a:ext>
            </a:extLst>
          </p:cNvPr>
          <p:cNvSpPr/>
          <p:nvPr/>
        </p:nvSpPr>
        <p:spPr>
          <a:xfrm>
            <a:off x="7442280" y="5004250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E5A28778-F307-4D3E-8514-E8EBBE1593B9}"/>
              </a:ext>
            </a:extLst>
          </p:cNvPr>
          <p:cNvSpPr/>
          <p:nvPr/>
        </p:nvSpPr>
        <p:spPr>
          <a:xfrm>
            <a:off x="2581664" y="5195693"/>
            <a:ext cx="1193307" cy="484632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B16613BF-75B4-43FE-BB54-B25D37F28CB5}"/>
              </a:ext>
            </a:extLst>
          </p:cNvPr>
          <p:cNvSpPr/>
          <p:nvPr/>
        </p:nvSpPr>
        <p:spPr>
          <a:xfrm>
            <a:off x="8594463" y="5227360"/>
            <a:ext cx="1140327" cy="484632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F9DDD021-0B12-48BB-AC56-4BDADF366466}"/>
              </a:ext>
            </a:extLst>
          </p:cNvPr>
          <p:cNvSpPr/>
          <p:nvPr/>
        </p:nvSpPr>
        <p:spPr>
          <a:xfrm rot="10800000">
            <a:off x="2483624" y="4557094"/>
            <a:ext cx="1193307" cy="484632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C35FB4A1-F325-4668-A6D4-6D784B255EEE}"/>
              </a:ext>
            </a:extLst>
          </p:cNvPr>
          <p:cNvSpPr/>
          <p:nvPr/>
        </p:nvSpPr>
        <p:spPr>
          <a:xfrm rot="10800000">
            <a:off x="8460056" y="4533829"/>
            <a:ext cx="1145799" cy="484632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F88EE00-6831-4F01-BCA7-220B6265639A}"/>
              </a:ext>
            </a:extLst>
          </p:cNvPr>
          <p:cNvSpPr/>
          <p:nvPr/>
        </p:nvSpPr>
        <p:spPr>
          <a:xfrm>
            <a:off x="1151561" y="6038546"/>
            <a:ext cx="1330886" cy="6277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Cabin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B4BB26D-70DD-4470-B6D3-308428E970BD}"/>
              </a:ext>
            </a:extLst>
          </p:cNvPr>
          <p:cNvSpPr/>
          <p:nvPr/>
        </p:nvSpPr>
        <p:spPr>
          <a:xfrm>
            <a:off x="7196725" y="6061471"/>
            <a:ext cx="1330886" cy="6594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Cabin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2B7311F-1714-4085-9743-BA9D1D96CD42}"/>
              </a:ext>
            </a:extLst>
          </p:cNvPr>
          <p:cNvSpPr/>
          <p:nvPr/>
        </p:nvSpPr>
        <p:spPr>
          <a:xfrm>
            <a:off x="3623328" y="5979940"/>
            <a:ext cx="1573643" cy="6888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Air Revitalization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5B6132-B0A2-4EF3-AD30-C37EDB419112}"/>
              </a:ext>
            </a:extLst>
          </p:cNvPr>
          <p:cNvSpPr/>
          <p:nvPr/>
        </p:nvSpPr>
        <p:spPr>
          <a:xfrm>
            <a:off x="9572914" y="6032103"/>
            <a:ext cx="1573643" cy="6888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Air Revitalization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856976" y="4303849"/>
            <a:ext cx="1131488" cy="4834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Sorbent Beds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56976" y="4841135"/>
            <a:ext cx="1131488" cy="4834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Catalytic oxidation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860250" y="5432173"/>
            <a:ext cx="1131488" cy="4834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Chemical Adsorption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787301" y="4508652"/>
            <a:ext cx="1131488" cy="31861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Sorbents 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817724" y="5206282"/>
            <a:ext cx="1131488" cy="4834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Oxidation  Adsorption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944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2D17-1379-43D1-BFD3-5272099CD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426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    Oxygen </a:t>
            </a:r>
            <a:r>
              <a:rPr lang="en-US" b="1" dirty="0">
                <a:latin typeface="+mn-lt"/>
              </a:rPr>
              <a:t>Generation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47748-77BA-40BE-AD3D-072E97CE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5437"/>
            <a:ext cx="10515600" cy="4651525"/>
          </a:xfrm>
        </p:spPr>
        <p:txBody>
          <a:bodyPr/>
          <a:lstStyle/>
          <a:p>
            <a:r>
              <a:rPr lang="en-US" dirty="0"/>
              <a:t>Water is made up of hydrogen and oxygen atoms.</a:t>
            </a:r>
          </a:p>
          <a:p>
            <a:r>
              <a:rPr lang="en-US" dirty="0"/>
              <a:t>Creates oxygen from water, done by </a:t>
            </a:r>
            <a:r>
              <a:rPr lang="en-US" b="1" dirty="0"/>
              <a:t>Electrolysis.</a:t>
            </a:r>
          </a:p>
          <a:p>
            <a:r>
              <a:rPr lang="en-US" dirty="0"/>
              <a:t>Splits up water into </a:t>
            </a:r>
            <a:r>
              <a:rPr lang="en-US" b="1" dirty="0"/>
              <a:t>oxygen &amp; hydrogen </a:t>
            </a:r>
            <a:r>
              <a:rPr lang="en-US" b="1" dirty="0" smtClean="0"/>
              <a:t>gases </a:t>
            </a:r>
            <a:r>
              <a:rPr lang="en-US" dirty="0"/>
              <a:t>using electricity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battery</a:t>
            </a:r>
            <a:r>
              <a:rPr lang="en-US" dirty="0" smtClean="0"/>
              <a:t>, </a:t>
            </a:r>
            <a:r>
              <a:rPr lang="en-US" b="1" dirty="0" smtClean="0"/>
              <a:t>electrodes</a:t>
            </a:r>
            <a:r>
              <a:rPr lang="en-US" dirty="0" smtClean="0"/>
              <a:t> and </a:t>
            </a:r>
            <a:r>
              <a:rPr lang="en-US" b="1" dirty="0" smtClean="0"/>
              <a:t>electrolytes</a:t>
            </a:r>
            <a:r>
              <a:rPr lang="en-US" dirty="0" smtClean="0"/>
              <a:t> are needed to convert water into oxygen and hydrogen gases.</a:t>
            </a:r>
            <a:endParaRPr lang="en-US" dirty="0"/>
          </a:p>
          <a:p>
            <a:endParaRPr lang="en-US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0DAF6F3-D0B1-48C9-A52D-CCE21BB5E784}"/>
              </a:ext>
            </a:extLst>
          </p:cNvPr>
          <p:cNvSpPr/>
          <p:nvPr/>
        </p:nvSpPr>
        <p:spPr>
          <a:xfrm>
            <a:off x="1127341" y="4146115"/>
            <a:ext cx="1290181" cy="1853852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  <a:r>
              <a:rPr lang="en-US" sz="2400" b="1" baseline="-25000" dirty="0">
                <a:solidFill>
                  <a:schemeClr val="tx1"/>
                </a:solidFill>
              </a:rPr>
              <a:t>2</a:t>
            </a:r>
            <a:r>
              <a:rPr lang="en-US" sz="2400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C00DEED5-8A2E-4F9A-BA14-E0799B846DB8}"/>
              </a:ext>
            </a:extLst>
          </p:cNvPr>
          <p:cNvSpPr/>
          <p:nvPr/>
        </p:nvSpPr>
        <p:spPr>
          <a:xfrm rot="739545">
            <a:off x="1146931" y="4529895"/>
            <a:ext cx="513567" cy="649722"/>
          </a:xfrm>
          <a:prstGeom prst="lightningBol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ghtning Bolt 5">
            <a:extLst>
              <a:ext uri="{FF2B5EF4-FFF2-40B4-BE49-F238E27FC236}">
                <a16:creationId xmlns:a16="http://schemas.microsoft.com/office/drawing/2014/main" id="{E623642E-B9C4-4BB5-96CE-4FB46773B3DE}"/>
              </a:ext>
            </a:extLst>
          </p:cNvPr>
          <p:cNvSpPr/>
          <p:nvPr/>
        </p:nvSpPr>
        <p:spPr>
          <a:xfrm rot="3325024">
            <a:off x="1853905" y="4529895"/>
            <a:ext cx="513567" cy="649722"/>
          </a:xfrm>
          <a:prstGeom prst="lightningBol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5CA75B58-5BA9-4433-B6E2-D92E25CAAE31}"/>
              </a:ext>
            </a:extLst>
          </p:cNvPr>
          <p:cNvSpPr/>
          <p:nvPr/>
        </p:nvSpPr>
        <p:spPr>
          <a:xfrm>
            <a:off x="3283905" y="4146115"/>
            <a:ext cx="1290181" cy="1853852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O</a:t>
            </a:r>
            <a:r>
              <a:rPr lang="en-US" sz="2400" b="1" baseline="-25000" dirty="0">
                <a:solidFill>
                  <a:schemeClr val="tx1"/>
                </a:solidFill>
              </a:rPr>
              <a:t>2</a:t>
            </a:r>
            <a:r>
              <a:rPr lang="en-US" sz="2400" b="1" dirty="0">
                <a:solidFill>
                  <a:schemeClr val="tx1"/>
                </a:solidFill>
              </a:rPr>
              <a:t>   H</a:t>
            </a:r>
            <a:r>
              <a:rPr lang="en-US" sz="2400" b="1" baseline="-25000" dirty="0">
                <a:solidFill>
                  <a:schemeClr val="tx1"/>
                </a:solidFill>
              </a:rPr>
              <a:t>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E664F5-0291-43F9-8C95-22A47B0ECE62}"/>
              </a:ext>
            </a:extLst>
          </p:cNvPr>
          <p:cNvSpPr/>
          <p:nvPr/>
        </p:nvSpPr>
        <p:spPr>
          <a:xfrm>
            <a:off x="3444135" y="4400227"/>
            <a:ext cx="313673" cy="30062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A5AF42-144F-400D-84C6-9DC411804F92}"/>
              </a:ext>
            </a:extLst>
          </p:cNvPr>
          <p:cNvSpPr/>
          <p:nvPr/>
        </p:nvSpPr>
        <p:spPr>
          <a:xfrm>
            <a:off x="4216574" y="4680832"/>
            <a:ext cx="313673" cy="30062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5BC2DC1-85E4-445F-8CD3-8DEE6AFBF822}"/>
              </a:ext>
            </a:extLst>
          </p:cNvPr>
          <p:cNvSpPr/>
          <p:nvPr/>
        </p:nvSpPr>
        <p:spPr>
          <a:xfrm>
            <a:off x="3444134" y="5044088"/>
            <a:ext cx="313673" cy="30062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70834E-344C-4411-A2F1-E1607D1D7254}"/>
              </a:ext>
            </a:extLst>
          </p:cNvPr>
          <p:cNvSpPr/>
          <p:nvPr/>
        </p:nvSpPr>
        <p:spPr>
          <a:xfrm>
            <a:off x="3915426" y="4353523"/>
            <a:ext cx="313673" cy="300626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8C4EC18-7F14-41C5-91F6-1B96215A26A3}"/>
              </a:ext>
            </a:extLst>
          </p:cNvPr>
          <p:cNvSpPr/>
          <p:nvPr/>
        </p:nvSpPr>
        <p:spPr>
          <a:xfrm>
            <a:off x="3709531" y="4743462"/>
            <a:ext cx="313673" cy="300626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7BF40BA-BFF1-43E8-82A5-3045877E6B5E}"/>
              </a:ext>
            </a:extLst>
          </p:cNvPr>
          <p:cNvSpPr/>
          <p:nvPr/>
        </p:nvSpPr>
        <p:spPr>
          <a:xfrm>
            <a:off x="4045644" y="5067508"/>
            <a:ext cx="313673" cy="300626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B92DC81-A051-4F63-8EC2-6D954C3766A8}"/>
              </a:ext>
            </a:extLst>
          </p:cNvPr>
          <p:cNvSpPr/>
          <p:nvPr/>
        </p:nvSpPr>
        <p:spPr>
          <a:xfrm>
            <a:off x="2417522" y="4789246"/>
            <a:ext cx="978408" cy="578888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890" y="365126"/>
            <a:ext cx="1295400" cy="116031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9883024" y="1457961"/>
            <a:ext cx="1131488" cy="31861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Water </a:t>
            </a:r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55" y="271374"/>
            <a:ext cx="1232563" cy="82817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828" y="302600"/>
            <a:ext cx="877645" cy="90599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67292" y="1092916"/>
            <a:ext cx="1131488" cy="31861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Oxygen </a:t>
            </a:r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852" y="3998060"/>
            <a:ext cx="3272052" cy="237046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3969" y="4400227"/>
            <a:ext cx="2247900" cy="189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7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676FA-CFB1-4362-9D3D-A804566F5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426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Atmospheric Control and Supply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F9C27-62D9-4B9D-8679-F4D5DA682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759"/>
            <a:ext cx="10515600" cy="4849204"/>
          </a:xfrm>
        </p:spPr>
        <p:txBody>
          <a:bodyPr/>
          <a:lstStyle/>
          <a:p>
            <a:r>
              <a:rPr lang="en-US" dirty="0"/>
              <a:t>What two gases make up most of the air we breathe?</a:t>
            </a:r>
          </a:p>
          <a:p>
            <a:r>
              <a:rPr lang="en-US" b="1" dirty="0"/>
              <a:t>S</a:t>
            </a:r>
            <a:r>
              <a:rPr lang="en-US" b="1" dirty="0" smtClean="0"/>
              <a:t>ame </a:t>
            </a:r>
            <a:r>
              <a:rPr lang="en-US" b="1" dirty="0"/>
              <a:t>proportions of nitrogen and oxygen </a:t>
            </a:r>
            <a:r>
              <a:rPr lang="en-US" dirty="0" smtClean="0"/>
              <a:t>mixed together in cabin.</a:t>
            </a:r>
            <a:endParaRPr lang="en-US" dirty="0"/>
          </a:p>
          <a:p>
            <a:pPr lvl="1"/>
            <a:r>
              <a:rPr lang="en-US" b="1" dirty="0" smtClean="0"/>
              <a:t>78 </a:t>
            </a:r>
            <a:r>
              <a:rPr lang="en-US" b="1" dirty="0"/>
              <a:t>% Nitrogen</a:t>
            </a:r>
            <a:r>
              <a:rPr lang="en-US" dirty="0"/>
              <a:t>, </a:t>
            </a:r>
            <a:r>
              <a:rPr lang="en-US" b="1" dirty="0" smtClean="0"/>
              <a:t>21 </a:t>
            </a:r>
            <a:r>
              <a:rPr lang="en-US" b="1" dirty="0"/>
              <a:t>% Oxygen</a:t>
            </a:r>
          </a:p>
          <a:p>
            <a:r>
              <a:rPr lang="en-US" dirty="0"/>
              <a:t>Nitrogen and oxygen are </a:t>
            </a:r>
            <a:r>
              <a:rPr lang="en-US" b="1" dirty="0"/>
              <a:t>delivered from pressurized </a:t>
            </a:r>
            <a:r>
              <a:rPr lang="en-US" b="1" dirty="0" smtClean="0"/>
              <a:t>tanks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smtClean="0"/>
              <a:t>The overall </a:t>
            </a:r>
            <a:r>
              <a:rPr lang="en-US" b="1" dirty="0" smtClean="0"/>
              <a:t>cabin pressure is controlled </a:t>
            </a:r>
            <a:r>
              <a:rPr lang="en-US" dirty="0" smtClean="0"/>
              <a:t>by the amount of Nitrogen provided to it.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D7966F-06AC-470B-88AC-6AE99A3A049D}"/>
              </a:ext>
            </a:extLst>
          </p:cNvPr>
          <p:cNvSpPr/>
          <p:nvPr/>
        </p:nvSpPr>
        <p:spPr>
          <a:xfrm>
            <a:off x="1415441" y="4310585"/>
            <a:ext cx="1628384" cy="19665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</a:t>
            </a:r>
            <a:r>
              <a:rPr lang="en-US" sz="2000" b="1" baseline="-25000" dirty="0">
                <a:solidFill>
                  <a:schemeClr val="tx1"/>
                </a:solidFill>
              </a:rPr>
              <a:t>2</a:t>
            </a:r>
            <a:r>
              <a:rPr lang="en-US" sz="2000" b="1" dirty="0">
                <a:solidFill>
                  <a:schemeClr val="tx1"/>
                </a:solidFill>
              </a:rPr>
              <a:t>  </a:t>
            </a:r>
            <a:r>
              <a:rPr lang="en-US" sz="2000" b="1" dirty="0" err="1">
                <a:solidFill>
                  <a:schemeClr val="tx1"/>
                </a:solidFill>
              </a:rPr>
              <a:t>N</a:t>
            </a:r>
            <a:r>
              <a:rPr lang="en-US" sz="2000" b="1" baseline="-25000" dirty="0" err="1">
                <a:solidFill>
                  <a:schemeClr val="tx1"/>
                </a:solidFill>
              </a:rPr>
              <a:t>2</a:t>
            </a:r>
            <a:r>
              <a:rPr lang="en-US" sz="2000" b="1" dirty="0">
                <a:solidFill>
                  <a:schemeClr val="tx1"/>
                </a:solidFill>
              </a:rPr>
              <a:t>  O</a:t>
            </a:r>
            <a:r>
              <a:rPr lang="en-US" sz="2000" b="1" baseline="-25000" dirty="0">
                <a:solidFill>
                  <a:schemeClr val="tx1"/>
                </a:solidFill>
              </a:rPr>
              <a:t>2</a:t>
            </a:r>
            <a:r>
              <a:rPr lang="en-US" sz="2000" b="1" dirty="0">
                <a:solidFill>
                  <a:schemeClr val="tx1"/>
                </a:solidFill>
              </a:rPr>
              <a:t>  N</a:t>
            </a:r>
            <a:r>
              <a:rPr lang="en-US" sz="2000" b="1" baseline="-25000" dirty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sz="2000" b="1" baseline="-25000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N</a:t>
            </a:r>
            <a:r>
              <a:rPr lang="en-US" sz="2000" b="1" baseline="-25000" dirty="0">
                <a:solidFill>
                  <a:schemeClr val="tx1"/>
                </a:solidFill>
              </a:rPr>
              <a:t>2</a:t>
            </a:r>
            <a:r>
              <a:rPr lang="en-US" sz="2000" b="1" dirty="0">
                <a:solidFill>
                  <a:schemeClr val="tx1"/>
                </a:solidFill>
              </a:rPr>
              <a:t>  O</a:t>
            </a:r>
            <a:r>
              <a:rPr lang="en-US" sz="2000" b="1" baseline="-25000" dirty="0">
                <a:solidFill>
                  <a:schemeClr val="tx1"/>
                </a:solidFill>
              </a:rPr>
              <a:t>2</a:t>
            </a:r>
            <a:r>
              <a:rPr lang="en-US" sz="2000" b="1" dirty="0">
                <a:solidFill>
                  <a:schemeClr val="tx1"/>
                </a:solidFill>
              </a:rPr>
              <a:t>  N</a:t>
            </a:r>
            <a:r>
              <a:rPr lang="en-US" sz="2000" b="1" baseline="-25000" dirty="0">
                <a:solidFill>
                  <a:schemeClr val="tx1"/>
                </a:solidFill>
              </a:rPr>
              <a:t>2</a:t>
            </a:r>
            <a:r>
              <a:rPr lang="en-US" sz="2000" b="1" dirty="0">
                <a:solidFill>
                  <a:schemeClr val="tx1"/>
                </a:solidFill>
              </a:rPr>
              <a:t>  </a:t>
            </a:r>
            <a:r>
              <a:rPr lang="en-US" sz="2000" b="1" dirty="0" err="1">
                <a:solidFill>
                  <a:schemeClr val="tx1"/>
                </a:solidFill>
              </a:rPr>
              <a:t>N</a:t>
            </a:r>
            <a:r>
              <a:rPr lang="en-US" sz="2000" b="1" baseline="-25000" dirty="0" err="1">
                <a:solidFill>
                  <a:schemeClr val="tx1"/>
                </a:solidFill>
              </a:rPr>
              <a:t>2</a:t>
            </a:r>
            <a:endParaRPr lang="en-US" sz="2000" b="1" baseline="-25000" dirty="0">
              <a:solidFill>
                <a:schemeClr val="tx1"/>
              </a:solidFill>
            </a:endParaRPr>
          </a:p>
          <a:p>
            <a:pPr algn="ctr"/>
            <a:endParaRPr lang="en-US" sz="2000" b="1" baseline="-25000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O</a:t>
            </a:r>
            <a:r>
              <a:rPr lang="en-US" sz="2000" b="1" baseline="-25000" dirty="0">
                <a:solidFill>
                  <a:schemeClr val="tx1"/>
                </a:solidFill>
              </a:rPr>
              <a:t>2</a:t>
            </a:r>
            <a:r>
              <a:rPr lang="en-US" sz="2000" b="1" dirty="0">
                <a:solidFill>
                  <a:schemeClr val="tx1"/>
                </a:solidFill>
              </a:rPr>
              <a:t>  N</a:t>
            </a:r>
            <a:r>
              <a:rPr lang="en-US" sz="2000" b="1" baseline="-25000" dirty="0">
                <a:solidFill>
                  <a:schemeClr val="tx1"/>
                </a:solidFill>
              </a:rPr>
              <a:t>2</a:t>
            </a:r>
            <a:r>
              <a:rPr lang="en-US" sz="2000" b="1" dirty="0">
                <a:solidFill>
                  <a:schemeClr val="tx1"/>
                </a:solidFill>
              </a:rPr>
              <a:t>  </a:t>
            </a:r>
            <a:r>
              <a:rPr lang="en-US" sz="2000" b="1" dirty="0" err="1">
                <a:solidFill>
                  <a:schemeClr val="tx1"/>
                </a:solidFill>
              </a:rPr>
              <a:t>N</a:t>
            </a:r>
            <a:r>
              <a:rPr lang="en-US" sz="2000" b="1" baseline="-25000" dirty="0" err="1">
                <a:solidFill>
                  <a:schemeClr val="tx1"/>
                </a:solidFill>
              </a:rPr>
              <a:t>2</a:t>
            </a:r>
            <a:r>
              <a:rPr lang="en-US" sz="2000" b="1" dirty="0">
                <a:solidFill>
                  <a:schemeClr val="tx1"/>
                </a:solidFill>
              </a:rPr>
              <a:t>  O</a:t>
            </a:r>
            <a:r>
              <a:rPr lang="en-US" sz="2000" b="1" baseline="-25000" dirty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sz="2000" b="1" baseline="-25000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N</a:t>
            </a:r>
            <a:r>
              <a:rPr lang="en-US" sz="2000" b="1" baseline="-25000" dirty="0">
                <a:solidFill>
                  <a:schemeClr val="tx1"/>
                </a:solidFill>
              </a:rPr>
              <a:t>2 </a:t>
            </a:r>
            <a:r>
              <a:rPr lang="en-US" sz="2000" b="1" dirty="0">
                <a:solidFill>
                  <a:schemeClr val="tx1"/>
                </a:solidFill>
              </a:rPr>
              <a:t> O</a:t>
            </a:r>
            <a:r>
              <a:rPr lang="en-US" sz="2000" b="1" baseline="-25000" dirty="0">
                <a:solidFill>
                  <a:schemeClr val="tx1"/>
                </a:solidFill>
              </a:rPr>
              <a:t>2</a:t>
            </a:r>
            <a:r>
              <a:rPr lang="en-US" sz="2000" b="1" dirty="0">
                <a:solidFill>
                  <a:schemeClr val="tx1"/>
                </a:solidFill>
              </a:rPr>
              <a:t>  N</a:t>
            </a:r>
            <a:r>
              <a:rPr lang="en-US" sz="2000" b="1" baseline="-25000" dirty="0">
                <a:solidFill>
                  <a:schemeClr val="tx1"/>
                </a:solidFill>
              </a:rPr>
              <a:t>2 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N</a:t>
            </a:r>
            <a:r>
              <a:rPr lang="en-US" sz="2000" b="1" baseline="-25000" dirty="0" err="1">
                <a:solidFill>
                  <a:schemeClr val="tx1"/>
                </a:solidFill>
              </a:rPr>
              <a:t>2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48D51-9581-4D29-82BD-B92E9A57B921}"/>
              </a:ext>
            </a:extLst>
          </p:cNvPr>
          <p:cNvSpPr/>
          <p:nvPr/>
        </p:nvSpPr>
        <p:spPr>
          <a:xfrm>
            <a:off x="8883904" y="4737957"/>
            <a:ext cx="2650298" cy="109439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</a:t>
            </a:r>
            <a:r>
              <a:rPr lang="en-US" sz="2400" b="1" baseline="-25000" dirty="0">
                <a:solidFill>
                  <a:schemeClr val="tx1"/>
                </a:solidFill>
              </a:rPr>
              <a:t>2</a:t>
            </a:r>
            <a:r>
              <a:rPr lang="en-US" sz="2400" b="1" dirty="0">
                <a:solidFill>
                  <a:schemeClr val="tx1"/>
                </a:solidFill>
              </a:rPr>
              <a:t>               CO</a:t>
            </a:r>
            <a:r>
              <a:rPr lang="en-US" sz="2400" b="1" baseline="-25000" dirty="0">
                <a:solidFill>
                  <a:schemeClr val="tx1"/>
                </a:solidFill>
              </a:rPr>
              <a:t>2</a:t>
            </a:r>
            <a:endParaRPr lang="en-US" sz="2400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Breathe In     Breathe Out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530B89-579F-476A-A777-7F974EE33792}"/>
              </a:ext>
            </a:extLst>
          </p:cNvPr>
          <p:cNvCxnSpPr/>
          <p:nvPr/>
        </p:nvCxnSpPr>
        <p:spPr>
          <a:xfrm>
            <a:off x="9747955" y="5153502"/>
            <a:ext cx="7515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31" y="113957"/>
            <a:ext cx="1232563" cy="82817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25406" y="917658"/>
            <a:ext cx="1131488" cy="31861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Oxygen </a:t>
            </a:r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9518" y="113957"/>
            <a:ext cx="1280105" cy="82817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573826" y="942128"/>
            <a:ext cx="1131488" cy="31861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Nitrogen </a:t>
            </a:r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4628" y="4301863"/>
            <a:ext cx="2377440" cy="19665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2371" y="4301863"/>
            <a:ext cx="2130259" cy="196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1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D2AE-D09F-4612-B4E4-8D2DF9F0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749299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Sabatier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21242-8F1B-4569-9CD6-B030E5514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4600"/>
            <a:ext cx="10515600" cy="4932363"/>
          </a:xfrm>
        </p:spPr>
        <p:txBody>
          <a:bodyPr/>
          <a:lstStyle/>
          <a:p>
            <a:r>
              <a:rPr lang="en-US" dirty="0"/>
              <a:t>Uses </a:t>
            </a:r>
            <a:r>
              <a:rPr lang="en-US" b="1" dirty="0"/>
              <a:t>carbon dioxide </a:t>
            </a:r>
            <a:r>
              <a:rPr lang="en-US" dirty="0"/>
              <a:t>recovered from Air Revitalization System.</a:t>
            </a:r>
          </a:p>
          <a:p>
            <a:r>
              <a:rPr lang="en-US" dirty="0"/>
              <a:t>Uses </a:t>
            </a:r>
            <a:r>
              <a:rPr lang="en-US" b="1" dirty="0"/>
              <a:t>hydrogen</a:t>
            </a:r>
            <a:r>
              <a:rPr lang="en-US" dirty="0"/>
              <a:t> made from the Oxygen Generation System.</a:t>
            </a:r>
          </a:p>
          <a:p>
            <a:r>
              <a:rPr lang="en-US" dirty="0"/>
              <a:t>Produces </a:t>
            </a:r>
            <a:r>
              <a:rPr lang="en-US" b="1" dirty="0"/>
              <a:t>water </a:t>
            </a:r>
            <a:r>
              <a:rPr lang="en-US" dirty="0"/>
              <a:t>for the Water Recovery system </a:t>
            </a:r>
            <a:r>
              <a:rPr lang="en-US" dirty="0" smtClean="0"/>
              <a:t>and Oxygen Generation system. </a:t>
            </a:r>
          </a:p>
          <a:p>
            <a:r>
              <a:rPr lang="en-US" dirty="0" smtClean="0"/>
              <a:t>Methane is </a:t>
            </a:r>
            <a:r>
              <a:rPr lang="en-US" b="1" dirty="0" smtClean="0"/>
              <a:t>vented overboard </a:t>
            </a:r>
            <a:r>
              <a:rPr lang="en-US" dirty="0" smtClean="0"/>
              <a:t>but could be </a:t>
            </a:r>
            <a:r>
              <a:rPr lang="en-US" b="1" dirty="0" smtClean="0"/>
              <a:t>converted into hydrogen</a:t>
            </a:r>
            <a:r>
              <a:rPr lang="en-US" dirty="0" smtClean="0"/>
              <a:t>.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22CE59-218D-454C-BB6B-DCC6880231A2}"/>
              </a:ext>
            </a:extLst>
          </p:cNvPr>
          <p:cNvSpPr/>
          <p:nvPr/>
        </p:nvSpPr>
        <p:spPr>
          <a:xfrm>
            <a:off x="679450" y="3962311"/>
            <a:ext cx="28829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</a:t>
            </a:r>
            <a:r>
              <a:rPr lang="en-US" sz="2400" b="1" baseline="-25000" dirty="0">
                <a:solidFill>
                  <a:schemeClr val="tx1"/>
                </a:solidFill>
              </a:rPr>
              <a:t>2</a:t>
            </a:r>
            <a:r>
              <a:rPr lang="en-US" sz="2400" b="1" dirty="0">
                <a:solidFill>
                  <a:schemeClr val="tx1"/>
                </a:solidFill>
              </a:rPr>
              <a:t>       +       4H</a:t>
            </a:r>
            <a:r>
              <a:rPr lang="en-US" sz="2400" b="1" baseline="-25000" dirty="0">
                <a:solidFill>
                  <a:schemeClr val="tx1"/>
                </a:solidFill>
              </a:rPr>
              <a:t>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FF09E1-A28D-4851-B978-3925873C8441}"/>
              </a:ext>
            </a:extLst>
          </p:cNvPr>
          <p:cNvSpPr/>
          <p:nvPr/>
        </p:nvSpPr>
        <p:spPr>
          <a:xfrm>
            <a:off x="5026510" y="3985088"/>
            <a:ext cx="2882900" cy="914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2H</a:t>
            </a:r>
            <a:r>
              <a:rPr lang="en-US" sz="2400" b="1" baseline="-25000" dirty="0">
                <a:solidFill>
                  <a:schemeClr val="tx1"/>
                </a:solidFill>
              </a:rPr>
              <a:t>2</a:t>
            </a:r>
            <a:r>
              <a:rPr lang="en-US" sz="2400" b="1" dirty="0">
                <a:solidFill>
                  <a:schemeClr val="tx1"/>
                </a:solidFill>
              </a:rPr>
              <a:t>O       +       CH</a:t>
            </a:r>
            <a:r>
              <a:rPr lang="en-US" sz="2400" b="1" baseline="-25000" dirty="0">
                <a:solidFill>
                  <a:schemeClr val="tx1"/>
                </a:solidFill>
              </a:rPr>
              <a:t>4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7E65903-6A80-4A95-8B3D-2281A3268FB3}"/>
              </a:ext>
            </a:extLst>
          </p:cNvPr>
          <p:cNvSpPr/>
          <p:nvPr/>
        </p:nvSpPr>
        <p:spPr>
          <a:xfrm>
            <a:off x="3697530" y="4127500"/>
            <a:ext cx="1193800" cy="584022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9E3591-F3DB-4E77-B4DF-BA54ECB71E28}"/>
              </a:ext>
            </a:extLst>
          </p:cNvPr>
          <p:cNvSpPr/>
          <p:nvPr/>
        </p:nvSpPr>
        <p:spPr>
          <a:xfrm>
            <a:off x="511175" y="5022673"/>
            <a:ext cx="1511300" cy="13390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Air Revitalization 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B7B2C2-4510-42D7-BC9E-64FFC6C32DE8}"/>
              </a:ext>
            </a:extLst>
          </p:cNvPr>
          <p:cNvSpPr/>
          <p:nvPr/>
        </p:nvSpPr>
        <p:spPr>
          <a:xfrm>
            <a:off x="2349500" y="5070519"/>
            <a:ext cx="1511300" cy="13390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Oxygen Generation System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C6A197-DC70-4928-8F6F-BB0F487D521B}"/>
              </a:ext>
            </a:extLst>
          </p:cNvPr>
          <p:cNvSpPr/>
          <p:nvPr/>
        </p:nvSpPr>
        <p:spPr>
          <a:xfrm>
            <a:off x="4891330" y="5039751"/>
            <a:ext cx="1511300" cy="13390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Water Recovery System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1EE371-3710-48C7-B1EA-730AD15F4E7F}"/>
              </a:ext>
            </a:extLst>
          </p:cNvPr>
          <p:cNvSpPr/>
          <p:nvPr/>
        </p:nvSpPr>
        <p:spPr>
          <a:xfrm>
            <a:off x="6677510" y="5039750"/>
            <a:ext cx="1511300" cy="133901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Vented overboard or can make  hydrogen 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6085" y="3962311"/>
            <a:ext cx="2590800" cy="248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42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FB4C2-C141-477B-A795-65D94071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610" y="484226"/>
            <a:ext cx="10515600" cy="777875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Temperature and Humidity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5DE47-6425-40AE-BF66-D4B85F33D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5920"/>
            <a:ext cx="10515600" cy="4805680"/>
          </a:xfrm>
        </p:spPr>
        <p:txBody>
          <a:bodyPr/>
          <a:lstStyle/>
          <a:p>
            <a:r>
              <a:rPr lang="en-US" dirty="0" smtClean="0"/>
              <a:t>Maintain </a:t>
            </a:r>
            <a:r>
              <a:rPr lang="en-US" b="1" dirty="0" smtClean="0"/>
              <a:t>comfortable </a:t>
            </a:r>
            <a:r>
              <a:rPr lang="en-US" b="1" dirty="0"/>
              <a:t>temperatures and humidity </a:t>
            </a:r>
            <a:r>
              <a:rPr lang="en-US" dirty="0"/>
              <a:t>for the air </a:t>
            </a:r>
            <a:r>
              <a:rPr lang="en-US" dirty="0" smtClean="0"/>
              <a:t>cabins.</a:t>
            </a:r>
            <a:endParaRPr lang="en-US" dirty="0"/>
          </a:p>
          <a:p>
            <a:r>
              <a:rPr lang="en-US" dirty="0"/>
              <a:t>Temperature is </a:t>
            </a:r>
            <a:r>
              <a:rPr lang="en-US" b="1" dirty="0"/>
              <a:t>controlled by velocity of air flow</a:t>
            </a:r>
            <a:r>
              <a:rPr lang="en-US" dirty="0"/>
              <a:t>.</a:t>
            </a:r>
          </a:p>
          <a:p>
            <a:r>
              <a:rPr lang="en-US" b="1" dirty="0"/>
              <a:t>Water vapor is removed from the air </a:t>
            </a:r>
            <a:r>
              <a:rPr lang="en-US" dirty="0"/>
              <a:t>and sent to the Water Recovery and Management system.</a:t>
            </a:r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61DECE-1996-4492-872D-DB11F4148218}"/>
              </a:ext>
            </a:extLst>
          </p:cNvPr>
          <p:cNvSpPr/>
          <p:nvPr/>
        </p:nvSpPr>
        <p:spPr>
          <a:xfrm>
            <a:off x="711200" y="4471270"/>
            <a:ext cx="1617599" cy="1891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Air </a:t>
            </a:r>
            <a:r>
              <a:rPr lang="en-US" sz="2000" b="1" dirty="0" err="1" smtClean="0">
                <a:solidFill>
                  <a:schemeClr val="tx1"/>
                </a:solidFill>
              </a:rPr>
              <a:t>RevitalizationAtmospheric</a:t>
            </a:r>
            <a:r>
              <a:rPr lang="en-US" sz="2000" b="1" dirty="0" smtClean="0">
                <a:solidFill>
                  <a:schemeClr val="tx1"/>
                </a:solidFill>
              </a:rPr>
              <a:t> Control &amp; Supply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B996FC-F8D0-4B8E-B59E-75B7AA52F0BD}"/>
              </a:ext>
            </a:extLst>
          </p:cNvPr>
          <p:cNvSpPr/>
          <p:nvPr/>
        </p:nvSpPr>
        <p:spPr>
          <a:xfrm>
            <a:off x="3395769" y="4471270"/>
            <a:ext cx="1617599" cy="18914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Cabin Space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03CCA95-B72B-4040-9581-D53BBE0D06D3}"/>
              </a:ext>
            </a:extLst>
          </p:cNvPr>
          <p:cNvSpPr/>
          <p:nvPr/>
        </p:nvSpPr>
        <p:spPr>
          <a:xfrm>
            <a:off x="2323266" y="4534425"/>
            <a:ext cx="1163531" cy="406400"/>
          </a:xfrm>
          <a:prstGeom prst="righ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DB346E5-E27B-4F96-B4D3-AFB6BCDC3476}"/>
              </a:ext>
            </a:extLst>
          </p:cNvPr>
          <p:cNvSpPr/>
          <p:nvPr/>
        </p:nvSpPr>
        <p:spPr>
          <a:xfrm>
            <a:off x="2323266" y="5006623"/>
            <a:ext cx="1163531" cy="406400"/>
          </a:xfrm>
          <a:prstGeom prst="righ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22DC09A-36BB-4252-8F96-083650A1E493}"/>
              </a:ext>
            </a:extLst>
          </p:cNvPr>
          <p:cNvSpPr/>
          <p:nvPr/>
        </p:nvSpPr>
        <p:spPr>
          <a:xfrm>
            <a:off x="2323266" y="5468949"/>
            <a:ext cx="1163531" cy="406400"/>
          </a:xfrm>
          <a:prstGeom prst="righ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704550-7FBB-4BE2-81AD-AA29AFC6C246}"/>
              </a:ext>
            </a:extLst>
          </p:cNvPr>
          <p:cNvSpPr/>
          <p:nvPr/>
        </p:nvSpPr>
        <p:spPr>
          <a:xfrm>
            <a:off x="4058518" y="3975100"/>
            <a:ext cx="272182" cy="49617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8884F1-8810-41F5-932B-41AEC3F70EF9}"/>
              </a:ext>
            </a:extLst>
          </p:cNvPr>
          <p:cNvSpPr/>
          <p:nvPr/>
        </p:nvSpPr>
        <p:spPr>
          <a:xfrm>
            <a:off x="1541569" y="3975100"/>
            <a:ext cx="2585318" cy="26635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94C98AF-FD3F-421B-9C29-3EC10668E172}"/>
              </a:ext>
            </a:extLst>
          </p:cNvPr>
          <p:cNvSpPr/>
          <p:nvPr/>
        </p:nvSpPr>
        <p:spPr>
          <a:xfrm>
            <a:off x="1410347" y="4043589"/>
            <a:ext cx="484632" cy="588114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E69C14C-2AD8-45BD-AC94-1BE84482AF02}"/>
              </a:ext>
            </a:extLst>
          </p:cNvPr>
          <p:cNvSpPr/>
          <p:nvPr/>
        </p:nvSpPr>
        <p:spPr>
          <a:xfrm>
            <a:off x="2104063" y="5948375"/>
            <a:ext cx="1460330" cy="34129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Velocity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2D0DE9-76D1-4A36-B3D5-11F648675728}"/>
              </a:ext>
            </a:extLst>
          </p:cNvPr>
          <p:cNvSpPr/>
          <p:nvPr/>
        </p:nvSpPr>
        <p:spPr>
          <a:xfrm>
            <a:off x="5757185" y="4432525"/>
            <a:ext cx="1617599" cy="18914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Cabin Space Before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B36F4B-1299-4D0C-8E3D-67C4224AE0F4}"/>
              </a:ext>
            </a:extLst>
          </p:cNvPr>
          <p:cNvSpPr/>
          <p:nvPr/>
        </p:nvSpPr>
        <p:spPr>
          <a:xfrm>
            <a:off x="5892448" y="4594127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B398687-6004-45C8-B4BB-385408B2737C}"/>
              </a:ext>
            </a:extLst>
          </p:cNvPr>
          <p:cNvSpPr/>
          <p:nvPr/>
        </p:nvSpPr>
        <p:spPr>
          <a:xfrm>
            <a:off x="6251963" y="4594127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54C4317-7C3B-4841-836B-B2AF3A35C6FF}"/>
              </a:ext>
            </a:extLst>
          </p:cNvPr>
          <p:cNvSpPr/>
          <p:nvPr/>
        </p:nvSpPr>
        <p:spPr>
          <a:xfrm>
            <a:off x="6625483" y="4594126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7D7A40D-B3EA-4D94-AA29-89275DF49632}"/>
              </a:ext>
            </a:extLst>
          </p:cNvPr>
          <p:cNvSpPr/>
          <p:nvPr/>
        </p:nvSpPr>
        <p:spPr>
          <a:xfrm>
            <a:off x="6984998" y="4631702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AE2E082-9DFE-48F0-92D8-058652F9E822}"/>
              </a:ext>
            </a:extLst>
          </p:cNvPr>
          <p:cNvSpPr/>
          <p:nvPr/>
        </p:nvSpPr>
        <p:spPr>
          <a:xfrm>
            <a:off x="6002055" y="4911742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B5F034A-B2AB-43C0-B3D8-600D3020B27A}"/>
              </a:ext>
            </a:extLst>
          </p:cNvPr>
          <p:cNvSpPr/>
          <p:nvPr/>
        </p:nvSpPr>
        <p:spPr>
          <a:xfrm>
            <a:off x="6375178" y="4907205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587A5A8-1B68-4885-8310-4A19CC7DFDB8}"/>
              </a:ext>
            </a:extLst>
          </p:cNvPr>
          <p:cNvSpPr/>
          <p:nvPr/>
        </p:nvSpPr>
        <p:spPr>
          <a:xfrm>
            <a:off x="6781036" y="4912719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04E56F7-70F6-420A-962F-9801B4C8A57E}"/>
              </a:ext>
            </a:extLst>
          </p:cNvPr>
          <p:cNvSpPr/>
          <p:nvPr/>
        </p:nvSpPr>
        <p:spPr>
          <a:xfrm>
            <a:off x="5918520" y="5485839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1D874D-5BBD-4388-8787-D045AD35F258}"/>
              </a:ext>
            </a:extLst>
          </p:cNvPr>
          <p:cNvSpPr/>
          <p:nvPr/>
        </p:nvSpPr>
        <p:spPr>
          <a:xfrm>
            <a:off x="7076653" y="5461763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A4BA739-8E53-4E7D-BFD9-030A429BD79E}"/>
              </a:ext>
            </a:extLst>
          </p:cNvPr>
          <p:cNvSpPr/>
          <p:nvPr/>
        </p:nvSpPr>
        <p:spPr>
          <a:xfrm>
            <a:off x="5918520" y="5810016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447EA1B-9DC1-4052-B11F-74318437F7E6}"/>
              </a:ext>
            </a:extLst>
          </p:cNvPr>
          <p:cNvSpPr/>
          <p:nvPr/>
        </p:nvSpPr>
        <p:spPr>
          <a:xfrm>
            <a:off x="6278943" y="5780468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5BD995D-5DA0-4C17-9B6B-AF5B822D15B5}"/>
              </a:ext>
            </a:extLst>
          </p:cNvPr>
          <p:cNvSpPr/>
          <p:nvPr/>
        </p:nvSpPr>
        <p:spPr>
          <a:xfrm>
            <a:off x="6669762" y="5810016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097B263-EAF7-470F-987F-53026FE456D4}"/>
              </a:ext>
            </a:extLst>
          </p:cNvPr>
          <p:cNvSpPr/>
          <p:nvPr/>
        </p:nvSpPr>
        <p:spPr>
          <a:xfrm>
            <a:off x="7030185" y="5810016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E8F26AA-E508-4596-9AF1-A5F203F5F465}"/>
              </a:ext>
            </a:extLst>
          </p:cNvPr>
          <p:cNvSpPr/>
          <p:nvPr/>
        </p:nvSpPr>
        <p:spPr>
          <a:xfrm>
            <a:off x="6158018" y="6043255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C4EE22-55DA-4253-92B6-C40479EFFE53}"/>
              </a:ext>
            </a:extLst>
          </p:cNvPr>
          <p:cNvSpPr/>
          <p:nvPr/>
        </p:nvSpPr>
        <p:spPr>
          <a:xfrm>
            <a:off x="6575817" y="6079381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C7CBD09-2806-472B-BED9-4906312F5E49}"/>
              </a:ext>
            </a:extLst>
          </p:cNvPr>
          <p:cNvSpPr/>
          <p:nvPr/>
        </p:nvSpPr>
        <p:spPr>
          <a:xfrm>
            <a:off x="6936240" y="6091033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35075E-16EB-4FB1-984C-A52EB40A88FE}"/>
              </a:ext>
            </a:extLst>
          </p:cNvPr>
          <p:cNvSpPr/>
          <p:nvPr/>
        </p:nvSpPr>
        <p:spPr>
          <a:xfrm>
            <a:off x="6426976" y="3949594"/>
            <a:ext cx="354059" cy="4961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406C4F-5BC8-4BC4-912C-4B03F3ECA7AA}"/>
              </a:ext>
            </a:extLst>
          </p:cNvPr>
          <p:cNvSpPr/>
          <p:nvPr/>
        </p:nvSpPr>
        <p:spPr>
          <a:xfrm>
            <a:off x="6426976" y="3760093"/>
            <a:ext cx="4583923" cy="327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7643546-74D1-4DC4-8B02-FB482D10CD78}"/>
              </a:ext>
            </a:extLst>
          </p:cNvPr>
          <p:cNvSpPr/>
          <p:nvPr/>
        </p:nvSpPr>
        <p:spPr>
          <a:xfrm>
            <a:off x="10232478" y="4457676"/>
            <a:ext cx="1617599" cy="18411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Air – Water Separator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80D85D36-2F71-45D7-A898-FD4098607A7D}"/>
              </a:ext>
            </a:extLst>
          </p:cNvPr>
          <p:cNvSpPr/>
          <p:nvPr/>
        </p:nvSpPr>
        <p:spPr>
          <a:xfrm>
            <a:off x="10728758" y="3773017"/>
            <a:ext cx="625041" cy="821109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D1ED19C-295D-4D23-B381-ECC7137FD7DE}"/>
              </a:ext>
            </a:extLst>
          </p:cNvPr>
          <p:cNvSpPr/>
          <p:nvPr/>
        </p:nvSpPr>
        <p:spPr>
          <a:xfrm>
            <a:off x="6531681" y="4086858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A0F067F-DC1D-4B8B-A1F2-F13F095C4682}"/>
              </a:ext>
            </a:extLst>
          </p:cNvPr>
          <p:cNvSpPr/>
          <p:nvPr/>
        </p:nvSpPr>
        <p:spPr>
          <a:xfrm>
            <a:off x="6888763" y="3828724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51D70D5-F295-46C3-A427-A4E8540C6332}"/>
              </a:ext>
            </a:extLst>
          </p:cNvPr>
          <p:cNvSpPr/>
          <p:nvPr/>
        </p:nvSpPr>
        <p:spPr>
          <a:xfrm>
            <a:off x="7386916" y="3827895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DC927B1-83BB-418E-AD45-4A1A141FD3B8}"/>
              </a:ext>
            </a:extLst>
          </p:cNvPr>
          <p:cNvSpPr/>
          <p:nvPr/>
        </p:nvSpPr>
        <p:spPr>
          <a:xfrm>
            <a:off x="7848846" y="3836401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E214710-034A-4515-8A1C-E5DB1813CF32}"/>
              </a:ext>
            </a:extLst>
          </p:cNvPr>
          <p:cNvSpPr/>
          <p:nvPr/>
        </p:nvSpPr>
        <p:spPr>
          <a:xfrm>
            <a:off x="8240779" y="3837265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9F6FDF7-C2D7-4953-9249-C522BF568456}"/>
              </a:ext>
            </a:extLst>
          </p:cNvPr>
          <p:cNvSpPr/>
          <p:nvPr/>
        </p:nvSpPr>
        <p:spPr>
          <a:xfrm>
            <a:off x="8642617" y="3832207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FE6A0AB-C7B6-4337-B7E9-2123DBEB69B2}"/>
              </a:ext>
            </a:extLst>
          </p:cNvPr>
          <p:cNvSpPr/>
          <p:nvPr/>
        </p:nvSpPr>
        <p:spPr>
          <a:xfrm>
            <a:off x="9081124" y="3827894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6651340-FB0A-490A-9B23-9E8DB4AEF1BE}"/>
              </a:ext>
            </a:extLst>
          </p:cNvPr>
          <p:cNvSpPr/>
          <p:nvPr/>
        </p:nvSpPr>
        <p:spPr>
          <a:xfrm>
            <a:off x="9527773" y="3810864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51EF6D0-1A81-4B23-9D12-7C2CE5E23BDD}"/>
              </a:ext>
            </a:extLst>
          </p:cNvPr>
          <p:cNvSpPr/>
          <p:nvPr/>
        </p:nvSpPr>
        <p:spPr>
          <a:xfrm>
            <a:off x="9905137" y="3824428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71B9F0D-3BB2-402C-A146-27A0B1A950B8}"/>
              </a:ext>
            </a:extLst>
          </p:cNvPr>
          <p:cNvSpPr/>
          <p:nvPr/>
        </p:nvSpPr>
        <p:spPr>
          <a:xfrm>
            <a:off x="10337055" y="3810863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21A3DC4-0DDC-41B5-97FB-FB4E684B64FB}"/>
              </a:ext>
            </a:extLst>
          </p:cNvPr>
          <p:cNvSpPr/>
          <p:nvPr/>
        </p:nvSpPr>
        <p:spPr>
          <a:xfrm>
            <a:off x="10714419" y="3832206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1C7EEE1-5B3F-41E2-87AB-1B631FB749ED}"/>
              </a:ext>
            </a:extLst>
          </p:cNvPr>
          <p:cNvSpPr/>
          <p:nvPr/>
        </p:nvSpPr>
        <p:spPr>
          <a:xfrm>
            <a:off x="10960529" y="4060200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B768C8B-E26B-4086-B431-63130C966905}"/>
              </a:ext>
            </a:extLst>
          </p:cNvPr>
          <p:cNvSpPr/>
          <p:nvPr/>
        </p:nvSpPr>
        <p:spPr>
          <a:xfrm>
            <a:off x="10288175" y="4547864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E990505-FCC9-4D7E-A180-1898C4FBC360}"/>
              </a:ext>
            </a:extLst>
          </p:cNvPr>
          <p:cNvSpPr/>
          <p:nvPr/>
        </p:nvSpPr>
        <p:spPr>
          <a:xfrm>
            <a:off x="10741635" y="4580649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8A5DE45-37AA-475F-9A86-81AF448C88AA}"/>
              </a:ext>
            </a:extLst>
          </p:cNvPr>
          <p:cNvSpPr/>
          <p:nvPr/>
        </p:nvSpPr>
        <p:spPr>
          <a:xfrm>
            <a:off x="11228562" y="4547864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DC50C9A-8D24-4A9B-BFBE-3B6FDBD5D53F}"/>
              </a:ext>
            </a:extLst>
          </p:cNvPr>
          <p:cNvSpPr/>
          <p:nvPr/>
        </p:nvSpPr>
        <p:spPr>
          <a:xfrm>
            <a:off x="11582621" y="4542931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84F35D4-04AD-4835-83A5-7A92FC51F773}"/>
              </a:ext>
            </a:extLst>
          </p:cNvPr>
          <p:cNvSpPr/>
          <p:nvPr/>
        </p:nvSpPr>
        <p:spPr>
          <a:xfrm>
            <a:off x="10274730" y="5020062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D488694-5B55-456B-85B8-14FC7D28CC54}"/>
              </a:ext>
            </a:extLst>
          </p:cNvPr>
          <p:cNvSpPr/>
          <p:nvPr/>
        </p:nvSpPr>
        <p:spPr>
          <a:xfrm>
            <a:off x="11582621" y="5002085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49522EE-40B1-4241-AF03-515F0CDAC61A}"/>
              </a:ext>
            </a:extLst>
          </p:cNvPr>
          <p:cNvSpPr/>
          <p:nvPr/>
        </p:nvSpPr>
        <p:spPr>
          <a:xfrm>
            <a:off x="10337055" y="5366882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7106E05-7264-494F-BB13-FF170FE58523}"/>
              </a:ext>
            </a:extLst>
          </p:cNvPr>
          <p:cNvSpPr/>
          <p:nvPr/>
        </p:nvSpPr>
        <p:spPr>
          <a:xfrm>
            <a:off x="10728758" y="5375645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8C9F910-F535-4089-99CA-04DB5D456D77}"/>
              </a:ext>
            </a:extLst>
          </p:cNvPr>
          <p:cNvSpPr/>
          <p:nvPr/>
        </p:nvSpPr>
        <p:spPr>
          <a:xfrm>
            <a:off x="11148419" y="5366882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38D2664-4BF5-4679-A37D-8002421E417C}"/>
              </a:ext>
            </a:extLst>
          </p:cNvPr>
          <p:cNvSpPr/>
          <p:nvPr/>
        </p:nvSpPr>
        <p:spPr>
          <a:xfrm>
            <a:off x="11582621" y="5375645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97A6AAB-F686-45EC-8685-F955996FF58A}"/>
              </a:ext>
            </a:extLst>
          </p:cNvPr>
          <p:cNvSpPr/>
          <p:nvPr/>
        </p:nvSpPr>
        <p:spPr>
          <a:xfrm>
            <a:off x="10237999" y="5713702"/>
            <a:ext cx="1612078" cy="58955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E6E84DD-5A11-4257-857C-A72A8CCC6CD0}"/>
              </a:ext>
            </a:extLst>
          </p:cNvPr>
          <p:cNvSpPr/>
          <p:nvPr/>
        </p:nvSpPr>
        <p:spPr>
          <a:xfrm>
            <a:off x="7880671" y="4457676"/>
            <a:ext cx="1617599" cy="18914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Cabin Space After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83D206C-3F71-4147-874C-9BA10DC90DA4}"/>
              </a:ext>
            </a:extLst>
          </p:cNvPr>
          <p:cNvSpPr/>
          <p:nvPr/>
        </p:nvSpPr>
        <p:spPr>
          <a:xfrm>
            <a:off x="8015047" y="4626912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269EE8D-48DB-4F52-A826-3A682A4BAEE4}"/>
              </a:ext>
            </a:extLst>
          </p:cNvPr>
          <p:cNvSpPr/>
          <p:nvPr/>
        </p:nvSpPr>
        <p:spPr>
          <a:xfrm>
            <a:off x="9031096" y="4580649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688EC37-FFC5-4AE1-99E6-B438CC681B98}"/>
              </a:ext>
            </a:extLst>
          </p:cNvPr>
          <p:cNvSpPr/>
          <p:nvPr/>
        </p:nvSpPr>
        <p:spPr>
          <a:xfrm>
            <a:off x="8044952" y="5523941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A7BE668-889F-411C-B86D-FA376E13842E}"/>
              </a:ext>
            </a:extLst>
          </p:cNvPr>
          <p:cNvSpPr/>
          <p:nvPr/>
        </p:nvSpPr>
        <p:spPr>
          <a:xfrm>
            <a:off x="8304690" y="4915854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F025BBF-4D39-4E07-B377-47F0F1C21243}"/>
              </a:ext>
            </a:extLst>
          </p:cNvPr>
          <p:cNvSpPr/>
          <p:nvPr/>
        </p:nvSpPr>
        <p:spPr>
          <a:xfrm>
            <a:off x="8863881" y="4905488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48A36AA-672C-4B53-B1E0-D120D177C241}"/>
              </a:ext>
            </a:extLst>
          </p:cNvPr>
          <p:cNvSpPr/>
          <p:nvPr/>
        </p:nvSpPr>
        <p:spPr>
          <a:xfrm>
            <a:off x="9082935" y="5494784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8E54809-EA1E-4AAA-ACF2-1B29B8D41A6A}"/>
              </a:ext>
            </a:extLst>
          </p:cNvPr>
          <p:cNvSpPr/>
          <p:nvPr/>
        </p:nvSpPr>
        <p:spPr>
          <a:xfrm>
            <a:off x="8387347" y="5831439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7C7BDB3-6D12-4C02-ADB7-AB1C41F0A524}"/>
              </a:ext>
            </a:extLst>
          </p:cNvPr>
          <p:cNvSpPr/>
          <p:nvPr/>
        </p:nvSpPr>
        <p:spPr>
          <a:xfrm>
            <a:off x="8925075" y="5889620"/>
            <a:ext cx="187890" cy="18976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57196A20-D4CF-4856-9DEB-35A555D79700}"/>
              </a:ext>
            </a:extLst>
          </p:cNvPr>
          <p:cNvSpPr/>
          <p:nvPr/>
        </p:nvSpPr>
        <p:spPr>
          <a:xfrm>
            <a:off x="7316627" y="5092154"/>
            <a:ext cx="743870" cy="584022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94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8577</TotalTime>
  <Words>561</Words>
  <Application>Microsoft Office PowerPoint</Application>
  <PresentationFormat>Widescreen</PresentationFormat>
  <Paragraphs>121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Life Support Systems Working Together</vt:lpstr>
      <vt:lpstr>Life Support Systems working together</vt:lpstr>
      <vt:lpstr>Describing how life support systems work</vt:lpstr>
      <vt:lpstr>Life Support Systems Questions sheet</vt:lpstr>
      <vt:lpstr>Air Revitalization System</vt:lpstr>
      <vt:lpstr>    Oxygen Generation System</vt:lpstr>
      <vt:lpstr>Atmospheric Control and Supply</vt:lpstr>
      <vt:lpstr>Sabatier System</vt:lpstr>
      <vt:lpstr>Temperature and Humidity Control</vt:lpstr>
      <vt:lpstr>Water Recovery &amp; Management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Support Systems Working Together</dc:title>
  <dc:creator>Katterman, Matthew Ernst - (mkatterman)</dc:creator>
  <cp:lastModifiedBy>mekatterman@outlook.com</cp:lastModifiedBy>
  <cp:revision>26</cp:revision>
  <dcterms:created xsi:type="dcterms:W3CDTF">2020-07-27T02:21:39Z</dcterms:created>
  <dcterms:modified xsi:type="dcterms:W3CDTF">2021-04-30T19:09:24Z</dcterms:modified>
</cp:coreProperties>
</file>