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6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1EF7-D16A-4158-824D-268E35B3D312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EA44-4913-4C95-9D64-8E1FB0AC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3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1EF7-D16A-4158-824D-268E35B3D312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EA44-4913-4C95-9D64-8E1FB0AC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1EF7-D16A-4158-824D-268E35B3D312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EA44-4913-4C95-9D64-8E1FB0AC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0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1EF7-D16A-4158-824D-268E35B3D312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EA44-4913-4C95-9D64-8E1FB0AC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0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1EF7-D16A-4158-824D-268E35B3D312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EA44-4913-4C95-9D64-8E1FB0AC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5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1EF7-D16A-4158-824D-268E35B3D312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EA44-4913-4C95-9D64-8E1FB0AC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0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1EF7-D16A-4158-824D-268E35B3D312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EA44-4913-4C95-9D64-8E1FB0AC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4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1EF7-D16A-4158-824D-268E35B3D312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EA44-4913-4C95-9D64-8E1FB0AC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5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1EF7-D16A-4158-824D-268E35B3D312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EA44-4913-4C95-9D64-8E1FB0AC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4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1EF7-D16A-4158-824D-268E35B3D312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EA44-4913-4C95-9D64-8E1FB0AC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7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1EF7-D16A-4158-824D-268E35B3D312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EA44-4913-4C95-9D64-8E1FB0AC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8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B1EF7-D16A-4158-824D-268E35B3D312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8EA44-4913-4C95-9D64-8E1FB0AC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1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Deep Space and Exploration Missions to Mars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By Matthew Katterman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950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Exploring if Mars is Habitable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09252"/>
            <a:ext cx="5680933" cy="476771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Requirements for habitation</a:t>
            </a:r>
          </a:p>
          <a:p>
            <a:pPr lvl="1" algn="just"/>
            <a:r>
              <a:rPr lang="en-US" dirty="0" smtClean="0"/>
              <a:t>Safe Environment</a:t>
            </a:r>
          </a:p>
          <a:p>
            <a:pPr lvl="2" algn="just"/>
            <a:r>
              <a:rPr lang="en-US" dirty="0" smtClean="0"/>
              <a:t>Limit to amount of UV radiation</a:t>
            </a:r>
          </a:p>
          <a:p>
            <a:pPr lvl="2" algn="just"/>
            <a:r>
              <a:rPr lang="en-US" dirty="0" smtClean="0"/>
              <a:t>Limit to severe weather conditions</a:t>
            </a:r>
          </a:p>
          <a:p>
            <a:pPr lvl="1" algn="just"/>
            <a:r>
              <a:rPr lang="en-US" dirty="0" smtClean="0"/>
              <a:t>Water supply</a:t>
            </a:r>
          </a:p>
          <a:p>
            <a:pPr lvl="2" algn="just"/>
            <a:r>
              <a:rPr lang="en-US" dirty="0" smtClean="0"/>
              <a:t>Pockets of underground water &amp; ice </a:t>
            </a:r>
          </a:p>
          <a:p>
            <a:pPr lvl="1" algn="just"/>
            <a:r>
              <a:rPr lang="en-US" dirty="0" smtClean="0"/>
              <a:t>Energy</a:t>
            </a:r>
          </a:p>
          <a:p>
            <a:pPr lvl="2" algn="just"/>
            <a:r>
              <a:rPr lang="en-US" dirty="0" smtClean="0"/>
              <a:t>Supplies of geothermal energy</a:t>
            </a:r>
          </a:p>
          <a:p>
            <a:pPr algn="just"/>
            <a:r>
              <a:rPr lang="en-US" dirty="0" smtClean="0"/>
              <a:t>Would need space suit</a:t>
            </a:r>
          </a:p>
          <a:p>
            <a:pPr lvl="1" algn="just"/>
            <a:r>
              <a:rPr lang="en-US" dirty="0" smtClean="0"/>
              <a:t>Mars has greatly reduced air pressure.</a:t>
            </a:r>
          </a:p>
          <a:p>
            <a:pPr lvl="1" algn="just"/>
            <a:r>
              <a:rPr lang="en-US" dirty="0" smtClean="0"/>
              <a:t>Mars only has 0.16 % oxygen in it.</a:t>
            </a:r>
          </a:p>
          <a:p>
            <a:pPr algn="just"/>
            <a:r>
              <a:rPr lang="en-US" sz="2600" dirty="0" smtClean="0"/>
              <a:t>Human Exploration of Mars will happen many times before possible habitation.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773" y="4662921"/>
            <a:ext cx="2122280" cy="16781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408" y="1268001"/>
            <a:ext cx="1775011" cy="143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328" y="1057801"/>
            <a:ext cx="1747109" cy="15343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380" y="3043671"/>
            <a:ext cx="2232884" cy="14422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8055" y="2780479"/>
            <a:ext cx="1957891" cy="1619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7639" y="4662921"/>
            <a:ext cx="2345166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6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3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+mn-lt"/>
              </a:rPr>
              <a:t>Infrastructure needed for Colonization of Mars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9859"/>
            <a:ext cx="6530788" cy="4617104"/>
          </a:xfrm>
        </p:spPr>
        <p:txBody>
          <a:bodyPr/>
          <a:lstStyle/>
          <a:p>
            <a:r>
              <a:rPr lang="en-US" dirty="0" smtClean="0"/>
              <a:t>Food production spaces</a:t>
            </a:r>
          </a:p>
          <a:p>
            <a:r>
              <a:rPr lang="en-US" dirty="0" smtClean="0"/>
              <a:t>Resource extraction</a:t>
            </a:r>
          </a:p>
          <a:p>
            <a:pPr lvl="1"/>
            <a:r>
              <a:rPr lang="en-US" dirty="0" smtClean="0"/>
              <a:t>Water, minerals, oxygen, methane</a:t>
            </a:r>
          </a:p>
          <a:p>
            <a:r>
              <a:rPr lang="en-US" dirty="0" smtClean="0"/>
              <a:t>Energy production</a:t>
            </a:r>
          </a:p>
          <a:p>
            <a:pPr lvl="1"/>
            <a:r>
              <a:rPr lang="en-US" dirty="0" smtClean="0"/>
              <a:t>Solar, geothermal, hydrogen</a:t>
            </a:r>
          </a:p>
          <a:p>
            <a:r>
              <a:rPr lang="en-US" dirty="0" smtClean="0"/>
              <a:t>Utilities providence</a:t>
            </a:r>
          </a:p>
          <a:p>
            <a:pPr lvl="1"/>
            <a:r>
              <a:rPr lang="en-US" dirty="0" smtClean="0"/>
              <a:t>Waste disposal, sanitation, water recycling, oxygen, power, communications providence.</a:t>
            </a:r>
          </a:p>
          <a:p>
            <a:r>
              <a:rPr lang="en-US" dirty="0" smtClean="0"/>
              <a:t>Transportation and living equipment</a:t>
            </a:r>
          </a:p>
          <a:p>
            <a:pPr lvl="1"/>
            <a:r>
              <a:rPr lang="en-US" dirty="0" smtClean="0"/>
              <a:t>Space suit, rovers, possible aircraft.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20" y="1075765"/>
            <a:ext cx="2947596" cy="1441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988" y="2710141"/>
            <a:ext cx="2205318" cy="16002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3246" y="4769221"/>
            <a:ext cx="2000923" cy="16925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7327" y="2710141"/>
            <a:ext cx="2152762" cy="1600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8988" y="4710336"/>
            <a:ext cx="2205318" cy="175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3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+mn-lt"/>
              </a:rPr>
              <a:t>Importance of Life Support Systems for </a:t>
            </a:r>
            <a:br>
              <a:rPr lang="en-US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Deep Space Missions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071"/>
            <a:ext cx="7509734" cy="4701090"/>
          </a:xfrm>
        </p:spPr>
        <p:txBody>
          <a:bodyPr/>
          <a:lstStyle/>
          <a:p>
            <a:r>
              <a:rPr lang="en-US" dirty="0" smtClean="0"/>
              <a:t>Life support systems needed on </a:t>
            </a:r>
            <a:r>
              <a:rPr lang="en-US" b="1" dirty="0" smtClean="0"/>
              <a:t>spacecraft </a:t>
            </a:r>
            <a:r>
              <a:rPr lang="en-US" dirty="0" smtClean="0"/>
              <a:t>to get us to Mars, also used in the </a:t>
            </a:r>
            <a:r>
              <a:rPr lang="en-US" b="1" dirty="0" smtClean="0"/>
              <a:t>habitats</a:t>
            </a:r>
            <a:r>
              <a:rPr lang="en-US" dirty="0" smtClean="0"/>
              <a:t> that people would live in.</a:t>
            </a:r>
          </a:p>
          <a:p>
            <a:r>
              <a:rPr lang="en-US" dirty="0" smtClean="0"/>
              <a:t>Would need sustainable systems that provide and recycle the following.</a:t>
            </a:r>
          </a:p>
          <a:p>
            <a:pPr lvl="1"/>
            <a:r>
              <a:rPr lang="en-US" dirty="0" smtClean="0"/>
              <a:t>Produce oxygen, hydrogen and methane.</a:t>
            </a:r>
          </a:p>
          <a:p>
            <a:pPr lvl="1"/>
            <a:r>
              <a:rPr lang="en-US" dirty="0" smtClean="0"/>
              <a:t>Remove and recycle carbon dioxide from the air.</a:t>
            </a:r>
          </a:p>
          <a:p>
            <a:pPr lvl="1"/>
            <a:r>
              <a:rPr lang="en-US" dirty="0" smtClean="0"/>
              <a:t>Recycle and reuse all possible sources of water, including water vapor, wastewater, urine.</a:t>
            </a:r>
          </a:p>
          <a:p>
            <a:pPr lvl="1"/>
            <a:r>
              <a:rPr lang="en-US" dirty="0" smtClean="0"/>
              <a:t>Produce water from hydrogen and carbon dioxide.</a:t>
            </a:r>
          </a:p>
          <a:p>
            <a:pPr lvl="1"/>
            <a:r>
              <a:rPr lang="en-US" dirty="0" smtClean="0"/>
              <a:t>Maintain the correct humidity and temperatures.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494" y="1075766"/>
            <a:ext cx="2847975" cy="18825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0143" y="3856616"/>
            <a:ext cx="2352675" cy="1943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88014" y="3668994"/>
            <a:ext cx="914400" cy="5264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Carbon Dioxide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88014" y="4751163"/>
            <a:ext cx="914400" cy="5264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Water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002414" y="3859711"/>
            <a:ext cx="654480" cy="2948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990143" y="4914227"/>
            <a:ext cx="6667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990143" y="5121277"/>
            <a:ext cx="5734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633038" y="3144241"/>
            <a:ext cx="914400" cy="5264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Oxygen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729856" y="3663579"/>
            <a:ext cx="228600" cy="507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1133269" y="4650983"/>
            <a:ext cx="914400" cy="5264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Hydrogen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0707725" y="4828166"/>
            <a:ext cx="4476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0729856" y="5014407"/>
            <a:ext cx="4034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310968" y="5644951"/>
            <a:ext cx="1779270" cy="5622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REACTORS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286203" y="3123079"/>
            <a:ext cx="914400" cy="5264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Methane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9851987" y="3649567"/>
            <a:ext cx="152400" cy="513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53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 animBg="1"/>
      <p:bldP spid="20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Deep Space Transport to Mars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4705"/>
            <a:ext cx="7757159" cy="51313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First human crewed missions to Mars would be just for </a:t>
            </a:r>
            <a:r>
              <a:rPr lang="en-US" b="1" dirty="0" smtClean="0"/>
              <a:t>Science Exploration </a:t>
            </a:r>
            <a:r>
              <a:rPr lang="en-US" dirty="0" smtClean="0"/>
              <a:t>purposes.</a:t>
            </a:r>
          </a:p>
          <a:p>
            <a:r>
              <a:rPr lang="en-US" dirty="0" smtClean="0"/>
              <a:t>Would begin towards the end of 2020’s or early 2030’s.</a:t>
            </a:r>
          </a:p>
          <a:p>
            <a:r>
              <a:rPr lang="en-US" dirty="0" smtClean="0"/>
              <a:t>DST consists of an </a:t>
            </a:r>
            <a:r>
              <a:rPr lang="en-US" b="1" dirty="0" smtClean="0"/>
              <a:t>Orion Capsule </a:t>
            </a:r>
            <a:r>
              <a:rPr lang="en-US" dirty="0" smtClean="0"/>
              <a:t>and a </a:t>
            </a:r>
            <a:r>
              <a:rPr lang="en-US" b="1" dirty="0" smtClean="0"/>
              <a:t>habitation module</a:t>
            </a:r>
            <a:r>
              <a:rPr lang="en-US" dirty="0" smtClean="0"/>
              <a:t>. Would be docked to the </a:t>
            </a:r>
            <a:r>
              <a:rPr lang="en-US" b="1" dirty="0" smtClean="0"/>
              <a:t>Lunar Gateway </a:t>
            </a:r>
            <a:r>
              <a:rPr lang="en-US" dirty="0" smtClean="0"/>
              <a:t>space station first.</a:t>
            </a:r>
          </a:p>
          <a:p>
            <a:r>
              <a:rPr lang="en-US" dirty="0" smtClean="0"/>
              <a:t>The first few missions would just orbit Mars and not land on it. It takes ~ 9 months to get to Mars. Missions planned for up to 1,000 days.</a:t>
            </a:r>
          </a:p>
          <a:p>
            <a:r>
              <a:rPr lang="en-US" dirty="0" smtClean="0"/>
              <a:t>Would start with one year flight tests before starting the actual missions.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424" y="3105858"/>
            <a:ext cx="2619375" cy="1609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425" y="4994031"/>
            <a:ext cx="2619374" cy="16020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426" y="1226576"/>
            <a:ext cx="2619374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9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Mars Exploration Program (MEP)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5015"/>
            <a:ext cx="7606553" cy="4441948"/>
          </a:xfrm>
        </p:spPr>
        <p:txBody>
          <a:bodyPr/>
          <a:lstStyle/>
          <a:p>
            <a:r>
              <a:rPr lang="en-US" dirty="0" smtClean="0"/>
              <a:t>Will give valuable information to help us answer important questions or fulfill certain goals.</a:t>
            </a:r>
          </a:p>
          <a:p>
            <a:pPr lvl="1"/>
            <a:r>
              <a:rPr lang="en-US" dirty="0" smtClean="0"/>
              <a:t>How Mars compares and contrasts with Earth</a:t>
            </a:r>
          </a:p>
          <a:p>
            <a:pPr lvl="1"/>
            <a:r>
              <a:rPr lang="en-US" dirty="0" smtClean="0"/>
              <a:t>The potential of Mars to have hosted life on it.</a:t>
            </a:r>
          </a:p>
          <a:p>
            <a:pPr lvl="1"/>
            <a:r>
              <a:rPr lang="en-US" dirty="0" smtClean="0"/>
              <a:t>How geologic and climatic processes have shaped Mars into the planet it is now.</a:t>
            </a:r>
          </a:p>
          <a:p>
            <a:pPr lvl="1"/>
            <a:r>
              <a:rPr lang="en-US" dirty="0" smtClean="0"/>
              <a:t>The potential exploration of Mars by humans.</a:t>
            </a:r>
          </a:p>
          <a:p>
            <a:pPr lvl="1"/>
            <a:r>
              <a:rPr lang="en-US" dirty="0" smtClean="0"/>
              <a:t>Having a continual scientific presence on the planet.</a:t>
            </a:r>
          </a:p>
          <a:p>
            <a:pPr lvl="1"/>
            <a:r>
              <a:rPr lang="en-US" dirty="0" smtClean="0"/>
              <a:t>Providing improvement to subsequent robotic type of Mars exploration missions.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571" y="3943715"/>
            <a:ext cx="3098203" cy="25098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571" y="1323191"/>
            <a:ext cx="3098203" cy="234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1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124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latin typeface="+mn-lt"/>
              </a:rPr>
              <a:t>Past and Present Exploration Missions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8645"/>
            <a:ext cx="10515600" cy="491831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670" y="1221722"/>
            <a:ext cx="2857500" cy="21031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05083" y="3164822"/>
            <a:ext cx="2581833" cy="55298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Reconnaissance Orbiter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(2006)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799" y="1258645"/>
            <a:ext cx="2857500" cy="21031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640632" y="3139945"/>
            <a:ext cx="2581833" cy="55298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Maven Orbiter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(2014)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324" y="1278199"/>
            <a:ext cx="2757095" cy="21031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40954" y="3214758"/>
            <a:ext cx="2581833" cy="55298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Odyssey Orbiter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(2001)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922199"/>
            <a:ext cx="2797885" cy="21454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50261" y="5845801"/>
            <a:ext cx="2581833" cy="55298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Curiosity Rover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(2012)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7579" y="3922199"/>
            <a:ext cx="2857500" cy="214542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765411" y="5847875"/>
            <a:ext cx="2581833" cy="55298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Insight Lander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(2018)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6571" y="3923812"/>
            <a:ext cx="2890228" cy="225315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718396" y="5839459"/>
            <a:ext cx="2581833" cy="55298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Perseverance Rover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(2021)</a:t>
            </a:r>
          </a:p>
        </p:txBody>
      </p:sp>
    </p:spTree>
    <p:extLst>
      <p:ext uri="{BB962C8B-B14F-4D97-AF65-F5344CB8AC3E}">
        <p14:creationId xmlns:p14="http://schemas.microsoft.com/office/powerpoint/2010/main" val="376996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13108</TotalTime>
  <Words>439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Deep Space and Exploration Missions to Mars</vt:lpstr>
      <vt:lpstr>Exploring if Mars is Habitable</vt:lpstr>
      <vt:lpstr>Infrastructure needed for Colonization of Mars</vt:lpstr>
      <vt:lpstr>Importance of Life Support Systems for  Deep Space Missions</vt:lpstr>
      <vt:lpstr>Deep Space Transport to Mars</vt:lpstr>
      <vt:lpstr>Mars Exploration Program (MEP)</vt:lpstr>
      <vt:lpstr>Past and Present Exploration Missions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Space and Exploration Missions to Mars</dc:title>
  <dc:creator>Katterman, Matthew Ernst - (mkatterman)</dc:creator>
  <cp:lastModifiedBy>mekatterman@outlook.com</cp:lastModifiedBy>
  <cp:revision>78</cp:revision>
  <dcterms:created xsi:type="dcterms:W3CDTF">2020-10-04T00:22:54Z</dcterms:created>
  <dcterms:modified xsi:type="dcterms:W3CDTF">2021-03-20T22:38:28Z</dcterms:modified>
</cp:coreProperties>
</file>