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61639-7613-E0F3-8A6F-79CB476267D7}" v="2202" dt="2020-06-15T10:15:4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a99323e86621708a2bb609ecb54927d47f7d5232ee4cdd3bd70d7b232a38bed5::" providerId="AD" clId="Web-{95261639-7613-E0F3-8A6F-79CB476267D7}"/>
    <pc:docChg chg="modSld addMainMaster delMainMaster">
      <pc:chgData name="Guest User" userId="S::urn:spo:anon#a99323e86621708a2bb609ecb54927d47f7d5232ee4cdd3bd70d7b232a38bed5::" providerId="AD" clId="Web-{95261639-7613-E0F3-8A6F-79CB476267D7}" dt="2020-06-15T10:15:47.006" v="2200" actId="20577"/>
      <pc:docMkLst>
        <pc:docMk/>
      </pc:docMkLst>
      <pc:sldChg chg="modSp mod modClrScheme chgLayout">
        <pc:chgData name="Guest User" userId="S::urn:spo:anon#a99323e86621708a2bb609ecb54927d47f7d5232ee4cdd3bd70d7b232a38bed5::" providerId="AD" clId="Web-{95261639-7613-E0F3-8A6F-79CB476267D7}" dt="2020-06-15T10:10:18.267" v="2160"/>
        <pc:sldMkLst>
          <pc:docMk/>
          <pc:sldMk cId="3254506593" sldId="256"/>
        </pc:sldMkLst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3254506593" sldId="256"/>
            <ac:spMk id="2" creationId="{49D932AA-F005-4411-9A08-D3A4A5976490}"/>
          </ac:spMkLst>
        </pc:spChg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3254506593" sldId="256"/>
            <ac:spMk id="3" creationId="{26F5AED9-9AEA-4B24-9DB9-2787860F2027}"/>
          </ac:spMkLst>
        </pc:spChg>
      </pc:sldChg>
      <pc:sldChg chg="modSp mod modClrScheme chgLayout">
        <pc:chgData name="Guest User" userId="S::urn:spo:anon#a99323e86621708a2bb609ecb54927d47f7d5232ee4cdd3bd70d7b232a38bed5::" providerId="AD" clId="Web-{95261639-7613-E0F3-8A6F-79CB476267D7}" dt="2020-06-15T10:10:18.267" v="2160"/>
        <pc:sldMkLst>
          <pc:docMk/>
          <pc:sldMk cId="145942308" sldId="257"/>
        </pc:sldMkLst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145942308" sldId="257"/>
            <ac:spMk id="2" creationId="{DD2F8985-9057-43E1-A41E-3A6FE4BD44DA}"/>
          </ac:spMkLst>
        </pc:spChg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145942308" sldId="257"/>
            <ac:spMk id="3" creationId="{554E7DDF-1B77-4D62-A5E1-2EA7C5C8D935}"/>
          </ac:spMkLst>
        </pc:spChg>
      </pc:sldChg>
      <pc:sldChg chg="modSp mod modClrScheme chgLayout">
        <pc:chgData name="Guest User" userId="S::urn:spo:anon#a99323e86621708a2bb609ecb54927d47f7d5232ee4cdd3bd70d7b232a38bed5::" providerId="AD" clId="Web-{95261639-7613-E0F3-8A6F-79CB476267D7}" dt="2020-06-15T10:10:18.267" v="2160"/>
        <pc:sldMkLst>
          <pc:docMk/>
          <pc:sldMk cId="4109938806" sldId="258"/>
        </pc:sldMkLst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4109938806" sldId="258"/>
            <ac:spMk id="2" creationId="{028C656E-71F9-4B34-805B-CE9905680681}"/>
          </ac:spMkLst>
        </pc:spChg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4109938806" sldId="258"/>
            <ac:spMk id="3" creationId="{CA69575C-6BC5-4E66-8E42-9875BBA331F7}"/>
          </ac:spMkLst>
        </pc:spChg>
      </pc:sldChg>
      <pc:sldChg chg="modSp mod modClrScheme chgLayout">
        <pc:chgData name="Guest User" userId="S::urn:spo:anon#a99323e86621708a2bb609ecb54927d47f7d5232ee4cdd3bd70d7b232a38bed5::" providerId="AD" clId="Web-{95261639-7613-E0F3-8A6F-79CB476267D7}" dt="2020-06-15T10:10:47.752" v="2164" actId="14100"/>
        <pc:sldMkLst>
          <pc:docMk/>
          <pc:sldMk cId="1475806345" sldId="259"/>
        </pc:sldMkLst>
        <pc:spChg chg="mod ord">
          <ac:chgData name="Guest User" userId="S::urn:spo:anon#a99323e86621708a2bb609ecb54927d47f7d5232ee4cdd3bd70d7b232a38bed5::" providerId="AD" clId="Web-{95261639-7613-E0F3-8A6F-79CB476267D7}" dt="2020-06-15T10:10:39.142" v="2162" actId="1076"/>
          <ac:spMkLst>
            <pc:docMk/>
            <pc:sldMk cId="1475806345" sldId="259"/>
            <ac:spMk id="2" creationId="{B62EBBD4-768C-4951-B9FE-EBE85FE9F33D}"/>
          </ac:spMkLst>
        </pc:spChg>
        <pc:spChg chg="mod ord">
          <ac:chgData name="Guest User" userId="S::urn:spo:anon#a99323e86621708a2bb609ecb54927d47f7d5232ee4cdd3bd70d7b232a38bed5::" providerId="AD" clId="Web-{95261639-7613-E0F3-8A6F-79CB476267D7}" dt="2020-06-15T10:10:47.752" v="2164" actId="14100"/>
          <ac:spMkLst>
            <pc:docMk/>
            <pc:sldMk cId="1475806345" sldId="259"/>
            <ac:spMk id="3" creationId="{2849DF18-A1C7-4E13-8B76-87E4404F1213}"/>
          </ac:spMkLst>
        </pc:spChg>
      </pc:sldChg>
      <pc:sldChg chg="modSp mod modClrScheme chgLayout">
        <pc:chgData name="Guest User" userId="S::urn:spo:anon#a99323e86621708a2bb609ecb54927d47f7d5232ee4cdd3bd70d7b232a38bed5::" providerId="AD" clId="Web-{95261639-7613-E0F3-8A6F-79CB476267D7}" dt="2020-06-15T10:10:18.267" v="2160"/>
        <pc:sldMkLst>
          <pc:docMk/>
          <pc:sldMk cId="3917645962" sldId="260"/>
        </pc:sldMkLst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3917645962" sldId="260"/>
            <ac:spMk id="2" creationId="{62D4B652-C88B-434C-B61C-C80FDDED7CE8}"/>
          </ac:spMkLst>
        </pc:spChg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3917645962" sldId="260"/>
            <ac:spMk id="3" creationId="{4D4A8B73-3F63-4C94-8B80-F66654F1BF76}"/>
          </ac:spMkLst>
        </pc:spChg>
      </pc:sldChg>
      <pc:sldChg chg="modSp mod modClrScheme chgLayout">
        <pc:chgData name="Guest User" userId="S::urn:spo:anon#a99323e86621708a2bb609ecb54927d47f7d5232ee4cdd3bd70d7b232a38bed5::" providerId="AD" clId="Web-{95261639-7613-E0F3-8A6F-79CB476267D7}" dt="2020-06-15T10:10:18.267" v="2160"/>
        <pc:sldMkLst>
          <pc:docMk/>
          <pc:sldMk cId="3734010113" sldId="261"/>
        </pc:sldMkLst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3734010113" sldId="261"/>
            <ac:spMk id="2" creationId="{22725DA7-BDC6-48D6-8D5A-EEE387219CFF}"/>
          </ac:spMkLst>
        </pc:spChg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3734010113" sldId="261"/>
            <ac:spMk id="3" creationId="{644EDE56-ECC1-4784-A268-38F7D9B5D4A6}"/>
          </ac:spMkLst>
        </pc:spChg>
      </pc:sldChg>
      <pc:sldChg chg="modSp mod modClrScheme chgLayout">
        <pc:chgData name="Guest User" userId="S::urn:spo:anon#a99323e86621708a2bb609ecb54927d47f7d5232ee4cdd3bd70d7b232a38bed5::" providerId="AD" clId="Web-{95261639-7613-E0F3-8A6F-79CB476267D7}" dt="2020-06-15T10:15:44.584" v="2198" actId="20577"/>
        <pc:sldMkLst>
          <pc:docMk/>
          <pc:sldMk cId="1452444395" sldId="262"/>
        </pc:sldMkLst>
        <pc:spChg chg="mod ord">
          <ac:chgData name="Guest User" userId="S::urn:spo:anon#a99323e86621708a2bb609ecb54927d47f7d5232ee4cdd3bd70d7b232a38bed5::" providerId="AD" clId="Web-{95261639-7613-E0F3-8A6F-79CB476267D7}" dt="2020-06-15T10:10:18.267" v="2160"/>
          <ac:spMkLst>
            <pc:docMk/>
            <pc:sldMk cId="1452444395" sldId="262"/>
            <ac:spMk id="2" creationId="{9AA95797-E236-4392-B77A-819D2139A042}"/>
          </ac:spMkLst>
        </pc:spChg>
        <pc:spChg chg="mod ord">
          <ac:chgData name="Guest User" userId="S::urn:spo:anon#a99323e86621708a2bb609ecb54927d47f7d5232ee4cdd3bd70d7b232a38bed5::" providerId="AD" clId="Web-{95261639-7613-E0F3-8A6F-79CB476267D7}" dt="2020-06-15T10:15:44.584" v="2198" actId="20577"/>
          <ac:spMkLst>
            <pc:docMk/>
            <pc:sldMk cId="1452444395" sldId="262"/>
            <ac:spMk id="3" creationId="{563B7669-4122-47D7-B471-AA457869DFDF}"/>
          </ac:spMkLst>
        </pc:spChg>
      </pc:sldChg>
      <pc:sldMasterChg chg="del delSldLayout">
        <pc:chgData name="Guest User" userId="S::urn:spo:anon#a99323e86621708a2bb609ecb54927d47f7d5232ee4cdd3bd70d7b232a38bed5::" providerId="AD" clId="Web-{95261639-7613-E0F3-8A6F-79CB476267D7}" dt="2020-06-15T10:09:58.907" v="2159"/>
        <pc:sldMasterMkLst>
          <pc:docMk/>
          <pc:sldMasterMk cId="3391176647" sldId="2147483648"/>
        </pc:sldMasterMkLst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4072944944" sldId="2147483649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2020651453" sldId="2147483650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3355667735" sldId="2147483651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1003263071" sldId="2147483652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4002348369" sldId="2147483653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3592226519" sldId="2147483654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1436124851" sldId="2147483655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1180578706" sldId="2147483656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2778361243" sldId="2147483657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244408338" sldId="2147483658"/>
          </pc:sldLayoutMkLst>
        </pc:sldLayoutChg>
        <pc:sldLayoutChg chg="del">
          <pc:chgData name="Guest User" userId="S::urn:spo:anon#a99323e86621708a2bb609ecb54927d47f7d5232ee4cdd3bd70d7b232a38bed5::" providerId="AD" clId="Web-{95261639-7613-E0F3-8A6F-79CB476267D7}" dt="2020-06-15T10:09:58.907" v="2159"/>
          <pc:sldLayoutMkLst>
            <pc:docMk/>
            <pc:sldMasterMk cId="3391176647" sldId="2147483648"/>
            <pc:sldLayoutMk cId="1088427686" sldId="2147483659"/>
          </pc:sldLayoutMkLst>
        </pc:sldLayoutChg>
      </pc:sldMasterChg>
      <pc:sldMasterChg chg="add del addSldLayout delSldLayout modSldLayout">
        <pc:chgData name="Guest User" userId="S::urn:spo:anon#a99323e86621708a2bb609ecb54927d47f7d5232ee4cdd3bd70d7b232a38bed5::" providerId="AD" clId="Web-{95261639-7613-E0F3-8A6F-79CB476267D7}" dt="2020-06-15T10:10:18.267" v="2160"/>
        <pc:sldMasterMkLst>
          <pc:docMk/>
          <pc:sldMasterMk cId="2523178762" sldId="2147483660"/>
        </pc:sldMasterMkLst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1775078930" sldId="2147483661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3601654236" sldId="2147483662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870597166" sldId="2147483663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274401910" sldId="2147483664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3769551545" sldId="2147483665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2932307268" sldId="2147483666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1830352641" sldId="2147483667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1630964176" sldId="2147483668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2752779718" sldId="2147483669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2963347322" sldId="2147483670"/>
          </pc:sldLayoutMkLst>
        </pc:sldLayoutChg>
        <pc:sldLayoutChg chg="add del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523178762" sldId="2147483660"/>
            <pc:sldLayoutMk cId="3560723737" sldId="2147483671"/>
          </pc:sldLayoutMkLst>
        </pc:sldLayoutChg>
      </pc:sldMasterChg>
      <pc:sldMasterChg chg="add addSldLayout modSldLayout">
        <pc:chgData name="Guest User" userId="S::urn:spo:anon#a99323e86621708a2bb609ecb54927d47f7d5232ee4cdd3bd70d7b232a38bed5::" providerId="AD" clId="Web-{95261639-7613-E0F3-8A6F-79CB476267D7}" dt="2020-06-15T10:10:18.267" v="2160"/>
        <pc:sldMasterMkLst>
          <pc:docMk/>
          <pc:sldMasterMk cId="210090501" sldId="2147483672"/>
        </pc:sldMasterMkLst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642070974" sldId="2147483673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2190699002" sldId="2147483674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1083348599" sldId="2147483675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4010409141" sldId="2147483676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1392284685" sldId="2147483677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1798419867" sldId="2147483678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358731392" sldId="2147483679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3139382771" sldId="2147483680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871358837" sldId="2147483681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1387005242" sldId="2147483682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915138789" sldId="2147483683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1978700886" sldId="2147483684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3686969547" sldId="2147483685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2375846234" sldId="2147483686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4247774092" sldId="2147483687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538276329" sldId="2147483688"/>
          </pc:sldLayoutMkLst>
        </pc:sldLayoutChg>
        <pc:sldLayoutChg chg="add mod replId">
          <pc:chgData name="Guest User" userId="S::urn:spo:anon#a99323e86621708a2bb609ecb54927d47f7d5232ee4cdd3bd70d7b232a38bed5::" providerId="AD" clId="Web-{95261639-7613-E0F3-8A6F-79CB476267D7}" dt="2020-06-15T10:10:18.267" v="2160"/>
          <pc:sldLayoutMkLst>
            <pc:docMk/>
            <pc:sldMasterMk cId="210090501" sldId="2147483672"/>
            <pc:sldLayoutMk cId="459642915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7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3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0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6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4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7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9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0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8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1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rueger.princeton.edu/90051397.pdf" TargetMode="External"/><Relationship Id="rId2" Type="http://schemas.openxmlformats.org/officeDocument/2006/relationships/hyperlink" Target="https://www.investopedia.com/terms/k/keynesianeconomic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eas.repec.org/a/rsr/journl/v62y2014i3p63-75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publicdata/explore?ds=ml9s8a132hlg_#!ctype=l&amp;strail=false&amp;bcs=d&amp;nselm=h&amp;met_y=minimum_wage&amp;fdim_y=currency:eur&amp;scale_y=lin&amp;ind_y=false&amp;rdim=country&amp;ifdim=country&amp;hl=en_US&amp;dl=en_US&amp;ind=false" TargetMode="External"/><Relationship Id="rId3" Type="http://schemas.openxmlformats.org/officeDocument/2006/relationships/hyperlink" Target="https://www.google.com/publicdata/explore?ds=ds22a34krhq5p_&amp;ctype=l&amp;met_y=edp_b9_pc_gdp#!ctype=l&amp;strail=false&amp;bcs=d&amp;nselm=h&amp;met_y=edp_b9_pc_gdp&amp;scale_y=lin&amp;ind_y=false&amp;rdim=country_group&amp;idim=country_group:eu&amp;ifdim=country_group&amp;hl=en_US&amp;dl=en_US&amp;ind=false" TargetMode="External"/><Relationship Id="rId7" Type="http://schemas.openxmlformats.org/officeDocument/2006/relationships/hyperlink" Target="https://www.google.com/publicdata/explore?ds=d5bncppjof8f9_&amp;ctype=l&amp;met_y=ic_bus_disc_xq" TargetMode="External"/><Relationship Id="rId2" Type="http://schemas.openxmlformats.org/officeDocument/2006/relationships/hyperlink" Target="https://www.google.com/publicdata/explore?ds=z8o7pt6rd5uqa6_#!ctype=l&amp;strail=false&amp;bcs=d&amp;nselm=h&amp;met_y=unemployment_rate&amp;fdim_y=seasonality:sa&amp;scale_y=lin&amp;ind_y=false&amp;rdim=country_group&amp;idim=country_group:eu:non-eu&amp;ifdim=country_group&amp;hl=en_US&amp;dl=en_US&amp;ind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publicdata/explore?ds=d5bncppjof8f9_&amp;ctype=l&amp;met_y=se_sec_tchr" TargetMode="External"/><Relationship Id="rId5" Type="http://schemas.openxmlformats.org/officeDocument/2006/relationships/hyperlink" Target="https://www.google.com/publicdata/explore?ds=d5bncppjof8f9_&amp;ctype=l&amp;met_y=gc_tax_ypkg_zs#!ctype=l&amp;strail=false&amp;bcs=d&amp;nselm=h&amp;met_y=interest_rate&amp;scale_y=lin&amp;ind_y=false&amp;rdim=world&amp;idim=country:ITA:XKX&amp;ifdim=world&amp;hl=en_US&amp;dl=en_US&amp;ind=false" TargetMode="External"/><Relationship Id="rId4" Type="http://schemas.openxmlformats.org/officeDocument/2006/relationships/hyperlink" Target="https://www.google.com/publicdata/explore?ds=d5bncppjof8f9_&amp;ctype=l&amp;met_y=gc_tax_ypkg_zs" TargetMode="External"/><Relationship Id="rId9" Type="http://schemas.openxmlformats.org/officeDocument/2006/relationships/hyperlink" Target="https://www.google.com/publicdata/explore?ds=l6t8doc0rch3u_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32AA-F005-4411-9A08-D3A4A5976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Reducing Cyclical Unemployment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5AED9-9AEA-4B24-9DB9-2787860F2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Matthew Oswald, </a:t>
            </a:r>
            <a:r>
              <a:rPr lang="en-US" dirty="0" err="1">
                <a:ea typeface="+mn-lt"/>
                <a:cs typeface="+mn-lt"/>
              </a:rPr>
              <a:t>Sanjit</a:t>
            </a:r>
            <a:r>
              <a:rPr lang="en-US" dirty="0">
                <a:ea typeface="+mn-lt"/>
                <a:cs typeface="+mn-lt"/>
              </a:rPr>
              <a:t> Kumar, Saik Anam </a:t>
            </a:r>
            <a:r>
              <a:rPr lang="en-US" dirty="0" err="1">
                <a:ea typeface="+mn-lt"/>
                <a:cs typeface="+mn-lt"/>
              </a:rPr>
              <a:t>Joaddar</a:t>
            </a:r>
          </a:p>
        </p:txBody>
      </p:sp>
    </p:spTree>
    <p:extLst>
      <p:ext uri="{BB962C8B-B14F-4D97-AF65-F5344CB8AC3E}">
        <p14:creationId xmlns:p14="http://schemas.microsoft.com/office/powerpoint/2010/main" val="325450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8985-9057-43E1-A41E-3A6FE4BD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7DDF-1B77-4D62-A5E1-2EA7C5C8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Keynesian economics dictate that to invigorate an economy, the federal government decreases interest rates, decreased taxes, and increased government spending.</a:t>
            </a:r>
          </a:p>
          <a:p>
            <a:r>
              <a:rPr lang="en-US" dirty="0">
                <a:hlinkClick r:id="rId2"/>
              </a:rPr>
              <a:t>https://www.investopedia.com/terms/k/keynesianeconomics.asp</a:t>
            </a:r>
          </a:p>
          <a:p>
            <a:r>
              <a:rPr lang="en-US" dirty="0">
                <a:cs typeface="Calibri" panose="020F0502020204030204"/>
              </a:rPr>
              <a:t>Many pundits have argued that increases in minimum wage increase unemployment, but Princeton research has suggested that it has no effect on unemployment,</a:t>
            </a:r>
          </a:p>
          <a:p>
            <a:r>
              <a:rPr lang="en-US" dirty="0">
                <a:ea typeface="+mn-lt"/>
                <a:cs typeface="+mn-lt"/>
              </a:rPr>
              <a:t>David Card and Alan B. Krueger, </a:t>
            </a:r>
            <a:r>
              <a:rPr lang="en-US" dirty="0">
                <a:ea typeface="+mn-lt"/>
                <a:cs typeface="+mn-lt"/>
                <a:hlinkClick r:id="rId3"/>
              </a:rPr>
              <a:t>“Minimum Wages and Employment: A Case Study of the Fast-Food Industry in New Jersey and Pennsylvania: Reply,”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>
                <a:cs typeface="Calibri" panose="020F0502020204030204"/>
              </a:rPr>
              <a:t>Many have also suggested </a:t>
            </a:r>
            <a:r>
              <a:rPr lang="en-US">
                <a:ea typeface="+mn-lt"/>
                <a:cs typeface="+mn-lt"/>
              </a:rPr>
              <a:t>"encouraging the high-school graduates to pursue higher education may be a proper approach in reducing unemployment." Like this researcher from The Bucharest University of Economics Studies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https://ideas.repec.org/a/rsr/journl/v62y2014i3p63-75.html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94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56E-71F9-4B34-805B-CE990568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575C-6BC5-4E66-8E42-9875BBA3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We’ve found a couple of datasets for Europe that could be used to see which policies keep a reasonable amount of debt while also invigorating the economy and reducing unemployment.</a:t>
            </a:r>
          </a:p>
          <a:p>
            <a:r>
              <a:rPr lang="en-US" dirty="0"/>
              <a:t>This will include the conventional datasets on taxation rates, interest rates, and net government spending per capita, but we will also include a couple other policies that could be changed including </a:t>
            </a:r>
            <a:r>
              <a:rPr lang="en-US"/>
              <a:t>minimum wage, expenditure per student, internet penetration, and </a:t>
            </a:r>
            <a:r>
              <a:rPr lang="en-US" dirty="0"/>
              <a:t>business disclosure.</a:t>
            </a:r>
          </a:p>
        </p:txBody>
      </p:sp>
    </p:spTree>
    <p:extLst>
      <p:ext uri="{BB962C8B-B14F-4D97-AF65-F5344CB8AC3E}">
        <p14:creationId xmlns:p14="http://schemas.microsoft.com/office/powerpoint/2010/main" val="410993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BBD4-768C-4951-B9FE-EBE85FE9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1079"/>
            <a:ext cx="10018713" cy="703288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DF18-A1C7-4E13-8B76-87E4404F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30573"/>
            <a:ext cx="10018713" cy="56850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Unemployment rate</a:t>
            </a:r>
          </a:p>
          <a:p>
            <a:r>
              <a:rPr lang="en-US" sz="1100" dirty="0">
                <a:hlinkClick r:id="rId2"/>
              </a:rPr>
              <a:t>https://www.google.com/publicdata/explore?ds=z8o7pt6rd5uqa6_#!ctype=l&amp;strail=false&amp;bcs=d&amp;nselm=h&amp;met_y=unemployment_rate&amp;fdim_y=seasonality:sa&amp;scale_y=lin&amp;ind_y=false&amp;rdim=country_group&amp;idim=country_group:eu:non-eu&amp;ifdim=country_group&amp;hl=en_US&amp;dl=en_US&amp;ind=false</a:t>
            </a:r>
            <a:endParaRPr lang="en-US" sz="1100" dirty="0"/>
          </a:p>
          <a:p>
            <a:r>
              <a:rPr lang="en-US" dirty="0"/>
              <a:t>Net deficit</a:t>
            </a:r>
          </a:p>
          <a:p>
            <a:r>
              <a:rPr lang="en-US" sz="1600" dirty="0">
                <a:hlinkClick r:id="rId3"/>
              </a:rPr>
              <a:t>https://www.google.com/publicdata/explore?ds=ds22a34krhq5p_&amp;ctype=l&amp;met_y=edp_b9_pc_gdp#!ctype=l&amp;strail=false&amp;bcs=d&amp;nselm=h&amp;met_y=edp_b9_pc_gdp&amp;scale_y=lin&amp;ind_y=false&amp;rdim=country_group&amp;idim=country_group:eu&amp;ifdim=country_group&amp;hl=en_US&amp;dl=en_US&amp;ind=false</a:t>
            </a:r>
            <a:endParaRPr lang="en-US" sz="1600" dirty="0"/>
          </a:p>
          <a:p>
            <a:r>
              <a:rPr lang="en-US" dirty="0"/>
              <a:t>Taxes</a:t>
            </a:r>
          </a:p>
          <a:p>
            <a:r>
              <a:rPr lang="en-US" dirty="0">
                <a:hlinkClick r:id="rId4"/>
              </a:rPr>
              <a:t>https://www.google.com/publicdata/explore?ds=d5bncppjof8f9_&amp;ctype=l&amp;met_y=gc_tax_ypkg_zs</a:t>
            </a:r>
            <a:endParaRPr lang="en-US" dirty="0"/>
          </a:p>
          <a:p>
            <a:r>
              <a:rPr lang="en-US" dirty="0"/>
              <a:t>Interest Rates</a:t>
            </a:r>
          </a:p>
          <a:p>
            <a:r>
              <a:rPr lang="en-US" dirty="0">
                <a:hlinkClick r:id="rId5"/>
              </a:rPr>
              <a:t>https://www.google.com/publicdata/explore?ds=d5bncppjof8f9_&amp;ctype=l&amp;met_y=gc_tax_ypkg_zs#!ctype=l&amp;strail=false&amp;bcs=d&amp;nselm=h&amp;met_y=interest_rate&amp;scale_y=lin&amp;ind_y=false&amp;rdim=world&amp;idim=country:ITA:XKX&amp;ifdim=world&amp;hl=en_US&amp;dl=en_US&amp;ind=false</a:t>
            </a:r>
            <a:endParaRPr lang="en-US" dirty="0"/>
          </a:p>
          <a:p>
            <a:r>
              <a:rPr lang="en-US" dirty="0"/>
              <a:t>Expenditure per Student</a:t>
            </a:r>
          </a:p>
          <a:p>
            <a:r>
              <a:rPr lang="en-US" dirty="0">
                <a:hlinkClick r:id="rId6"/>
              </a:rPr>
              <a:t>https://www.google.com/publicdata/explore?ds=d5bncppjof8f9_&amp;ctype=l&amp;met_y=se_sec_tchr</a:t>
            </a:r>
            <a:endParaRPr lang="en-US" dirty="0"/>
          </a:p>
          <a:p>
            <a:r>
              <a:rPr lang="en-US" dirty="0"/>
              <a:t>Business disclosure</a:t>
            </a:r>
          </a:p>
          <a:p>
            <a:r>
              <a:rPr lang="en-US" sz="1400" dirty="0">
                <a:hlinkClick r:id="rId7"/>
              </a:rPr>
              <a:t>https://www.google.com/publicdata/explore?ds=d5bncppjof8f9_&amp;ctype=l&amp;met_y=ic_bus_disc_xq</a:t>
            </a:r>
            <a:endParaRPr lang="en-US" sz="1400" dirty="0"/>
          </a:p>
          <a:p>
            <a:r>
              <a:rPr lang="en-US" dirty="0"/>
              <a:t>Minimum Wage</a:t>
            </a:r>
          </a:p>
          <a:p>
            <a:r>
              <a:rPr lang="en-US" sz="1800" dirty="0">
                <a:hlinkClick r:id="rId8"/>
              </a:rPr>
              <a:t>https://www.google.com/publicdata/explore?ds=ml9s8a132hlg_#!ctype=l&amp;strail=false&amp;bcs=d&amp;nselm=h&amp;met_y=minimum_wage&amp;fdim_y=currency:eur&amp;scale_y=lin&amp;ind_y=false&amp;rdim=country&amp;ifdim=country&amp;hl=en_US&amp;dl=en_US&amp;ind=false</a:t>
            </a:r>
            <a:endParaRPr lang="en-US" sz="1800" dirty="0"/>
          </a:p>
          <a:p>
            <a:r>
              <a:rPr lang="en-US" sz="2300" dirty="0"/>
              <a:t>Internet Penetration</a:t>
            </a:r>
          </a:p>
          <a:p>
            <a:r>
              <a:rPr lang="en-US" sz="1800" dirty="0">
                <a:hlinkClick r:id="rId9"/>
              </a:rPr>
              <a:t>https://www.google.com/publicdata/explore?ds=l6t8doc0rch3u_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580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B652-C88B-434C-B61C-C80FDDED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8B73-3F63-4C94-8B80-F66654F1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project would have two purposes. Our first purpose would be to identify countries that will likely not suffer extensively if we were to start a small business there.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Our second goal would be to identify policies that could be changed for a country to better weather a recession such as the one in 2008.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6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5DA7-BDC6-48D6-8D5A-EEE38721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Causes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DE56-ECC1-4784-A268-38F7D9B5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could use a couple methods with this project. We would probably compare the average x statistics between 2006-2008 and y statistics from 2009 to see what policies best prepared countries for a recession and helped to get the countries out of one.</a:t>
            </a:r>
            <a:endParaRPr lang="en-US" dirty="0">
              <a:cs typeface="Calibri"/>
            </a:endParaRPr>
          </a:p>
          <a:p>
            <a:r>
              <a:rPr lang="en-US"/>
              <a:t>We could use multi linear regression to determine the most influential factors, but we could also use more advanced methods that we learn in this course.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0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5797-E236-4392-B77A-819D2139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7669-4122-47D7-B471-AA457869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our prediction methods, we could use PCA to make our model simpler. </a:t>
            </a:r>
          </a:p>
          <a:p>
            <a:r>
              <a:rPr lang="en-US">
                <a:cs typeface="Calibri"/>
              </a:rPr>
              <a:t>We could also see how the countries cluster together in DBC to bring to our investors meeting.</a:t>
            </a:r>
          </a:p>
          <a:p>
            <a:r>
              <a:rPr lang="en-US">
                <a:cs typeface="Calibri"/>
              </a:rPr>
              <a:t>Other methods would be to use moving average and nueral networks.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44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846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Reducing Cyclical Unemployment</vt:lpstr>
      <vt:lpstr>Previous Research</vt:lpstr>
      <vt:lpstr>Datasets</vt:lpstr>
      <vt:lpstr>Datasets</vt:lpstr>
      <vt:lpstr>Purpose</vt:lpstr>
      <vt:lpstr>Methods for Causes</vt:lpstr>
      <vt:lpstr>Methods for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Cyclical Unemployment</dc:title>
  <dc:creator>mjoswald99@gmail.com</dc:creator>
  <cp:lastModifiedBy>mjoswald99@gmail.com</cp:lastModifiedBy>
  <cp:revision>210</cp:revision>
  <dcterms:created xsi:type="dcterms:W3CDTF">2020-06-14T05:24:12Z</dcterms:created>
  <dcterms:modified xsi:type="dcterms:W3CDTF">2020-06-15T10:15:50Z</dcterms:modified>
</cp:coreProperties>
</file>