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153a16f9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153a16f9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1667ec18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f1667ec18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136a9bf5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136a9bf5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 explanation, if we want to include. </a:t>
            </a:r>
            <a:r>
              <a:rPr lang="en" sz="1200">
                <a:solidFill>
                  <a:schemeClr val="dk1"/>
                </a:solidFill>
                <a:latin typeface="Times New Roman"/>
                <a:ea typeface="Times New Roman"/>
                <a:cs typeface="Times New Roman"/>
                <a:sym typeface="Times New Roman"/>
              </a:rPr>
              <a:t>Decision tree diagram for GridSearchCV at maximum depth = 4. Include explanation of hyperparameter tuning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136a9bf5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136a9bf5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 Even </a:t>
            </a:r>
            <a:r>
              <a:rPr lang="en"/>
              <a:t>with</a:t>
            </a:r>
            <a:r>
              <a:rPr lang="en"/>
              <a:t> the depth limit set at 4, so we saw accuracy improve in the model without training. Naturally, we had an idea to try just that. And Mani will explain the step of GridSearchCV to further improve accuracy with training.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136a9bf5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136a9bf5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Mani explanation of training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153a16f9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f153a16f9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 </a:t>
            </a:r>
            <a:r>
              <a:rPr lang="en" sz="1200">
                <a:solidFill>
                  <a:schemeClr val="dk1"/>
                </a:solidFill>
                <a:latin typeface="Times New Roman"/>
                <a:ea typeface="Times New Roman"/>
                <a:cs typeface="Times New Roman"/>
                <a:sym typeface="Times New Roman"/>
              </a:rPr>
              <a:t>GridSearchCV algorithm has predicted the results with 83% accuracy.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153a16f9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153a16f9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Nabeel?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136a9bf5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136a9bf5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 or Nabeel? Triaging more patients, prioritizing high risk patients more quickly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153a16f9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153a16f9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 “Let’s get into it. As Sean mentioned, we’re looking into ways to combat maternal health risk in rural areas by ways of predictive modeling. In the developed world, pregnancy is far-less of a life-risk these days, because of our access to gold standard care. Not all people are dealt the same hand. Pregnant women in remote areas have limited access to basic resources, let alone life-saving care for a major complication during pregnancy. This is where we aim to help. Early detection and early identification are key metrics for survival in these scenarios. Our decision support system, aided by machine learning, can help combat this issue.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1667ec18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1667ec18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Chris: Infant mortality has been a major concern in many underdeveloped or developing countries even to this era. Many pregnant women and children lose their lives with severe health conditions, and this is due to lack of proper medical monitoring systems and information about maternal health care. “Seems almost </a:t>
            </a:r>
            <a:r>
              <a:rPr lang="en" sz="1200">
                <a:solidFill>
                  <a:schemeClr val="dk1"/>
                </a:solidFill>
                <a:latin typeface="Times New Roman"/>
                <a:ea typeface="Times New Roman"/>
                <a:cs typeface="Times New Roman"/>
                <a:sym typeface="Times New Roman"/>
              </a:rPr>
              <a:t>rudimentary, but we established a machine learning algorithm that can take simple classifiers and predict risk severity with fairly reasonable accuracy.”</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1edfdc4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1edfdc4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fd7f134d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fd7f134d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f1edfdc48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f1edfdc48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1edfdc48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1edfdc48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153a16f9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153a16f9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Mani: </a:t>
            </a:r>
            <a:r>
              <a:rPr lang="en" sz="1200">
                <a:solidFill>
                  <a:schemeClr val="dk1"/>
                </a:solidFill>
                <a:latin typeface="Times New Roman"/>
                <a:ea typeface="Times New Roman"/>
                <a:cs typeface="Times New Roman"/>
                <a:sym typeface="Times New Roman"/>
              </a:rPr>
              <a:t>. GridSearchCV prediction accuracy scores against training and test datasets.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153a16f9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153a16f9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Maternal Health Risk in Rural </a:t>
            </a:r>
            <a:r>
              <a:rPr lang="en"/>
              <a:t>Bangladesh</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Mani Katuri, Sean Paz, Chris Alleyne, &amp; Nabeel Khan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7650" y="55457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Model Performance</a:t>
            </a:r>
            <a:endParaRPr/>
          </a:p>
        </p:txBody>
      </p:sp>
      <p:sp>
        <p:nvSpPr>
          <p:cNvPr id="148" name="Google Shape;148;p22"/>
          <p:cNvSpPr txBox="1"/>
          <p:nvPr>
            <p:ph idx="1" type="body"/>
          </p:nvPr>
        </p:nvSpPr>
        <p:spPr>
          <a:xfrm>
            <a:off x="727650" y="13334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an accuracy of approximately 8</a:t>
            </a:r>
            <a:r>
              <a:rPr lang="en"/>
              <a:t>0</a:t>
            </a:r>
            <a:r>
              <a:rPr lang="en"/>
              <a:t>%, the decision tree model performed quite well on the test set in respect to the risk to health conditions. </a:t>
            </a:r>
            <a:endParaRPr/>
          </a:p>
        </p:txBody>
      </p:sp>
      <p:pic>
        <p:nvPicPr>
          <p:cNvPr id="149" name="Google Shape;149;p22"/>
          <p:cNvPicPr preferRelativeResize="0"/>
          <p:nvPr/>
        </p:nvPicPr>
        <p:blipFill>
          <a:blip r:embed="rId3">
            <a:alphaModFix/>
          </a:blip>
          <a:stretch>
            <a:fillRect/>
          </a:stretch>
        </p:blipFill>
        <p:spPr>
          <a:xfrm>
            <a:off x="1632875" y="1975400"/>
            <a:ext cx="5878249" cy="2813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7800" y="5732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of Search Models</a:t>
            </a:r>
            <a:endParaRPr/>
          </a:p>
        </p:txBody>
      </p:sp>
      <p:sp>
        <p:nvSpPr>
          <p:cNvPr id="155" name="Google Shape;155;p23"/>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3"/>
          <p:cNvPicPr preferRelativeResize="0"/>
          <p:nvPr/>
        </p:nvPicPr>
        <p:blipFill>
          <a:blip r:embed="rId3">
            <a:alphaModFix/>
          </a:blip>
          <a:stretch>
            <a:fillRect/>
          </a:stretch>
        </p:blipFill>
        <p:spPr>
          <a:xfrm>
            <a:off x="4622400" y="1417725"/>
            <a:ext cx="4344135" cy="3473799"/>
          </a:xfrm>
          <a:prstGeom prst="rect">
            <a:avLst/>
          </a:prstGeom>
          <a:noFill/>
          <a:ln>
            <a:noFill/>
          </a:ln>
        </p:spPr>
      </p:pic>
      <p:pic>
        <p:nvPicPr>
          <p:cNvPr id="157" name="Google Shape;157;p23"/>
          <p:cNvPicPr preferRelativeResize="0"/>
          <p:nvPr/>
        </p:nvPicPr>
        <p:blipFill>
          <a:blip r:embed="rId4">
            <a:alphaModFix/>
          </a:blip>
          <a:stretch>
            <a:fillRect/>
          </a:stretch>
        </p:blipFill>
        <p:spPr>
          <a:xfrm>
            <a:off x="101000" y="1417713"/>
            <a:ext cx="4470999" cy="34096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7800" y="6011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Visualization</a:t>
            </a:r>
            <a:endParaRPr/>
          </a:p>
        </p:txBody>
      </p:sp>
      <p:pic>
        <p:nvPicPr>
          <p:cNvPr id="163" name="Google Shape;163;p24"/>
          <p:cNvPicPr preferRelativeResize="0"/>
          <p:nvPr/>
        </p:nvPicPr>
        <p:blipFill>
          <a:blip r:embed="rId3">
            <a:alphaModFix/>
          </a:blip>
          <a:stretch>
            <a:fillRect/>
          </a:stretch>
        </p:blipFill>
        <p:spPr>
          <a:xfrm>
            <a:off x="912163" y="1328250"/>
            <a:ext cx="7319676" cy="3702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727800" y="5825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Visualization (Pruned Depth Limit)</a:t>
            </a:r>
            <a:endParaRPr/>
          </a:p>
        </p:txBody>
      </p:sp>
      <p:pic>
        <p:nvPicPr>
          <p:cNvPr id="169" name="Google Shape;169;p25"/>
          <p:cNvPicPr preferRelativeResize="0"/>
          <p:nvPr/>
        </p:nvPicPr>
        <p:blipFill>
          <a:blip r:embed="rId3">
            <a:alphaModFix/>
          </a:blip>
          <a:stretch>
            <a:fillRect/>
          </a:stretch>
        </p:blipFill>
        <p:spPr>
          <a:xfrm>
            <a:off x="963663" y="1280000"/>
            <a:ext cx="7216672" cy="37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29450" y="5385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Decision Tree Visualization (Pruned Depth Limit &amp; Trained)</a:t>
            </a:r>
            <a:endParaRPr sz="2100"/>
          </a:p>
        </p:txBody>
      </p:sp>
      <p:pic>
        <p:nvPicPr>
          <p:cNvPr id="175" name="Google Shape;175;p26"/>
          <p:cNvPicPr preferRelativeResize="0"/>
          <p:nvPr/>
        </p:nvPicPr>
        <p:blipFill>
          <a:blip r:embed="rId3">
            <a:alphaModFix/>
          </a:blip>
          <a:stretch>
            <a:fillRect/>
          </a:stretch>
        </p:blipFill>
        <p:spPr>
          <a:xfrm>
            <a:off x="968800" y="1305125"/>
            <a:ext cx="7209691" cy="3764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727650" y="535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 of Decision Tree or Explanation of Code</a:t>
            </a:r>
            <a:endParaRPr/>
          </a:p>
        </p:txBody>
      </p:sp>
      <p:sp>
        <p:nvSpPr>
          <p:cNvPr id="181" name="Google Shape;181;p27"/>
          <p:cNvSpPr txBox="1"/>
          <p:nvPr>
            <p:ph idx="1" type="body"/>
          </p:nvPr>
        </p:nvSpPr>
        <p:spPr>
          <a:xfrm>
            <a:off x="729450" y="1556100"/>
            <a:ext cx="7688700" cy="278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Three main techniques to refine our decision tree classifier:</a:t>
            </a:r>
            <a:endParaRPr sz="1800"/>
          </a:p>
          <a:p>
            <a:pPr indent="-342900" lvl="0" marL="457200" rtl="0" algn="l">
              <a:spcBef>
                <a:spcPts val="1200"/>
              </a:spcBef>
              <a:spcAft>
                <a:spcPts val="0"/>
              </a:spcAft>
              <a:buSzPts val="1800"/>
              <a:buChar char="●"/>
            </a:pPr>
            <a:r>
              <a:rPr lang="en" sz="1800"/>
              <a:t>GridSearchCV</a:t>
            </a:r>
            <a:endParaRPr sz="1800"/>
          </a:p>
          <a:p>
            <a:pPr indent="-342900" lvl="0" marL="457200" rtl="0" algn="l">
              <a:spcBef>
                <a:spcPts val="0"/>
              </a:spcBef>
              <a:spcAft>
                <a:spcPts val="0"/>
              </a:spcAft>
              <a:buSzPts val="1800"/>
              <a:buChar char="●"/>
            </a:pPr>
            <a:r>
              <a:rPr lang="en" sz="1800"/>
              <a:t>ccp_alpha value optimization</a:t>
            </a:r>
            <a:endParaRPr sz="1800"/>
          </a:p>
          <a:p>
            <a:pPr indent="-342900" lvl="0" marL="457200" rtl="0" algn="l">
              <a:spcBef>
                <a:spcPts val="0"/>
              </a:spcBef>
              <a:spcAft>
                <a:spcPts val="0"/>
              </a:spcAft>
              <a:buSzPts val="1800"/>
              <a:buChar char="●"/>
            </a:pPr>
            <a:r>
              <a:rPr lang="en" sz="1800"/>
              <a:t>max_depth value optimization</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27650" y="591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Alternative Project Ideas?</a:t>
            </a:r>
            <a:endParaRPr/>
          </a:p>
        </p:txBody>
      </p:sp>
      <p:sp>
        <p:nvSpPr>
          <p:cNvPr id="187" name="Google Shape;187;p28"/>
          <p:cNvSpPr txBox="1"/>
          <p:nvPr>
            <p:ph idx="1" type="body"/>
          </p:nvPr>
        </p:nvSpPr>
        <p:spPr>
          <a:xfrm>
            <a:off x="727650" y="1546775"/>
            <a:ext cx="7688700" cy="286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Places or companies that would find this information useful?</a:t>
            </a:r>
            <a:endParaRPr/>
          </a:p>
          <a:p>
            <a:pPr indent="0" lvl="0" marL="0" rtl="0" algn="l">
              <a:spcBef>
                <a:spcPts val="1200"/>
              </a:spcBef>
              <a:spcAft>
                <a:spcPts val="1200"/>
              </a:spcAft>
              <a:buNone/>
            </a:pPr>
            <a:r>
              <a:rPr lang="en"/>
              <a:t>Applications for this type of project?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727650" y="526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3" name="Google Shape;193;p29"/>
          <p:cNvSpPr txBox="1"/>
          <p:nvPr>
            <p:ph idx="1" type="body"/>
          </p:nvPr>
        </p:nvSpPr>
        <p:spPr>
          <a:xfrm>
            <a:off x="727650" y="1445250"/>
            <a:ext cx="7688700" cy="3083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t>This research opens the possibility for the use of a decision tree model in predicting maternal health risks and other medical complications, especially in rural areas. </a:t>
            </a:r>
            <a:endParaRPr sz="1800"/>
          </a:p>
          <a:p>
            <a:pPr indent="0" lvl="0" marL="0" rtl="0" algn="l">
              <a:spcBef>
                <a:spcPts val="1200"/>
              </a:spcBef>
              <a:spcAft>
                <a:spcPts val="0"/>
              </a:spcAft>
              <a:buNone/>
            </a:pPr>
            <a:r>
              <a:rPr lang="en" sz="1800"/>
              <a:t>This gives the doctors the ability to triage more patients and, hopefully, save more lives.</a:t>
            </a:r>
            <a:endParaRPr sz="1800"/>
          </a:p>
          <a:p>
            <a:pPr indent="0" lvl="0" marL="0" rtl="0" algn="l">
              <a:spcBef>
                <a:spcPts val="1200"/>
              </a:spcBef>
              <a:spcAft>
                <a:spcPts val="0"/>
              </a:spcAft>
              <a:buNone/>
            </a:pPr>
            <a:r>
              <a:rPr lang="en" sz="1800"/>
              <a:t>We share the ability to offer a viable support tool for significantly improving maternal healthcare in remote areas, with a relatively accurate model.</a:t>
            </a:r>
            <a:endParaRPr sz="1800"/>
          </a:p>
          <a:p>
            <a:pPr indent="0" lvl="0" marL="0" rtl="0" algn="l">
              <a:spcBef>
                <a:spcPts val="1200"/>
              </a:spcBef>
              <a:spcAft>
                <a:spcPts val="1200"/>
              </a:spcAft>
              <a:buNone/>
            </a:pPr>
            <a:r>
              <a:rPr lang="en" sz="1800"/>
              <a:t>We may see enhanced health outcomes for newborn children in the same areas due to the implementation of our decision tree.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56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93" name="Google Shape;93;p14"/>
          <p:cNvSpPr txBox="1"/>
          <p:nvPr>
            <p:ph idx="1" type="body"/>
          </p:nvPr>
        </p:nvSpPr>
        <p:spPr>
          <a:xfrm>
            <a:off x="729450" y="1333425"/>
            <a:ext cx="7688700" cy="3372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600"/>
              <a:t>I</a:t>
            </a:r>
            <a:r>
              <a:rPr lang="en" sz="1600"/>
              <a:t>n areas where access to health facilities is lacking, maternal health risks are among the most common. Complications with fetal development are more likely to happen in pregnant women residing in remote, resource-limited areas. </a:t>
            </a:r>
            <a:endParaRPr sz="1600"/>
          </a:p>
          <a:p>
            <a:pPr indent="0" lvl="0" marL="0" rtl="0" algn="l">
              <a:lnSpc>
                <a:spcPct val="105000"/>
              </a:lnSpc>
              <a:spcBef>
                <a:spcPts val="0"/>
              </a:spcBef>
              <a:spcAft>
                <a:spcPts val="0"/>
              </a:spcAft>
              <a:buNone/>
            </a:pPr>
            <a:r>
              <a:t/>
            </a:r>
            <a:endParaRPr sz="1600"/>
          </a:p>
          <a:p>
            <a:pPr indent="0" lvl="0" marL="0" rtl="0" algn="l">
              <a:lnSpc>
                <a:spcPct val="105000"/>
              </a:lnSpc>
              <a:spcBef>
                <a:spcPts val="0"/>
              </a:spcBef>
              <a:spcAft>
                <a:spcPts val="0"/>
              </a:spcAft>
              <a:buNone/>
            </a:pPr>
            <a:r>
              <a:rPr lang="en" sz="1600"/>
              <a:t>Prenatal care, medical facilities, and access to trained health professionals are grossly inadequate. </a:t>
            </a:r>
            <a:r>
              <a:rPr b="1" lang="en" sz="1600"/>
              <a:t>Early risk detection</a:t>
            </a:r>
            <a:r>
              <a:rPr lang="en" sz="1600"/>
              <a:t> can help avoid complications and ensure mother-child health.</a:t>
            </a:r>
            <a:endParaRPr sz="1600"/>
          </a:p>
          <a:p>
            <a:pPr indent="0" lvl="0" marL="0" rtl="0" algn="l">
              <a:lnSpc>
                <a:spcPct val="105000"/>
              </a:lnSpc>
              <a:spcBef>
                <a:spcPts val="0"/>
              </a:spcBef>
              <a:spcAft>
                <a:spcPts val="0"/>
              </a:spcAft>
              <a:buNone/>
            </a:pPr>
            <a:r>
              <a:t/>
            </a:r>
            <a:endParaRPr sz="1600"/>
          </a:p>
          <a:p>
            <a:pPr indent="0" lvl="0" marL="0" rtl="0" algn="l">
              <a:lnSpc>
                <a:spcPct val="105000"/>
              </a:lnSpc>
              <a:spcBef>
                <a:spcPts val="0"/>
              </a:spcBef>
              <a:spcAft>
                <a:spcPts val="0"/>
              </a:spcAft>
              <a:buNone/>
            </a:pPr>
            <a:r>
              <a:rPr b="1" lang="en" sz="1600"/>
              <a:t>Early identification</a:t>
            </a:r>
            <a:r>
              <a:rPr lang="en" sz="1600"/>
              <a:t> of high-risk pregnancies will help in implementing better management and intervention strategies for the reduction of adverse outcomes. Decision support systems aided by machine learning models can play an important role in assisting health workers who need to assess risk levels and prioritize care accordingly.</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601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99" name="Google Shape;99;p15"/>
          <p:cNvSpPr txBox="1"/>
          <p:nvPr>
            <p:ph idx="1" type="body"/>
          </p:nvPr>
        </p:nvSpPr>
        <p:spPr>
          <a:xfrm>
            <a:off x="727650" y="1441200"/>
            <a:ext cx="7688700" cy="22611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800"/>
              <a:t>The prime objective of this study is to come up with a decision tree model that can predict, with key health metrics, risk levels in maternal health. This model can work as a decision support system for healthcare providers in the remote areas of Bangladesh to make prudent decisions regarding treatment.</a:t>
            </a:r>
            <a:endParaRPr sz="1800"/>
          </a:p>
        </p:txBody>
      </p:sp>
      <p:pic>
        <p:nvPicPr>
          <p:cNvPr descr="A diagram of a data source&#10;&#10;Description automatically generated" id="100" name="Google Shape;100;p15"/>
          <p:cNvPicPr preferRelativeResize="0"/>
          <p:nvPr/>
        </p:nvPicPr>
        <p:blipFill>
          <a:blip r:embed="rId3">
            <a:alphaModFix/>
          </a:blip>
          <a:stretch>
            <a:fillRect/>
          </a:stretch>
        </p:blipFill>
        <p:spPr>
          <a:xfrm>
            <a:off x="2343150" y="2882550"/>
            <a:ext cx="4457700" cy="19986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535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106" name="Google Shape;106;p16"/>
          <p:cNvSpPr txBox="1"/>
          <p:nvPr>
            <p:ph idx="1" type="body"/>
          </p:nvPr>
        </p:nvSpPr>
        <p:spPr>
          <a:xfrm>
            <a:off x="727650" y="15437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00000"/>
                </a:solidFill>
              </a:rPr>
              <a:t>Data Cleaning and Preparation: </a:t>
            </a:r>
            <a:r>
              <a:rPr lang="en" sz="1800">
                <a:solidFill>
                  <a:srgbClr val="000000"/>
                </a:solidFill>
              </a:rPr>
              <a:t>The data is categorized as two equal halves of test and training data. Groups of data is fit into SVM, Decision tree, GridSearchCV, RandomizedSearchCV through python code. </a:t>
            </a:r>
            <a:endParaRPr sz="1800">
              <a:solidFill>
                <a:srgbClr val="000000"/>
              </a:solidFill>
            </a:endParaRPr>
          </a:p>
          <a:p>
            <a:pPr indent="0" lvl="0" marL="0" rtl="0" algn="l">
              <a:spcBef>
                <a:spcPts val="1200"/>
              </a:spcBef>
              <a:spcAft>
                <a:spcPts val="1200"/>
              </a:spcAft>
              <a:buNone/>
            </a:pPr>
            <a:r>
              <a:rPr lang="en" sz="1800">
                <a:solidFill>
                  <a:srgbClr val="000000"/>
                </a:solidFill>
              </a:rPr>
              <a:t>The </a:t>
            </a:r>
            <a:r>
              <a:rPr b="1" lang="en" sz="1800">
                <a:solidFill>
                  <a:srgbClr val="000000"/>
                </a:solidFill>
              </a:rPr>
              <a:t>GridSearchCV</a:t>
            </a:r>
            <a:r>
              <a:rPr lang="en" sz="1800">
                <a:solidFill>
                  <a:srgbClr val="000000"/>
                </a:solidFill>
              </a:rPr>
              <a:t> algorithms have a hyperparameter tuning capability to get the best parameters.</a:t>
            </a:r>
            <a:endParaRPr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535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Statistics</a:t>
            </a:r>
            <a:endParaRPr/>
          </a:p>
        </p:txBody>
      </p:sp>
      <p:pic>
        <p:nvPicPr>
          <p:cNvPr id="112" name="Google Shape;112;p17"/>
          <p:cNvPicPr preferRelativeResize="0"/>
          <p:nvPr/>
        </p:nvPicPr>
        <p:blipFill>
          <a:blip r:embed="rId3">
            <a:alphaModFix/>
          </a:blip>
          <a:stretch>
            <a:fillRect/>
          </a:stretch>
        </p:blipFill>
        <p:spPr>
          <a:xfrm>
            <a:off x="257650" y="1381400"/>
            <a:ext cx="5715000" cy="2152650"/>
          </a:xfrm>
          <a:prstGeom prst="rect">
            <a:avLst/>
          </a:prstGeom>
          <a:noFill/>
          <a:ln>
            <a:noFill/>
          </a:ln>
        </p:spPr>
      </p:pic>
      <p:pic>
        <p:nvPicPr>
          <p:cNvPr id="113" name="Google Shape;113;p17"/>
          <p:cNvPicPr preferRelativeResize="0"/>
          <p:nvPr/>
        </p:nvPicPr>
        <p:blipFill>
          <a:blip r:embed="rId4">
            <a:alphaModFix/>
          </a:blip>
          <a:stretch>
            <a:fillRect/>
          </a:stretch>
        </p:blipFill>
        <p:spPr>
          <a:xfrm>
            <a:off x="6250025" y="1381400"/>
            <a:ext cx="2649500" cy="22226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7650" y="535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Statistics</a:t>
            </a:r>
            <a:endParaRPr/>
          </a:p>
        </p:txBody>
      </p:sp>
      <p:pic>
        <p:nvPicPr>
          <p:cNvPr id="119" name="Google Shape;119;p18"/>
          <p:cNvPicPr preferRelativeResize="0"/>
          <p:nvPr/>
        </p:nvPicPr>
        <p:blipFill>
          <a:blip r:embed="rId3">
            <a:alphaModFix/>
          </a:blip>
          <a:stretch>
            <a:fillRect/>
          </a:stretch>
        </p:blipFill>
        <p:spPr>
          <a:xfrm>
            <a:off x="152400" y="1223525"/>
            <a:ext cx="2266210" cy="3767575"/>
          </a:xfrm>
          <a:prstGeom prst="rect">
            <a:avLst/>
          </a:prstGeom>
          <a:noFill/>
          <a:ln>
            <a:noFill/>
          </a:ln>
        </p:spPr>
      </p:pic>
      <p:pic>
        <p:nvPicPr>
          <p:cNvPr id="120" name="Google Shape;120;p18"/>
          <p:cNvPicPr preferRelativeResize="0"/>
          <p:nvPr/>
        </p:nvPicPr>
        <p:blipFill>
          <a:blip r:embed="rId4">
            <a:alphaModFix/>
          </a:blip>
          <a:stretch>
            <a:fillRect/>
          </a:stretch>
        </p:blipFill>
        <p:spPr>
          <a:xfrm>
            <a:off x="2801210" y="1223525"/>
            <a:ext cx="2409496" cy="3767575"/>
          </a:xfrm>
          <a:prstGeom prst="rect">
            <a:avLst/>
          </a:prstGeom>
          <a:noFill/>
          <a:ln>
            <a:noFill/>
          </a:ln>
        </p:spPr>
      </p:pic>
      <p:pic>
        <p:nvPicPr>
          <p:cNvPr id="121" name="Google Shape;121;p18"/>
          <p:cNvPicPr preferRelativeResize="0"/>
          <p:nvPr/>
        </p:nvPicPr>
        <p:blipFill>
          <a:blip r:embed="rId5">
            <a:alphaModFix/>
          </a:blip>
          <a:stretch>
            <a:fillRect/>
          </a:stretch>
        </p:blipFill>
        <p:spPr>
          <a:xfrm>
            <a:off x="5593306" y="1223525"/>
            <a:ext cx="2703193" cy="3767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7650" y="535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Statistics</a:t>
            </a:r>
            <a:endParaRPr/>
          </a:p>
        </p:txBody>
      </p:sp>
      <p:pic>
        <p:nvPicPr>
          <p:cNvPr id="127" name="Google Shape;127;p19"/>
          <p:cNvPicPr preferRelativeResize="0"/>
          <p:nvPr/>
        </p:nvPicPr>
        <p:blipFill>
          <a:blip r:embed="rId3">
            <a:alphaModFix/>
          </a:blip>
          <a:stretch>
            <a:fillRect/>
          </a:stretch>
        </p:blipFill>
        <p:spPr>
          <a:xfrm>
            <a:off x="3617550" y="841925"/>
            <a:ext cx="2762500" cy="4248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7800" y="5732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Algorithm</a:t>
            </a:r>
            <a:endParaRPr/>
          </a:p>
        </p:txBody>
      </p:sp>
      <p:sp>
        <p:nvSpPr>
          <p:cNvPr id="133" name="Google Shape;133;p20"/>
          <p:cNvSpPr txBox="1"/>
          <p:nvPr>
            <p:ph idx="1" type="body"/>
          </p:nvPr>
        </p:nvSpPr>
        <p:spPr>
          <a:xfrm>
            <a:off x="412525" y="1268200"/>
            <a:ext cx="4737600" cy="33492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50000"/>
              </a:lnSpc>
              <a:spcBef>
                <a:spcPts val="0"/>
              </a:spcBef>
              <a:spcAft>
                <a:spcPts val="0"/>
              </a:spcAft>
              <a:buNone/>
            </a:pPr>
            <a:r>
              <a:rPr b="1" i="1" lang="en" sz="3600">
                <a:solidFill>
                  <a:srgbClr val="000000"/>
                </a:solidFill>
              </a:rPr>
              <a:t>BEGIN</a:t>
            </a:r>
            <a:endParaRPr b="1" i="1" sz="3600">
              <a:solidFill>
                <a:srgbClr val="000000"/>
              </a:solidFill>
            </a:endParaRPr>
          </a:p>
          <a:p>
            <a:pPr indent="0" lvl="0" marL="0" rtl="0" algn="just">
              <a:lnSpc>
                <a:spcPct val="150000"/>
              </a:lnSpc>
              <a:spcBef>
                <a:spcPts val="800"/>
              </a:spcBef>
              <a:spcAft>
                <a:spcPts val="0"/>
              </a:spcAft>
              <a:buNone/>
            </a:pPr>
            <a:r>
              <a:rPr b="1" i="1" lang="en" sz="3600">
                <a:solidFill>
                  <a:srgbClr val="000000"/>
                </a:solidFill>
              </a:rPr>
              <a:t>            Read the input file and loop through each patient record</a:t>
            </a:r>
            <a:endParaRPr b="1" i="1" sz="3600">
              <a:solidFill>
                <a:srgbClr val="000000"/>
              </a:solidFill>
            </a:endParaRPr>
          </a:p>
          <a:p>
            <a:pPr indent="0" lvl="0" marL="0" rtl="0" algn="just">
              <a:lnSpc>
                <a:spcPct val="150000"/>
              </a:lnSpc>
              <a:spcBef>
                <a:spcPts val="800"/>
              </a:spcBef>
              <a:spcAft>
                <a:spcPts val="0"/>
              </a:spcAft>
              <a:buNone/>
            </a:pPr>
            <a:r>
              <a:rPr b="1" i="1" lang="en" sz="3600">
                <a:solidFill>
                  <a:srgbClr val="000000"/>
                </a:solidFill>
              </a:rPr>
              <a:t>            LOOP</a:t>
            </a:r>
            <a:endParaRPr b="1" i="1" sz="3600">
              <a:solidFill>
                <a:srgbClr val="000000"/>
              </a:solidFill>
            </a:endParaRPr>
          </a:p>
          <a:p>
            <a:pPr indent="0" lvl="0" marL="0" rtl="0" algn="l">
              <a:lnSpc>
                <a:spcPct val="150000"/>
              </a:lnSpc>
              <a:spcBef>
                <a:spcPts val="800"/>
              </a:spcBef>
              <a:spcAft>
                <a:spcPts val="0"/>
              </a:spcAft>
              <a:buNone/>
            </a:pPr>
            <a:r>
              <a:rPr b="1" i="1" lang="en" sz="3600">
                <a:solidFill>
                  <a:srgbClr val="000000"/>
                </a:solidFill>
              </a:rPr>
              <a:t>            Choose features from the patient record</a:t>
            </a:r>
            <a:endParaRPr b="1" i="1" sz="3600">
              <a:solidFill>
                <a:srgbClr val="000000"/>
              </a:solidFill>
            </a:endParaRPr>
          </a:p>
          <a:p>
            <a:pPr indent="0" lvl="0" marL="0" rtl="0" algn="l">
              <a:lnSpc>
                <a:spcPct val="150000"/>
              </a:lnSpc>
              <a:spcBef>
                <a:spcPts val="800"/>
              </a:spcBef>
              <a:spcAft>
                <a:spcPts val="0"/>
              </a:spcAft>
              <a:buNone/>
            </a:pPr>
            <a:r>
              <a:rPr b="1" i="1" lang="en" sz="3600">
                <a:solidFill>
                  <a:srgbClr val="000000"/>
                </a:solidFill>
              </a:rPr>
              <a:t>            Calculate significance for each feature, calculate accuracy and error rate</a:t>
            </a:r>
            <a:endParaRPr b="1" i="1" sz="3600">
              <a:solidFill>
                <a:srgbClr val="000000"/>
              </a:solidFill>
            </a:endParaRPr>
          </a:p>
          <a:p>
            <a:pPr indent="0" lvl="0" marL="0" rtl="0" algn="l">
              <a:lnSpc>
                <a:spcPct val="150000"/>
              </a:lnSpc>
              <a:spcBef>
                <a:spcPts val="800"/>
              </a:spcBef>
              <a:spcAft>
                <a:spcPts val="0"/>
              </a:spcAft>
              <a:buNone/>
            </a:pPr>
            <a:r>
              <a:rPr b="1" i="1" lang="en" sz="3600">
                <a:solidFill>
                  <a:srgbClr val="000000"/>
                </a:solidFill>
              </a:rPr>
              <a:t>            Implement statistical data approach and calculate the best value for a combinationß</a:t>
            </a:r>
            <a:endParaRPr b="1" i="1" sz="3600">
              <a:solidFill>
                <a:srgbClr val="000000"/>
              </a:solidFill>
            </a:endParaRPr>
          </a:p>
          <a:p>
            <a:pPr indent="0" lvl="0" marL="0" rtl="0" algn="l">
              <a:lnSpc>
                <a:spcPct val="150000"/>
              </a:lnSpc>
              <a:spcBef>
                <a:spcPts val="800"/>
              </a:spcBef>
              <a:spcAft>
                <a:spcPts val="0"/>
              </a:spcAft>
              <a:buNone/>
            </a:pPr>
            <a:r>
              <a:rPr b="1" i="1" lang="en" sz="3600">
                <a:solidFill>
                  <a:srgbClr val="000000"/>
                </a:solidFill>
              </a:rPr>
              <a:t>            For other combination of features repeat the loop</a:t>
            </a:r>
            <a:endParaRPr b="1" i="1" sz="3600">
              <a:solidFill>
                <a:srgbClr val="000000"/>
              </a:solidFill>
            </a:endParaRPr>
          </a:p>
          <a:p>
            <a:pPr indent="0" lvl="0" marL="0" rtl="0" algn="just">
              <a:lnSpc>
                <a:spcPct val="150000"/>
              </a:lnSpc>
              <a:spcBef>
                <a:spcPts val="800"/>
              </a:spcBef>
              <a:spcAft>
                <a:spcPts val="0"/>
              </a:spcAft>
              <a:buNone/>
            </a:pPr>
            <a:r>
              <a:rPr b="1" i="1" lang="en" sz="3600">
                <a:solidFill>
                  <a:srgbClr val="000000"/>
                </a:solidFill>
              </a:rPr>
              <a:t>            END LOOP</a:t>
            </a:r>
            <a:endParaRPr b="1" i="1" sz="3600">
              <a:solidFill>
                <a:srgbClr val="000000"/>
              </a:solidFill>
            </a:endParaRPr>
          </a:p>
          <a:p>
            <a:pPr indent="0" lvl="0" marL="0" rtl="0" algn="just">
              <a:lnSpc>
                <a:spcPct val="150000"/>
              </a:lnSpc>
              <a:spcBef>
                <a:spcPts val="800"/>
              </a:spcBef>
              <a:spcAft>
                <a:spcPts val="0"/>
              </a:spcAft>
              <a:buNone/>
            </a:pPr>
            <a:r>
              <a:rPr b="1" i="1" lang="en" sz="3600">
                <a:solidFill>
                  <a:srgbClr val="000000"/>
                </a:solidFill>
              </a:rPr>
              <a:t>COMPARE with trained data and test data</a:t>
            </a:r>
            <a:endParaRPr b="1" i="1" sz="3600">
              <a:solidFill>
                <a:srgbClr val="000000"/>
              </a:solidFill>
            </a:endParaRPr>
          </a:p>
          <a:p>
            <a:pPr indent="0" lvl="0" marL="0" rtl="0" algn="just">
              <a:lnSpc>
                <a:spcPct val="150000"/>
              </a:lnSpc>
              <a:spcBef>
                <a:spcPts val="800"/>
              </a:spcBef>
              <a:spcAft>
                <a:spcPts val="0"/>
              </a:spcAft>
              <a:buNone/>
            </a:pPr>
            <a:r>
              <a:rPr b="1" i="1" lang="en" sz="3600">
                <a:solidFill>
                  <a:srgbClr val="000000"/>
                </a:solidFill>
              </a:rPr>
              <a:t>Predict the output risk level and display the valuesß</a:t>
            </a:r>
            <a:endParaRPr b="1" i="1" sz="3600">
              <a:solidFill>
                <a:srgbClr val="000000"/>
              </a:solidFill>
            </a:endParaRPr>
          </a:p>
          <a:p>
            <a:pPr indent="0" lvl="0" marL="0" rtl="0" algn="just">
              <a:lnSpc>
                <a:spcPct val="150000"/>
              </a:lnSpc>
              <a:spcBef>
                <a:spcPts val="800"/>
              </a:spcBef>
              <a:spcAft>
                <a:spcPts val="0"/>
              </a:spcAft>
              <a:buNone/>
            </a:pPr>
            <a:r>
              <a:rPr b="1" i="1" lang="en" sz="3600">
                <a:solidFill>
                  <a:srgbClr val="000000"/>
                </a:solidFill>
              </a:rPr>
              <a:t>END</a:t>
            </a:r>
            <a:endParaRPr b="1" i="1" sz="3600">
              <a:solidFill>
                <a:srgbClr val="000000"/>
              </a:solidFill>
            </a:endParaRPr>
          </a:p>
          <a:p>
            <a:pPr indent="0" lvl="0" marL="0" rtl="0" algn="l">
              <a:lnSpc>
                <a:spcPct val="150000"/>
              </a:lnSpc>
              <a:spcBef>
                <a:spcPts val="8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7650" y="508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Scores (Decision Tree and SVM)</a:t>
            </a:r>
            <a:endParaRPr/>
          </a:p>
        </p:txBody>
      </p:sp>
      <p:pic>
        <p:nvPicPr>
          <p:cNvPr id="139" name="Google Shape;139;p21"/>
          <p:cNvPicPr preferRelativeResize="0"/>
          <p:nvPr/>
        </p:nvPicPr>
        <p:blipFill rotWithShape="1">
          <a:blip r:embed="rId3">
            <a:alphaModFix/>
          </a:blip>
          <a:srcRect b="0" l="7545" r="35594" t="4095"/>
          <a:stretch/>
        </p:blipFill>
        <p:spPr>
          <a:xfrm>
            <a:off x="90100" y="2083925"/>
            <a:ext cx="4323500" cy="2576775"/>
          </a:xfrm>
          <a:prstGeom prst="rect">
            <a:avLst/>
          </a:prstGeom>
          <a:noFill/>
          <a:ln>
            <a:noFill/>
          </a:ln>
        </p:spPr>
      </p:pic>
      <p:sp>
        <p:nvSpPr>
          <p:cNvPr id="140" name="Google Shape;140;p21"/>
          <p:cNvSpPr/>
          <p:nvPr/>
        </p:nvSpPr>
        <p:spPr>
          <a:xfrm rot="10800000">
            <a:off x="3289250" y="4416775"/>
            <a:ext cx="633600" cy="35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41" name="Google Shape;141;p21"/>
          <p:cNvPicPr preferRelativeResize="0"/>
          <p:nvPr/>
        </p:nvPicPr>
        <p:blipFill>
          <a:blip r:embed="rId4">
            <a:alphaModFix/>
          </a:blip>
          <a:stretch>
            <a:fillRect/>
          </a:stretch>
        </p:blipFill>
        <p:spPr>
          <a:xfrm>
            <a:off x="3606075" y="1626875"/>
            <a:ext cx="5218050" cy="2477099"/>
          </a:xfrm>
          <a:prstGeom prst="rect">
            <a:avLst/>
          </a:prstGeom>
          <a:noFill/>
          <a:ln>
            <a:noFill/>
          </a:ln>
        </p:spPr>
      </p:pic>
      <p:sp>
        <p:nvSpPr>
          <p:cNvPr id="142" name="Google Shape;142;p21"/>
          <p:cNvSpPr/>
          <p:nvPr/>
        </p:nvSpPr>
        <p:spPr>
          <a:xfrm rot="10800000">
            <a:off x="6386125" y="3749975"/>
            <a:ext cx="633600" cy="35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