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4"/>
    <p:sldMasterId id="2147483663" r:id="rId5"/>
  </p:sldMasterIdLst>
  <p:notesMasterIdLst>
    <p:notesMasterId r:id="rId18"/>
  </p:notesMasterIdLst>
  <p:sldIdLst>
    <p:sldId id="263" r:id="rId6"/>
    <p:sldId id="264" r:id="rId7"/>
    <p:sldId id="272" r:id="rId8"/>
    <p:sldId id="268" r:id="rId9"/>
    <p:sldId id="273" r:id="rId10"/>
    <p:sldId id="274" r:id="rId11"/>
    <p:sldId id="269" r:id="rId12"/>
    <p:sldId id="270" r:id="rId13"/>
    <p:sldId id="261" r:id="rId14"/>
    <p:sldId id="267" r:id="rId15"/>
    <p:sldId id="271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34D81C-DE9A-287E-603E-15B42D56E1FC}" v="436" dt="2023-05-12T09:41:38.450"/>
    <p1510:client id="{3CBC69F6-6371-4A17-9BEA-4AC0ABBB54D9}" v="194" dt="2023-05-12T09:31:58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-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m Ndoyela, Vodacom" userId="S::mariam.martine@vodacom.co.tz::1f25e20e-4edc-4e7e-baf6-ff28c86026da" providerId="AD" clId="Web-{534C7CA6-F7B1-FF41-6D09-5CDAB9DCC95F}"/>
    <pc:docChg chg="mod">
      <pc:chgData name="Mariam Ndoyela, Vodacom" userId="S::mariam.martine@vodacom.co.tz::1f25e20e-4edc-4e7e-baf6-ff28c86026da" providerId="AD" clId="Web-{534C7CA6-F7B1-FF41-6D09-5CDAB9DCC95F}" dt="2023-05-12T17:09:45.744" v="0" actId="33475"/>
      <pc:docMkLst>
        <pc:docMk/>
      </pc:docMkLst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CBC55A-8D5C-477C-8DFE-2B66DFC85E80}" type="doc">
      <dgm:prSet loTypeId="urn:microsoft.com/office/officeart/2005/8/layout/cycle6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2057CDB-D006-4C9A-8903-35B12EF16AF0}">
      <dgm:prSet phldrT="[Text]"/>
      <dgm:spPr/>
      <dgm:t>
        <a:bodyPr/>
        <a:lstStyle/>
        <a:p>
          <a:pPr rtl="0"/>
          <a:r>
            <a:rPr lang="en-US" b="1" i="0" u="none"/>
            <a:t>Voucher Recharge</a:t>
          </a:r>
        </a:p>
        <a:p>
          <a:r>
            <a:rPr lang="en-US" b="0" i="0" u="none"/>
            <a:t>Amount and Frequency</a:t>
          </a:r>
          <a:endParaRPr lang="en-US"/>
        </a:p>
      </dgm:t>
    </dgm:pt>
    <dgm:pt modelId="{97D8B0D0-F642-42A6-BD07-6EED302434FB}" type="parTrans" cxnId="{321C2561-337E-496E-BF1F-54AFF0314236}">
      <dgm:prSet/>
      <dgm:spPr/>
      <dgm:t>
        <a:bodyPr/>
        <a:lstStyle/>
        <a:p>
          <a:endParaRPr lang="en-US"/>
        </a:p>
      </dgm:t>
    </dgm:pt>
    <dgm:pt modelId="{F7964C9B-9DDB-4D89-A268-12F49513578C}" type="sibTrans" cxnId="{321C2561-337E-496E-BF1F-54AFF0314236}">
      <dgm:prSet/>
      <dgm:spPr/>
      <dgm:t>
        <a:bodyPr/>
        <a:lstStyle/>
        <a:p>
          <a:endParaRPr lang="en-US"/>
        </a:p>
      </dgm:t>
    </dgm:pt>
    <dgm:pt modelId="{D1D5F1E0-E7DE-4958-92C1-BAD1B977D3E6}">
      <dgm:prSet phldrT="[Text]"/>
      <dgm:spPr/>
      <dgm:t>
        <a:bodyPr/>
        <a:lstStyle/>
        <a:p>
          <a:r>
            <a:rPr lang="en-US" b="1" i="0" u="none"/>
            <a:t>In-Bundle Activity</a:t>
          </a:r>
        </a:p>
        <a:p>
          <a:r>
            <a:rPr lang="en-US"/>
            <a:t>Minutes and Call count</a:t>
          </a:r>
        </a:p>
      </dgm:t>
    </dgm:pt>
    <dgm:pt modelId="{8233F7F2-C418-44C7-833D-5CDDF21AD909}" type="parTrans" cxnId="{89981BE6-79CA-488D-84D2-E7458A5C1EE2}">
      <dgm:prSet/>
      <dgm:spPr/>
      <dgm:t>
        <a:bodyPr/>
        <a:lstStyle/>
        <a:p>
          <a:endParaRPr lang="en-US"/>
        </a:p>
      </dgm:t>
    </dgm:pt>
    <dgm:pt modelId="{45AFB60B-F534-4619-89DC-6F6720443B28}" type="sibTrans" cxnId="{89981BE6-79CA-488D-84D2-E7458A5C1EE2}">
      <dgm:prSet/>
      <dgm:spPr/>
      <dgm:t>
        <a:bodyPr/>
        <a:lstStyle/>
        <a:p>
          <a:endParaRPr lang="en-US"/>
        </a:p>
      </dgm:t>
    </dgm:pt>
    <dgm:pt modelId="{20990177-447B-496E-8381-A7D95C6ECA8F}">
      <dgm:prSet phldrT="[Text]"/>
      <dgm:spPr/>
      <dgm:t>
        <a:bodyPr/>
        <a:lstStyle/>
        <a:p>
          <a:pPr rtl="0"/>
          <a:r>
            <a:rPr lang="en-ZA" b="1" i="0" u="none"/>
            <a:t>MPESA Recharge</a:t>
          </a:r>
        </a:p>
        <a:p>
          <a:r>
            <a:rPr lang="en-US"/>
            <a:t>Amount and Frequency</a:t>
          </a:r>
        </a:p>
      </dgm:t>
    </dgm:pt>
    <dgm:pt modelId="{73A26632-21DA-4CCA-8903-474EFDD8B026}" type="parTrans" cxnId="{B4C247CC-1B92-47E0-AE83-B6217CAA83ED}">
      <dgm:prSet/>
      <dgm:spPr/>
      <dgm:t>
        <a:bodyPr/>
        <a:lstStyle/>
        <a:p>
          <a:endParaRPr lang="en-US"/>
        </a:p>
      </dgm:t>
    </dgm:pt>
    <dgm:pt modelId="{A23898BD-5769-4101-B1B8-3471368074DE}" type="sibTrans" cxnId="{B4C247CC-1B92-47E0-AE83-B6217CAA83ED}">
      <dgm:prSet/>
      <dgm:spPr/>
      <dgm:t>
        <a:bodyPr/>
        <a:lstStyle/>
        <a:p>
          <a:endParaRPr lang="en-US"/>
        </a:p>
      </dgm:t>
    </dgm:pt>
    <dgm:pt modelId="{D1205647-139A-491D-87A5-15C51D403B5F}">
      <dgm:prSet phldrT="[Text]"/>
      <dgm:spPr/>
      <dgm:t>
        <a:bodyPr/>
        <a:lstStyle/>
        <a:p>
          <a:pPr rtl="0"/>
          <a:r>
            <a:rPr lang="en-US" b="1"/>
            <a:t>Voice and Data Revenue</a:t>
          </a:r>
        </a:p>
      </dgm:t>
    </dgm:pt>
    <dgm:pt modelId="{5FB3DA76-0972-4BFC-B249-507C6FE47DD8}" type="parTrans" cxnId="{72E8A81C-F8E8-4889-899E-A4D914774F7E}">
      <dgm:prSet/>
      <dgm:spPr/>
      <dgm:t>
        <a:bodyPr/>
        <a:lstStyle/>
        <a:p>
          <a:endParaRPr lang="en-US"/>
        </a:p>
      </dgm:t>
    </dgm:pt>
    <dgm:pt modelId="{BAA67090-874A-450A-A2F4-EB96CA1A472D}" type="sibTrans" cxnId="{72E8A81C-F8E8-4889-899E-A4D914774F7E}">
      <dgm:prSet/>
      <dgm:spPr/>
      <dgm:t>
        <a:bodyPr/>
        <a:lstStyle/>
        <a:p>
          <a:endParaRPr lang="en-US"/>
        </a:p>
      </dgm:t>
    </dgm:pt>
    <dgm:pt modelId="{99B81F79-E058-428A-AB8E-06284B77B344}">
      <dgm:prSet phldrT="[Text]"/>
      <dgm:spPr/>
      <dgm:t>
        <a:bodyPr/>
        <a:lstStyle/>
        <a:p>
          <a:pPr rtl="0"/>
          <a:r>
            <a:rPr lang="en-ZA" b="1" i="0" u="none"/>
            <a:t>Out-of-Bundle Activity</a:t>
          </a:r>
        </a:p>
        <a:p>
          <a:r>
            <a:rPr lang="en-US"/>
            <a:t>Minutes and Call count</a:t>
          </a:r>
        </a:p>
      </dgm:t>
    </dgm:pt>
    <dgm:pt modelId="{B9C1B685-3949-4215-82AB-D3072B430A52}" type="sibTrans" cxnId="{CF0A7F87-9843-47C3-93B0-4D0D7B339519}">
      <dgm:prSet/>
      <dgm:spPr/>
      <dgm:t>
        <a:bodyPr/>
        <a:lstStyle/>
        <a:p>
          <a:endParaRPr lang="en-US"/>
        </a:p>
      </dgm:t>
    </dgm:pt>
    <dgm:pt modelId="{5411E22C-8526-4CDA-997B-77FF5849226C}" type="parTrans" cxnId="{CF0A7F87-9843-47C3-93B0-4D0D7B339519}">
      <dgm:prSet/>
      <dgm:spPr/>
      <dgm:t>
        <a:bodyPr/>
        <a:lstStyle/>
        <a:p>
          <a:endParaRPr lang="en-US"/>
        </a:p>
      </dgm:t>
    </dgm:pt>
    <dgm:pt modelId="{405F7B18-AEDB-4C87-A6BF-A232D032C5B2}" type="pres">
      <dgm:prSet presAssocID="{DECBC55A-8D5C-477C-8DFE-2B66DFC85E8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72808D-66E0-4B49-83D4-0F3C39FE91C2}" type="pres">
      <dgm:prSet presAssocID="{12057CDB-D006-4C9A-8903-35B12EF16AF0}" presName="node" presStyleLbl="node1" presStyleIdx="0" presStyleCnt="5" custScaleX="1135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7BCC15-3167-421B-A6C6-0CBC6EC79418}" type="pres">
      <dgm:prSet presAssocID="{12057CDB-D006-4C9A-8903-35B12EF16AF0}" presName="spNode" presStyleCnt="0"/>
      <dgm:spPr/>
    </dgm:pt>
    <dgm:pt modelId="{25FE75DC-A394-4176-954B-DFFC980F73E3}" type="pres">
      <dgm:prSet presAssocID="{F7964C9B-9DDB-4D89-A268-12F49513578C}" presName="sibTrans" presStyleLbl="sibTrans1D1" presStyleIdx="0" presStyleCnt="5"/>
      <dgm:spPr/>
      <dgm:t>
        <a:bodyPr/>
        <a:lstStyle/>
        <a:p>
          <a:endParaRPr lang="en-US"/>
        </a:p>
      </dgm:t>
    </dgm:pt>
    <dgm:pt modelId="{D1C14F0C-582D-4CE6-929F-04C286B211AC}" type="pres">
      <dgm:prSet presAssocID="{D1D5F1E0-E7DE-4958-92C1-BAD1B977D3E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54C0B8-867B-4DD4-8A30-971782798DA6}" type="pres">
      <dgm:prSet presAssocID="{D1D5F1E0-E7DE-4958-92C1-BAD1B977D3E6}" presName="spNode" presStyleCnt="0"/>
      <dgm:spPr/>
    </dgm:pt>
    <dgm:pt modelId="{FB794029-548E-4C7B-859D-D9ED6864EDDA}" type="pres">
      <dgm:prSet presAssocID="{45AFB60B-F534-4619-89DC-6F6720443B28}" presName="sibTrans" presStyleLbl="sibTrans1D1" presStyleIdx="1" presStyleCnt="5"/>
      <dgm:spPr/>
      <dgm:t>
        <a:bodyPr/>
        <a:lstStyle/>
        <a:p>
          <a:endParaRPr lang="en-US"/>
        </a:p>
      </dgm:t>
    </dgm:pt>
    <dgm:pt modelId="{F9A3C0E4-71AC-45FD-94D3-B61A341662F3}" type="pres">
      <dgm:prSet presAssocID="{20990177-447B-496E-8381-A7D95C6ECA8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EB7548-BB92-4037-8F12-BC42FB57295D}" type="pres">
      <dgm:prSet presAssocID="{20990177-447B-496E-8381-A7D95C6ECA8F}" presName="spNode" presStyleCnt="0"/>
      <dgm:spPr/>
    </dgm:pt>
    <dgm:pt modelId="{3B3B00C4-AF9F-42FE-859A-7A31D374651B}" type="pres">
      <dgm:prSet presAssocID="{A23898BD-5769-4101-B1B8-3471368074DE}" presName="sibTrans" presStyleLbl="sibTrans1D1" presStyleIdx="2" presStyleCnt="5"/>
      <dgm:spPr/>
      <dgm:t>
        <a:bodyPr/>
        <a:lstStyle/>
        <a:p>
          <a:endParaRPr lang="en-US"/>
        </a:p>
      </dgm:t>
    </dgm:pt>
    <dgm:pt modelId="{2B87DC4C-B3AB-4F2C-9931-090769C0C202}" type="pres">
      <dgm:prSet presAssocID="{D1205647-139A-491D-87A5-15C51D403B5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0E9ADE-8DB4-49ED-90A4-9BC9513F631C}" type="pres">
      <dgm:prSet presAssocID="{D1205647-139A-491D-87A5-15C51D403B5F}" presName="spNode" presStyleCnt="0"/>
      <dgm:spPr/>
    </dgm:pt>
    <dgm:pt modelId="{011D6415-E59D-4C2B-AA2A-61269F13AFF2}" type="pres">
      <dgm:prSet presAssocID="{BAA67090-874A-450A-A2F4-EB96CA1A472D}" presName="sibTrans" presStyleLbl="sibTrans1D1" presStyleIdx="3" presStyleCnt="5"/>
      <dgm:spPr/>
      <dgm:t>
        <a:bodyPr/>
        <a:lstStyle/>
        <a:p>
          <a:endParaRPr lang="en-US"/>
        </a:p>
      </dgm:t>
    </dgm:pt>
    <dgm:pt modelId="{20A63488-0847-4194-B3D1-B95351384527}" type="pres">
      <dgm:prSet presAssocID="{99B81F79-E058-428A-AB8E-06284B77B34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BE9966-E52F-4573-A52A-45902FBC40F6}" type="pres">
      <dgm:prSet presAssocID="{99B81F79-E058-428A-AB8E-06284B77B344}" presName="spNode" presStyleCnt="0"/>
      <dgm:spPr/>
    </dgm:pt>
    <dgm:pt modelId="{D5689338-2CE5-4219-814D-F580526E253B}" type="pres">
      <dgm:prSet presAssocID="{B9C1B685-3949-4215-82AB-D3072B430A52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B4C247CC-1B92-47E0-AE83-B6217CAA83ED}" srcId="{DECBC55A-8D5C-477C-8DFE-2B66DFC85E80}" destId="{20990177-447B-496E-8381-A7D95C6ECA8F}" srcOrd="2" destOrd="0" parTransId="{73A26632-21DA-4CCA-8903-474EFDD8B026}" sibTransId="{A23898BD-5769-4101-B1B8-3471368074DE}"/>
    <dgm:cxn modelId="{77B77095-62C8-4A95-A5AA-F09044D30639}" type="presOf" srcId="{20990177-447B-496E-8381-A7D95C6ECA8F}" destId="{F9A3C0E4-71AC-45FD-94D3-B61A341662F3}" srcOrd="0" destOrd="0" presId="urn:microsoft.com/office/officeart/2005/8/layout/cycle6"/>
    <dgm:cxn modelId="{72E8A81C-F8E8-4889-899E-A4D914774F7E}" srcId="{DECBC55A-8D5C-477C-8DFE-2B66DFC85E80}" destId="{D1205647-139A-491D-87A5-15C51D403B5F}" srcOrd="3" destOrd="0" parTransId="{5FB3DA76-0972-4BFC-B249-507C6FE47DD8}" sibTransId="{BAA67090-874A-450A-A2F4-EB96CA1A472D}"/>
    <dgm:cxn modelId="{D1F96245-2725-405E-971F-145A87CD6C09}" type="presOf" srcId="{DECBC55A-8D5C-477C-8DFE-2B66DFC85E80}" destId="{405F7B18-AEDB-4C87-A6BF-A232D032C5B2}" srcOrd="0" destOrd="0" presId="urn:microsoft.com/office/officeart/2005/8/layout/cycle6"/>
    <dgm:cxn modelId="{FA631E89-BB6C-479F-9ECC-D6E70E65AB9A}" type="presOf" srcId="{F7964C9B-9DDB-4D89-A268-12F49513578C}" destId="{25FE75DC-A394-4176-954B-DFFC980F73E3}" srcOrd="0" destOrd="0" presId="urn:microsoft.com/office/officeart/2005/8/layout/cycle6"/>
    <dgm:cxn modelId="{A30EB8B1-0851-41A9-B14D-B79FC6FF7CA6}" type="presOf" srcId="{B9C1B685-3949-4215-82AB-D3072B430A52}" destId="{D5689338-2CE5-4219-814D-F580526E253B}" srcOrd="0" destOrd="0" presId="urn:microsoft.com/office/officeart/2005/8/layout/cycle6"/>
    <dgm:cxn modelId="{E5929FAD-86DF-4CF5-A93A-B494EA836C7E}" type="presOf" srcId="{99B81F79-E058-428A-AB8E-06284B77B344}" destId="{20A63488-0847-4194-B3D1-B95351384527}" srcOrd="0" destOrd="0" presId="urn:microsoft.com/office/officeart/2005/8/layout/cycle6"/>
    <dgm:cxn modelId="{4C8C61B6-9AFD-4E05-ABF5-AE79B374F63D}" type="presOf" srcId="{12057CDB-D006-4C9A-8903-35B12EF16AF0}" destId="{F872808D-66E0-4B49-83D4-0F3C39FE91C2}" srcOrd="0" destOrd="0" presId="urn:microsoft.com/office/officeart/2005/8/layout/cycle6"/>
    <dgm:cxn modelId="{ECD177C7-D377-499C-8B76-454237D60E1D}" type="presOf" srcId="{A23898BD-5769-4101-B1B8-3471368074DE}" destId="{3B3B00C4-AF9F-42FE-859A-7A31D374651B}" srcOrd="0" destOrd="0" presId="urn:microsoft.com/office/officeart/2005/8/layout/cycle6"/>
    <dgm:cxn modelId="{924CD9FA-1FD5-4F41-833C-91F13FFD91D5}" type="presOf" srcId="{BAA67090-874A-450A-A2F4-EB96CA1A472D}" destId="{011D6415-E59D-4C2B-AA2A-61269F13AFF2}" srcOrd="0" destOrd="0" presId="urn:microsoft.com/office/officeart/2005/8/layout/cycle6"/>
    <dgm:cxn modelId="{CF0A7F87-9843-47C3-93B0-4D0D7B339519}" srcId="{DECBC55A-8D5C-477C-8DFE-2B66DFC85E80}" destId="{99B81F79-E058-428A-AB8E-06284B77B344}" srcOrd="4" destOrd="0" parTransId="{5411E22C-8526-4CDA-997B-77FF5849226C}" sibTransId="{B9C1B685-3949-4215-82AB-D3072B430A52}"/>
    <dgm:cxn modelId="{C63700E8-5112-4AE6-805F-4C1F49A6ABF0}" type="presOf" srcId="{45AFB60B-F534-4619-89DC-6F6720443B28}" destId="{FB794029-548E-4C7B-859D-D9ED6864EDDA}" srcOrd="0" destOrd="0" presId="urn:microsoft.com/office/officeart/2005/8/layout/cycle6"/>
    <dgm:cxn modelId="{89981BE6-79CA-488D-84D2-E7458A5C1EE2}" srcId="{DECBC55A-8D5C-477C-8DFE-2B66DFC85E80}" destId="{D1D5F1E0-E7DE-4958-92C1-BAD1B977D3E6}" srcOrd="1" destOrd="0" parTransId="{8233F7F2-C418-44C7-833D-5CDDF21AD909}" sibTransId="{45AFB60B-F534-4619-89DC-6F6720443B28}"/>
    <dgm:cxn modelId="{F6976E70-E357-4073-B114-9481D73F8F0A}" type="presOf" srcId="{D1D5F1E0-E7DE-4958-92C1-BAD1B977D3E6}" destId="{D1C14F0C-582D-4CE6-929F-04C286B211AC}" srcOrd="0" destOrd="0" presId="urn:microsoft.com/office/officeart/2005/8/layout/cycle6"/>
    <dgm:cxn modelId="{321C2561-337E-496E-BF1F-54AFF0314236}" srcId="{DECBC55A-8D5C-477C-8DFE-2B66DFC85E80}" destId="{12057CDB-D006-4C9A-8903-35B12EF16AF0}" srcOrd="0" destOrd="0" parTransId="{97D8B0D0-F642-42A6-BD07-6EED302434FB}" sibTransId="{F7964C9B-9DDB-4D89-A268-12F49513578C}"/>
    <dgm:cxn modelId="{C6BA7C8B-A0DF-4CA0-8BB8-5EB099B7E67F}" type="presOf" srcId="{D1205647-139A-491D-87A5-15C51D403B5F}" destId="{2B87DC4C-B3AB-4F2C-9931-090769C0C202}" srcOrd="0" destOrd="0" presId="urn:microsoft.com/office/officeart/2005/8/layout/cycle6"/>
    <dgm:cxn modelId="{E6D9724B-12ED-4C03-BA91-D5EDD44054E5}" type="presParOf" srcId="{405F7B18-AEDB-4C87-A6BF-A232D032C5B2}" destId="{F872808D-66E0-4B49-83D4-0F3C39FE91C2}" srcOrd="0" destOrd="0" presId="urn:microsoft.com/office/officeart/2005/8/layout/cycle6"/>
    <dgm:cxn modelId="{20ED3E06-539F-459E-84B0-9A910E276AF5}" type="presParOf" srcId="{405F7B18-AEDB-4C87-A6BF-A232D032C5B2}" destId="{D17BCC15-3167-421B-A6C6-0CBC6EC79418}" srcOrd="1" destOrd="0" presId="urn:microsoft.com/office/officeart/2005/8/layout/cycle6"/>
    <dgm:cxn modelId="{717CEF46-DF8A-4552-9DD8-AE9293F62607}" type="presParOf" srcId="{405F7B18-AEDB-4C87-A6BF-A232D032C5B2}" destId="{25FE75DC-A394-4176-954B-DFFC980F73E3}" srcOrd="2" destOrd="0" presId="urn:microsoft.com/office/officeart/2005/8/layout/cycle6"/>
    <dgm:cxn modelId="{9F234393-F04E-4ABA-98ED-E89F787FD1AC}" type="presParOf" srcId="{405F7B18-AEDB-4C87-A6BF-A232D032C5B2}" destId="{D1C14F0C-582D-4CE6-929F-04C286B211AC}" srcOrd="3" destOrd="0" presId="urn:microsoft.com/office/officeart/2005/8/layout/cycle6"/>
    <dgm:cxn modelId="{24EC285B-78CD-4818-97BE-ADF258FC5DE8}" type="presParOf" srcId="{405F7B18-AEDB-4C87-A6BF-A232D032C5B2}" destId="{DE54C0B8-867B-4DD4-8A30-971782798DA6}" srcOrd="4" destOrd="0" presId="urn:microsoft.com/office/officeart/2005/8/layout/cycle6"/>
    <dgm:cxn modelId="{F39072CD-1755-4D4F-8A8B-06E6DA0B34FE}" type="presParOf" srcId="{405F7B18-AEDB-4C87-A6BF-A232D032C5B2}" destId="{FB794029-548E-4C7B-859D-D9ED6864EDDA}" srcOrd="5" destOrd="0" presId="urn:microsoft.com/office/officeart/2005/8/layout/cycle6"/>
    <dgm:cxn modelId="{97112C15-EC16-4F51-8497-A0921D56C0CE}" type="presParOf" srcId="{405F7B18-AEDB-4C87-A6BF-A232D032C5B2}" destId="{F9A3C0E4-71AC-45FD-94D3-B61A341662F3}" srcOrd="6" destOrd="0" presId="urn:microsoft.com/office/officeart/2005/8/layout/cycle6"/>
    <dgm:cxn modelId="{75709CA3-D134-4B1A-ACBD-EA47B86623D1}" type="presParOf" srcId="{405F7B18-AEDB-4C87-A6BF-A232D032C5B2}" destId="{36EB7548-BB92-4037-8F12-BC42FB57295D}" srcOrd="7" destOrd="0" presId="urn:microsoft.com/office/officeart/2005/8/layout/cycle6"/>
    <dgm:cxn modelId="{68B1C650-C141-4517-A418-5DE2096BC1B5}" type="presParOf" srcId="{405F7B18-AEDB-4C87-A6BF-A232D032C5B2}" destId="{3B3B00C4-AF9F-42FE-859A-7A31D374651B}" srcOrd="8" destOrd="0" presId="urn:microsoft.com/office/officeart/2005/8/layout/cycle6"/>
    <dgm:cxn modelId="{13E6A1B1-01A9-47B9-A409-2F428C8414A6}" type="presParOf" srcId="{405F7B18-AEDB-4C87-A6BF-A232D032C5B2}" destId="{2B87DC4C-B3AB-4F2C-9931-090769C0C202}" srcOrd="9" destOrd="0" presId="urn:microsoft.com/office/officeart/2005/8/layout/cycle6"/>
    <dgm:cxn modelId="{1697F04E-F137-4278-8E64-43876337DD12}" type="presParOf" srcId="{405F7B18-AEDB-4C87-A6BF-A232D032C5B2}" destId="{D60E9ADE-8DB4-49ED-90A4-9BC9513F631C}" srcOrd="10" destOrd="0" presId="urn:microsoft.com/office/officeart/2005/8/layout/cycle6"/>
    <dgm:cxn modelId="{BFCA2148-F08C-435E-B25C-E1F113975F80}" type="presParOf" srcId="{405F7B18-AEDB-4C87-A6BF-A232D032C5B2}" destId="{011D6415-E59D-4C2B-AA2A-61269F13AFF2}" srcOrd="11" destOrd="0" presId="urn:microsoft.com/office/officeart/2005/8/layout/cycle6"/>
    <dgm:cxn modelId="{AA32138E-E6EF-4B72-BF6E-538E57185FAA}" type="presParOf" srcId="{405F7B18-AEDB-4C87-A6BF-A232D032C5B2}" destId="{20A63488-0847-4194-B3D1-B95351384527}" srcOrd="12" destOrd="0" presId="urn:microsoft.com/office/officeart/2005/8/layout/cycle6"/>
    <dgm:cxn modelId="{197211EE-1538-4E50-ADF0-4FC76082D9B9}" type="presParOf" srcId="{405F7B18-AEDB-4C87-A6BF-A232D032C5B2}" destId="{8FBE9966-E52F-4573-A52A-45902FBC40F6}" srcOrd="13" destOrd="0" presId="urn:microsoft.com/office/officeart/2005/8/layout/cycle6"/>
    <dgm:cxn modelId="{62D3F7E0-4F22-4365-A94A-F4D1041CFE21}" type="presParOf" srcId="{405F7B18-AEDB-4C87-A6BF-A232D032C5B2}" destId="{D5689338-2CE5-4219-814D-F580526E253B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2808D-66E0-4B49-83D4-0F3C39FE91C2}">
      <dsp:nvSpPr>
        <dsp:cNvPr id="0" name=""/>
        <dsp:cNvSpPr/>
      </dsp:nvSpPr>
      <dsp:spPr>
        <a:xfrm>
          <a:off x="2028308" y="2373"/>
          <a:ext cx="1594444" cy="91291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u="none" kern="1200"/>
            <a:t>Voucher Recharge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u="none" kern="1200"/>
            <a:t>Amount and Frequency</a:t>
          </a:r>
          <a:endParaRPr lang="en-US" sz="1200" kern="1200"/>
        </a:p>
      </dsp:txBody>
      <dsp:txXfrm>
        <a:off x="2072873" y="46938"/>
        <a:ext cx="1505314" cy="823786"/>
      </dsp:txXfrm>
    </dsp:sp>
    <dsp:sp modelId="{25FE75DC-A394-4176-954B-DFFC980F73E3}">
      <dsp:nvSpPr>
        <dsp:cNvPr id="0" name=""/>
        <dsp:cNvSpPr/>
      </dsp:nvSpPr>
      <dsp:spPr>
        <a:xfrm>
          <a:off x="1001547" y="458832"/>
          <a:ext cx="3647966" cy="3647966"/>
        </a:xfrm>
        <a:custGeom>
          <a:avLst/>
          <a:gdLst/>
          <a:ahLst/>
          <a:cxnLst/>
          <a:rect l="0" t="0" r="0" b="0"/>
          <a:pathLst>
            <a:path>
              <a:moveTo>
                <a:pt x="2629707" y="187608"/>
              </a:moveTo>
              <a:arcTo wR="1823983" hR="1823983" stAng="17772894" swAng="1768944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C14F0C-582D-4CE6-929F-04C286B211AC}">
      <dsp:nvSpPr>
        <dsp:cNvPr id="0" name=""/>
        <dsp:cNvSpPr/>
      </dsp:nvSpPr>
      <dsp:spPr>
        <a:xfrm>
          <a:off x="3857997" y="1262715"/>
          <a:ext cx="1404487" cy="912916"/>
        </a:xfrm>
        <a:prstGeom prst="roundRect">
          <a:avLst/>
        </a:prstGeom>
        <a:solidFill>
          <a:schemeClr val="accent2">
            <a:hueOff val="3509492"/>
            <a:satOff val="-10396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u="none" kern="1200"/>
            <a:t>In-Bundle Activity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Minutes and Call count</a:t>
          </a:r>
        </a:p>
      </dsp:txBody>
      <dsp:txXfrm>
        <a:off x="3902562" y="1307280"/>
        <a:ext cx="1315357" cy="823786"/>
      </dsp:txXfrm>
    </dsp:sp>
    <dsp:sp modelId="{FB794029-548E-4C7B-859D-D9ED6864EDDA}">
      <dsp:nvSpPr>
        <dsp:cNvPr id="0" name=""/>
        <dsp:cNvSpPr/>
      </dsp:nvSpPr>
      <dsp:spPr>
        <a:xfrm>
          <a:off x="1001547" y="458832"/>
          <a:ext cx="3647966" cy="3647966"/>
        </a:xfrm>
        <a:custGeom>
          <a:avLst/>
          <a:gdLst/>
          <a:ahLst/>
          <a:cxnLst/>
          <a:rect l="0" t="0" r="0" b="0"/>
          <a:pathLst>
            <a:path>
              <a:moveTo>
                <a:pt x="3645463" y="1728459"/>
              </a:moveTo>
              <a:arcTo wR="1823983" hR="1823983" stAng="21419879" swAng="2196331"/>
            </a:path>
          </a:pathLst>
        </a:custGeom>
        <a:noFill/>
        <a:ln w="9525" cap="flat" cmpd="sng" algn="ctr">
          <a:solidFill>
            <a:schemeClr val="accent2">
              <a:hueOff val="3509492"/>
              <a:satOff val="-10396"/>
              <a:lumOff val="107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3C0E4-71AC-45FD-94D3-B61A341662F3}">
      <dsp:nvSpPr>
        <dsp:cNvPr id="0" name=""/>
        <dsp:cNvSpPr/>
      </dsp:nvSpPr>
      <dsp:spPr>
        <a:xfrm>
          <a:off x="3195397" y="3301990"/>
          <a:ext cx="1404487" cy="912916"/>
        </a:xfrm>
        <a:prstGeom prst="roundRect">
          <a:avLst/>
        </a:prstGeom>
        <a:solidFill>
          <a:schemeClr val="accent2">
            <a:hueOff val="7018985"/>
            <a:satOff val="-20791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200" b="1" i="0" u="none" kern="1200"/>
            <a:t>MPESA Recharge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Amount and Frequency</a:t>
          </a:r>
        </a:p>
      </dsp:txBody>
      <dsp:txXfrm>
        <a:off x="3239962" y="3346555"/>
        <a:ext cx="1315357" cy="823786"/>
      </dsp:txXfrm>
    </dsp:sp>
    <dsp:sp modelId="{3B3B00C4-AF9F-42FE-859A-7A31D374651B}">
      <dsp:nvSpPr>
        <dsp:cNvPr id="0" name=""/>
        <dsp:cNvSpPr/>
      </dsp:nvSpPr>
      <dsp:spPr>
        <a:xfrm>
          <a:off x="1001547" y="458832"/>
          <a:ext cx="3647966" cy="3647966"/>
        </a:xfrm>
        <a:custGeom>
          <a:avLst/>
          <a:gdLst/>
          <a:ahLst/>
          <a:cxnLst/>
          <a:rect l="0" t="0" r="0" b="0"/>
          <a:pathLst>
            <a:path>
              <a:moveTo>
                <a:pt x="2186603" y="3611557"/>
              </a:moveTo>
              <a:arcTo wR="1823983" hR="1823983" stAng="4711969" swAng="1376062"/>
            </a:path>
          </a:pathLst>
        </a:custGeom>
        <a:noFill/>
        <a:ln w="9525" cap="flat" cmpd="sng" algn="ctr">
          <a:solidFill>
            <a:schemeClr val="accent2">
              <a:hueOff val="7018985"/>
              <a:satOff val="-20791"/>
              <a:lumOff val="215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7DC4C-B3AB-4F2C-9931-090769C0C202}">
      <dsp:nvSpPr>
        <dsp:cNvPr id="0" name=""/>
        <dsp:cNvSpPr/>
      </dsp:nvSpPr>
      <dsp:spPr>
        <a:xfrm>
          <a:off x="1051176" y="3301990"/>
          <a:ext cx="1404487" cy="912916"/>
        </a:xfrm>
        <a:prstGeom prst="roundRect">
          <a:avLst/>
        </a:prstGeom>
        <a:solidFill>
          <a:schemeClr val="accent2">
            <a:hueOff val="10528477"/>
            <a:satOff val="-31187"/>
            <a:lumOff val="3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/>
            <a:t>Voice and Data Revenue</a:t>
          </a:r>
        </a:p>
      </dsp:txBody>
      <dsp:txXfrm>
        <a:off x="1095741" y="3346555"/>
        <a:ext cx="1315357" cy="823786"/>
      </dsp:txXfrm>
    </dsp:sp>
    <dsp:sp modelId="{011D6415-E59D-4C2B-AA2A-61269F13AFF2}">
      <dsp:nvSpPr>
        <dsp:cNvPr id="0" name=""/>
        <dsp:cNvSpPr/>
      </dsp:nvSpPr>
      <dsp:spPr>
        <a:xfrm>
          <a:off x="1001547" y="458832"/>
          <a:ext cx="3647966" cy="3647966"/>
        </a:xfrm>
        <a:custGeom>
          <a:avLst/>
          <a:gdLst/>
          <a:ahLst/>
          <a:cxnLst/>
          <a:rect l="0" t="0" r="0" b="0"/>
          <a:pathLst>
            <a:path>
              <a:moveTo>
                <a:pt x="304810" y="2833452"/>
              </a:moveTo>
              <a:arcTo wR="1823983" hR="1823983" stAng="8783790" swAng="2196331"/>
            </a:path>
          </a:pathLst>
        </a:custGeom>
        <a:noFill/>
        <a:ln w="9525" cap="flat" cmpd="sng" algn="ctr">
          <a:solidFill>
            <a:schemeClr val="accent2">
              <a:hueOff val="10528477"/>
              <a:satOff val="-31187"/>
              <a:lumOff val="323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A63488-0847-4194-B3D1-B95351384527}">
      <dsp:nvSpPr>
        <dsp:cNvPr id="0" name=""/>
        <dsp:cNvSpPr/>
      </dsp:nvSpPr>
      <dsp:spPr>
        <a:xfrm>
          <a:off x="388575" y="1262715"/>
          <a:ext cx="1404487" cy="912916"/>
        </a:xfrm>
        <a:prstGeom prst="roundRect">
          <a:avLst/>
        </a:prstGeom>
        <a:solidFill>
          <a:schemeClr val="accent2">
            <a:hueOff val="14037969"/>
            <a:satOff val="-41582"/>
            <a:lumOff val="431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200" b="1" i="0" u="none" kern="1200"/>
            <a:t>Out-of-Bundle Activity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Minutes and Call count</a:t>
          </a:r>
        </a:p>
      </dsp:txBody>
      <dsp:txXfrm>
        <a:off x="433140" y="1307280"/>
        <a:ext cx="1315357" cy="823786"/>
      </dsp:txXfrm>
    </dsp:sp>
    <dsp:sp modelId="{D5689338-2CE5-4219-814D-F580526E253B}">
      <dsp:nvSpPr>
        <dsp:cNvPr id="0" name=""/>
        <dsp:cNvSpPr/>
      </dsp:nvSpPr>
      <dsp:spPr>
        <a:xfrm>
          <a:off x="1001547" y="458832"/>
          <a:ext cx="3647966" cy="3647966"/>
        </a:xfrm>
        <a:custGeom>
          <a:avLst/>
          <a:gdLst/>
          <a:ahLst/>
          <a:cxnLst/>
          <a:rect l="0" t="0" r="0" b="0"/>
          <a:pathLst>
            <a:path>
              <a:moveTo>
                <a:pt x="317242" y="796050"/>
              </a:moveTo>
              <a:arcTo wR="1823983" hR="1823983" stAng="12858162" swAng="1768944"/>
            </a:path>
          </a:pathLst>
        </a:custGeom>
        <a:noFill/>
        <a:ln w="9525" cap="flat" cmpd="sng" algn="ctr">
          <a:solidFill>
            <a:schemeClr val="accent2">
              <a:hueOff val="14037969"/>
              <a:satOff val="-41582"/>
              <a:lumOff val="431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20AC4-101D-4F9B-BE67-18780A9267AC}" type="datetimeFigureOut">
              <a:rPr lang="en-ZA" smtClean="0"/>
              <a:t>2023/05/17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8C37A-4267-4D6B-96D6-197EA5BF6D2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4739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00E53-CA9C-4D58-9744-409FC0CCE6B5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5568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C37A-4267-4D6B-96D6-197EA5BF6D21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61356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C37A-4267-4D6B-96D6-197EA5BF6D21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2967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/>
              <a:t>Summarize your range of features in the circle above.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866-6ABF-4414-AFB5-B91146A1FA19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07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C37A-4267-4D6B-96D6-197EA5BF6D21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03694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/>
              <a:t>Got a good sense of the context of the model, here is the snapshot of methods and output. </a:t>
            </a:r>
          </a:p>
          <a:p>
            <a:endParaRPr lang="en-ZA"/>
          </a:p>
          <a:p>
            <a:r>
              <a:rPr lang="en-ZA"/>
              <a:t>Specificity and Sensitivity: </a:t>
            </a:r>
            <a:r>
              <a:rPr lang="en-GB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A higher sensitivity indicates a lower false positive rate and conversely a higher specificity indicates a lower false negative rate.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866-6ABF-4414-AFB5-B91146A1FA19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694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feature_importance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ZA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ZA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ZA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ZA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ZA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xgmodel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ZA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feature_</a:t>
            </a:r>
            <a:r>
              <a:rPr lang="en-ZA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importances</a:t>
            </a:r>
            <a:r>
              <a:rPr lang="en-ZA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ZA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ZA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ZA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ZA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.columns,</a:t>
            </a:r>
            <a:r>
              <a:rPr lang="en-ZA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ZA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ZA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'importance'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en-ZA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sort_values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ZA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ZA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importance'</a:t>
            </a:r>
            <a:r>
              <a:rPr lang="en-ZA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ZA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ascending</a:t>
            </a:r>
            <a:r>
              <a:rPr lang="en-ZA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ZA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ZA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feat_importances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ZA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ZA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ZA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ZA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Series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ZA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xgmodel</a:t>
            </a:r>
            <a:r>
              <a:rPr lang="en-ZA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ZA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feature_importances</a:t>
            </a:r>
            <a:r>
              <a:rPr lang="en-ZA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ZA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ZA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ZA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ZA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.columns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ZA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feat_importances</a:t>
            </a:r>
            <a:r>
              <a:rPr lang="en-ZA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ZA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nlargest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ZA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ZA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ZA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ZA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ZA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ZA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barh</a:t>
            </a:r>
            <a:r>
              <a:rPr lang="en-ZA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ZA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C37A-4267-4D6B-96D6-197EA5BF6D21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39777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C37A-4267-4D6B-96D6-197EA5BF6D21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1684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/>
              <a:t>Demo of finished model aimed at increasing </a:t>
            </a:r>
            <a:r>
              <a:rPr lang="en-GB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the uptake and usage of the Airtime Advance facility. </a:t>
            </a:r>
          </a:p>
          <a:p>
            <a:r>
              <a:rPr lang="en-GB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Use case summary, Training data design, Model flow, design and performance, EDA insights into chosen features and finally campaign strategy and pilot discussions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866-6ABF-4414-AFB5-B91146A1FA19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838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4434" y="274638"/>
            <a:ext cx="8718551" cy="8899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7672-5FCC-A246-9206-3CFAAA3A18CC}" type="datetime4">
              <a:rPr lang="en-GB" smtClean="0"/>
              <a:t>17 May 2023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Confidentiality Level in slide footer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34434" y="1164610"/>
            <a:ext cx="11523133" cy="48043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164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GRAD">
    <p:bg>
      <p:bgPr>
        <a:gradFill flip="none" rotWithShape="1">
          <a:gsLst>
            <a:gs pos="20000">
              <a:srgbClr val="820000"/>
            </a:gs>
            <a:gs pos="100000">
              <a:schemeClr val="accent1"/>
            </a:gs>
          </a:gsLst>
          <a:lin ang="19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6000" y="2469000"/>
            <a:ext cx="9120000" cy="1920000"/>
          </a:xfrm>
        </p:spPr>
        <p:txBody>
          <a:bodyPr anchor="ctr" anchorCtr="1">
            <a:noAutofit/>
          </a:bodyPr>
          <a:lstStyle>
            <a:lvl1pPr algn="ctr">
              <a:lnSpc>
                <a:spcPct val="85000"/>
              </a:lnSpc>
              <a:defRPr sz="4800" b="1" cap="none" baseline="0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Insert Confidentiality Level in slide footer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B8AB9A-4982-5343-A59F-B510231EE64F}" type="datetime4">
              <a:rPr lang="en-GB" smtClean="0"/>
              <a:t>17 May 2023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C02BC2-6DCB-4942-B518-B8305FCAA4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9121" y="6062988"/>
            <a:ext cx="528447" cy="5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9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_VOIS DAY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34436" y="274640"/>
            <a:ext cx="11523133" cy="604837"/>
          </a:xfrm>
          <a:prstGeom prst="rect">
            <a:avLst/>
          </a:prstGeom>
        </p:spPr>
        <p:txBody>
          <a:bodyPr/>
          <a:lstStyle>
            <a:lvl1pPr>
              <a:defRPr b="1" spc="400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05698DC5-61E4-4997-85C1-B419338D2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045" y="6582441"/>
            <a:ext cx="489184" cy="318519"/>
          </a:xfrm>
          <a:prstGeom prst="rect">
            <a:avLst/>
          </a:prstGeom>
        </p:spPr>
        <p:txBody>
          <a:bodyPr/>
          <a:lstStyle>
            <a:lvl1pPr>
              <a:defRPr sz="1067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166637"/>
      </p:ext>
    </p:extLst>
  </p:cSld>
  <p:clrMapOvr>
    <a:masterClrMapping/>
  </p:clrMapOvr>
  <p:transition spd="slow">
    <p:wipe dir="r"/>
  </p:transition>
  <p:extLst>
    <p:ext uri="{DCECCB84-F9BA-43D5-87BE-67443E8EF086}">
      <p15:sldGuideLst xmlns:p15="http://schemas.microsoft.com/office/powerpoint/2012/main">
        <p15:guide id="1" pos="427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09599" y="1442204"/>
            <a:ext cx="10414291" cy="4770213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 marL="1079473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1" y="274637"/>
            <a:ext cx="10414288" cy="11675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>
                <a:solidFill>
                  <a:srgbClr val="000000"/>
                </a:solidFill>
              </a:rPr>
              <a:t>Insert Confidentiality Level in slide footer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10869722" y="6328371"/>
            <a:ext cx="551213" cy="366183"/>
          </a:xfrm>
        </p:spPr>
        <p:txBody>
          <a:bodyPr/>
          <a:lstStyle>
            <a:lvl1pPr algn="r">
              <a:defRPr/>
            </a:lvl1pPr>
          </a:lstStyle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04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4934" y="6437584"/>
            <a:ext cx="307067" cy="30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7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433" y="274638"/>
            <a:ext cx="11514035" cy="8899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164610"/>
            <a:ext cx="7848600" cy="48043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820394" y="6284182"/>
            <a:ext cx="551213" cy="31851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067">
                <a:solidFill>
                  <a:schemeClr val="tx1"/>
                </a:solidFill>
                <a:latin typeface="Vodafone Lt" panose="020B0606040202020204" pitchFamily="34" charset="0"/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37860" y="6282799"/>
            <a:ext cx="2783840" cy="31851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IE" sz="1067" kern="1200" dirty="0">
                <a:solidFill>
                  <a:schemeClr val="tx1"/>
                </a:solidFill>
                <a:latin typeface="Vodafone Lt" panose="020B0606040202020204" pitchFamily="34" charset="0"/>
                <a:ea typeface="+mn-ea"/>
                <a:cs typeface="+mn-cs"/>
              </a:defRPr>
            </a:lvl1pPr>
          </a:lstStyle>
          <a:p>
            <a:r>
              <a:rPr lang="en-GB"/>
              <a:t>Insert Confidentiality Level in slide footer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8183034" y="6282799"/>
            <a:ext cx="2090533" cy="31851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en-GB" sz="1067" smtClean="0">
                <a:latin typeface="Vodafone Lt" panose="020B0606040202020204" pitchFamily="34" charset="0"/>
              </a:defRPr>
            </a:lvl1pPr>
          </a:lstStyle>
          <a:p>
            <a:fld id="{43F9EC2C-6771-AF47-897F-6EA10AAE18DD}" type="datetime4">
              <a:rPr lang="en-GB" smtClean="0"/>
              <a:t>17 May 2023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A98DC4-8798-1246-BB65-D4FF449CFE7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9121" y="6062988"/>
            <a:ext cx="528447" cy="528000"/>
          </a:xfrm>
          <a:prstGeom prst="rect">
            <a:avLst/>
          </a:prstGeom>
        </p:spPr>
      </p:pic>
      <p:sp>
        <p:nvSpPr>
          <p:cNvPr id="8" name="MSIPCMContentMarking" descr="{&quot;HashCode&quot;:-1699574231,&quot;Placement&quot;:&quot;Footer&quot;,&quot;Top&quot;:523.380066,&quot;Left&quot;:0.0,&quot;SlideWidth&quot;:960,&quot;SlideHeight&quot;:540}">
            <a:extLst>
              <a:ext uri="{FF2B5EF4-FFF2-40B4-BE49-F238E27FC236}">
                <a16:creationId xmlns:a16="http://schemas.microsoft.com/office/drawing/2014/main" id="{C1264D8D-346E-7049-AD60-6DDB4E62AE9C}"/>
              </a:ext>
            </a:extLst>
          </p:cNvPr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</p:spPr>
        <p:txBody>
          <a:bodyPr vert="horz" wrap="square" lIns="0" tIns="0" rIns="0" bIns="0" rtlCol="0" anchor="ctr" anchorCtr="1"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ZA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226604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60" r:id="rId2"/>
    <p:sldLayoutId id="2147483692" r:id="rId3"/>
  </p:sldLayoutIdLst>
  <p:hf hdr="0"/>
  <p:txStyles>
    <p:titleStyle>
      <a:lvl1pPr algn="l" defTabSz="1219170" rtl="0" eaLnBrk="1" latinLnBrk="0" hangingPunct="1">
        <a:lnSpc>
          <a:spcPct val="8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Vodafone Rg" pitchFamily="34" charset="0"/>
          <a:ea typeface="+mj-ea"/>
          <a:cs typeface="+mj-cs"/>
        </a:defRPr>
      </a:lvl1pPr>
    </p:titleStyle>
    <p:bodyStyle>
      <a:lvl1pPr marL="184146" indent="-184146" algn="l" defTabSz="1219170" rtl="0" eaLnBrk="1" latinLnBrk="0" hangingPunct="1">
        <a:spcBef>
          <a:spcPts val="0"/>
        </a:spcBef>
        <a:spcAft>
          <a:spcPts val="800"/>
        </a:spcAft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1pPr>
      <a:lvl2pPr marL="463539" indent="-196846" algn="l" defTabSz="121917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Calibri" pitchFamily="34" charset="0"/>
        <a:buChar char="–"/>
        <a:defRPr sz="1867" kern="1200">
          <a:solidFill>
            <a:schemeClr val="tx1"/>
          </a:solidFill>
          <a:latin typeface="Vodafone Rg" pitchFamily="34" charset="0"/>
          <a:ea typeface="+mn-ea"/>
          <a:cs typeface="+mn-cs"/>
        </a:defRPr>
      </a:lvl2pPr>
      <a:lvl3pPr marL="514338" indent="194728" algn="l" defTabSz="121917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Calibri" pitchFamily="34" charset="0"/>
        <a:buChar char="–"/>
        <a:defRPr sz="1867" kern="1200">
          <a:solidFill>
            <a:schemeClr val="tx1"/>
          </a:solidFill>
          <a:latin typeface="Vodafone Rg" pitchFamily="34" charset="0"/>
          <a:ea typeface="+mn-ea"/>
          <a:cs typeface="+mn-cs"/>
        </a:defRPr>
      </a:lvl3pPr>
      <a:lvl4pPr marL="956709" indent="-201079" algn="l" defTabSz="121917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170" indent="-215895" algn="l" defTabSz="121917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  <p15:guide id="3" orient="horz" pos="2820">
          <p15:clr>
            <a:srgbClr val="F26B43"/>
          </p15:clr>
        </p15:guide>
        <p15:guide id="4" pos="5602">
          <p15:clr>
            <a:srgbClr val="F26B43"/>
          </p15:clr>
        </p15:guide>
        <p15:guide id="5" pos="2812">
          <p15:clr>
            <a:srgbClr val="F26B43"/>
          </p15:clr>
        </p15:guide>
        <p15:guide id="6" pos="2948">
          <p15:clr>
            <a:srgbClr val="F26B43"/>
          </p15:clr>
        </p15:guide>
        <p15:guide id="7" orient="horz" pos="55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694934" y="6437584"/>
            <a:ext cx="307067" cy="30680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433" y="274638"/>
            <a:ext cx="11514035" cy="8899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164610"/>
            <a:ext cx="7848600" cy="48043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8183033" y="6531795"/>
            <a:ext cx="2844800" cy="318519"/>
          </a:xfrm>
          <a:prstGeom prst="rect">
            <a:avLst/>
          </a:prstGeom>
        </p:spPr>
        <p:txBody>
          <a:bodyPr anchor="b"/>
          <a:lstStyle>
            <a:lvl1pPr>
              <a:defRPr sz="1070"/>
            </a:lvl1pPr>
          </a:lstStyle>
          <a:p>
            <a:r>
              <a:rPr lang="en-US">
                <a:solidFill>
                  <a:srgbClr val="000000"/>
                </a:solidFill>
              </a:rPr>
              <a:t>July 2018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37860" y="6530230"/>
            <a:ext cx="2783840" cy="318519"/>
          </a:xfrm>
          <a:prstGeom prst="rect">
            <a:avLst/>
          </a:prstGeom>
        </p:spPr>
        <p:txBody>
          <a:bodyPr anchor="b"/>
          <a:lstStyle>
            <a:lvl1pPr>
              <a:defRPr sz="1070"/>
            </a:lvl1pPr>
          </a:lstStyle>
          <a:p>
            <a:r>
              <a:rPr lang="en-GB">
                <a:solidFill>
                  <a:srgbClr val="000000"/>
                </a:solidFill>
              </a:rPr>
              <a:t>Vodacom CEO Roadshow 2018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5820394" y="6531613"/>
            <a:ext cx="551213" cy="318519"/>
          </a:xfrm>
          <a:prstGeom prst="rect">
            <a:avLst/>
          </a:prstGeom>
        </p:spPr>
        <p:txBody>
          <a:bodyPr anchor="b"/>
          <a:lstStyle>
            <a:lvl1pPr>
              <a:defRPr sz="1070"/>
            </a:lvl1pPr>
          </a:lstStyle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MSIPCMContentMarking" descr="{&quot;HashCode&quot;:-1699574231,&quot;Placement&quot;:&quot;Footer&quot;,&quot;Top&quot;:523.380066,&quot;Left&quot;:0.0,&quot;SlideWidth&quot;:960,&quot;SlideHeight&quot;:540}">
            <a:extLst>
              <a:ext uri="{FF2B5EF4-FFF2-40B4-BE49-F238E27FC236}">
                <a16:creationId xmlns:a16="http://schemas.microsoft.com/office/drawing/2014/main" id="{1FB3CD60-93C9-4278-AADA-0FDDEAD7DE28}"/>
              </a:ext>
            </a:extLst>
          </p:cNvPr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</p:spPr>
        <p:txBody>
          <a:bodyPr vert="horz" wrap="square" lIns="0" tIns="0" rIns="0" bIns="0" rtlCol="0" anchor="ctr" anchorCtr="1"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ZA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322898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</p:sldLayoutIdLst>
  <p:hf hdr="0"/>
  <p:txStyles>
    <p:titleStyle>
      <a:lvl1pPr algn="l" defTabSz="1219170" rtl="0" eaLnBrk="1" latinLnBrk="0" hangingPunct="1">
        <a:lnSpc>
          <a:spcPct val="8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Vodafone Rg" pitchFamily="34" charset="0"/>
          <a:ea typeface="+mj-ea"/>
          <a:cs typeface="+mj-cs"/>
        </a:defRPr>
      </a:lvl1pPr>
    </p:titleStyle>
    <p:bodyStyle>
      <a:lvl1pPr marL="184146" indent="-184146" algn="l" defTabSz="1219170" rtl="0" eaLnBrk="1" latinLnBrk="0" hangingPunct="1">
        <a:spcBef>
          <a:spcPts val="0"/>
        </a:spcBef>
        <a:spcAft>
          <a:spcPts val="800"/>
        </a:spcAft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1pPr>
      <a:lvl2pPr marL="463539" indent="-196846" algn="l" defTabSz="121917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Calibri" pitchFamily="34" charset="0"/>
        <a:buChar char="–"/>
        <a:defRPr sz="1867" kern="1200">
          <a:solidFill>
            <a:schemeClr val="tx1"/>
          </a:solidFill>
          <a:latin typeface="Vodafone Rg" pitchFamily="34" charset="0"/>
          <a:ea typeface="+mn-ea"/>
          <a:cs typeface="+mn-cs"/>
        </a:defRPr>
      </a:lvl2pPr>
      <a:lvl3pPr marL="514338" indent="194728" algn="l" defTabSz="121917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Calibri" pitchFamily="34" charset="0"/>
        <a:buChar char="–"/>
        <a:defRPr sz="1867" kern="1200">
          <a:solidFill>
            <a:schemeClr val="tx1"/>
          </a:solidFill>
          <a:latin typeface="Vodafone Rg" pitchFamily="34" charset="0"/>
          <a:ea typeface="+mn-ea"/>
          <a:cs typeface="+mn-cs"/>
        </a:defRPr>
      </a:lvl3pPr>
      <a:lvl4pPr marL="956709" indent="-201079" algn="l" defTabSz="121917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170" indent="-215895" algn="l" defTabSz="121917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  <p15:guide id="2" orient="horz" pos="2820">
          <p15:clr>
            <a:srgbClr val="F26B43"/>
          </p15:clr>
        </p15:guide>
        <p15:guide id="3" pos="5602">
          <p15:clr>
            <a:srgbClr val="F26B43"/>
          </p15:clr>
        </p15:guide>
        <p15:guide id="4" pos="2812">
          <p15:clr>
            <a:srgbClr val="F26B43"/>
          </p15:clr>
        </p15:guide>
        <p15:guide id="5" pos="2948">
          <p15:clr>
            <a:srgbClr val="F26B43"/>
          </p15:clr>
        </p15:guide>
        <p15:guide id="6" orient="horz" pos="55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24925" y="1385692"/>
            <a:ext cx="3793473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buClr>
                <a:srgbClr val="E60000"/>
              </a:buClr>
            </a:pPr>
            <a:r>
              <a:rPr lang="en-US" dirty="0">
                <a:solidFill>
                  <a:srgbClr val="333333"/>
                </a:solidFill>
              </a:rPr>
              <a:t>Team Name : Country</a:t>
            </a:r>
          </a:p>
          <a:p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6695" y="-37044"/>
            <a:ext cx="107068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Clr>
                <a:srgbClr val="E60000"/>
              </a:buClr>
            </a:pPr>
            <a:r>
              <a:rPr lang="en-US" sz="5400" b="1" dirty="0">
                <a:solidFill>
                  <a:srgbClr val="E60000"/>
                </a:solidFill>
              </a:rPr>
              <a:t>Big Data Citizen Program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21CD10-A57A-EB8F-FF2D-2769EF7AC989}"/>
              </a:ext>
            </a:extLst>
          </p:cNvPr>
          <p:cNvSpPr txBox="1"/>
          <p:nvPr/>
        </p:nvSpPr>
        <p:spPr>
          <a:xfrm>
            <a:off x="10612532" y="6456355"/>
            <a:ext cx="1148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>
                <a:solidFill>
                  <a:schemeClr val="bg1"/>
                </a:solidFill>
                <a:latin typeface="Vodafone Lt" panose="020B0606040202020204" pitchFamily="34" charset="0"/>
              </a:rPr>
              <a:t>Further together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769BF8-7A4E-99E3-976B-30F1AC92925C}"/>
              </a:ext>
            </a:extLst>
          </p:cNvPr>
          <p:cNvSpPr/>
          <p:nvPr/>
        </p:nvSpPr>
        <p:spPr>
          <a:xfrm>
            <a:off x="1560037" y="1778875"/>
            <a:ext cx="2065392" cy="1777643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86A636-DA72-02CF-A22B-FF81421A1722}"/>
              </a:ext>
            </a:extLst>
          </p:cNvPr>
          <p:cNvSpPr txBox="1"/>
          <p:nvPr/>
        </p:nvSpPr>
        <p:spPr>
          <a:xfrm>
            <a:off x="1560038" y="3693467"/>
            <a:ext cx="394254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 pitchFamily="34" charset="0"/>
            </a:pPr>
            <a:r>
              <a:rPr lang="en-US" dirty="0" smtClean="0">
                <a:latin typeface="Vodafone Rg"/>
              </a:rPr>
              <a:t>Michael Kaudi</a:t>
            </a:r>
            <a:endParaRPr lang="en-US" dirty="0">
              <a:latin typeface="Vodafone Rg"/>
            </a:endParaRPr>
          </a:p>
          <a:p>
            <a:pPr>
              <a:buFont typeface="Arial" pitchFamily="34" charset="0"/>
            </a:pPr>
            <a:r>
              <a:rPr lang="en-ZA" dirty="0" smtClean="0">
                <a:latin typeface="Vodafone Rg"/>
              </a:rPr>
              <a:t>Specialist: Radio Planning and Optimization</a:t>
            </a:r>
            <a:endParaRPr lang="en-US" dirty="0">
              <a:latin typeface="Vodafone Rg"/>
            </a:endParaRPr>
          </a:p>
          <a:p>
            <a:pPr>
              <a:buFont typeface="Arial" pitchFamily="34" charset="0"/>
            </a:pPr>
            <a:r>
              <a:rPr lang="en-US" dirty="0" smtClean="0">
                <a:latin typeface="Vodafone Rg"/>
              </a:rPr>
              <a:t>South Africa</a:t>
            </a:r>
            <a:r>
              <a:rPr lang="en-US" dirty="0">
                <a:latin typeface="Vodafone Rg"/>
              </a:rPr>
              <a:t> </a:t>
            </a:r>
          </a:p>
          <a:p>
            <a:pPr>
              <a:buFont typeface="Arial" pitchFamily="34" charset="0"/>
            </a:pPr>
            <a:r>
              <a:rPr lang="en-US" dirty="0" smtClean="0">
                <a:latin typeface="Vodafone Rg"/>
              </a:rPr>
              <a:t>Technology</a:t>
            </a:r>
            <a:endParaRPr lang="en-US" dirty="0">
              <a:latin typeface="Vodafone Rg"/>
            </a:endParaRPr>
          </a:p>
          <a:p>
            <a:pPr>
              <a:buFont typeface="Arial" pitchFamily="34" charset="0"/>
            </a:pPr>
            <a:endParaRPr lang="en-US" dirty="0">
              <a:latin typeface="Vodafone Rg"/>
            </a:endParaRPr>
          </a:p>
          <a:p>
            <a:pPr>
              <a:buFont typeface="Arial" pitchFamily="34" charset="0"/>
            </a:pPr>
            <a:r>
              <a:rPr lang="en-US" dirty="0">
                <a:solidFill>
                  <a:srgbClr val="FF0000"/>
                </a:solidFill>
                <a:latin typeface="Vodafone Rg"/>
              </a:rPr>
              <a:t>" Why did you join the Citizen Data Science </a:t>
            </a:r>
            <a:r>
              <a:rPr lang="en-US" dirty="0" err="1">
                <a:solidFill>
                  <a:srgbClr val="FF0000"/>
                </a:solidFill>
                <a:latin typeface="Vodafone Rg"/>
              </a:rPr>
              <a:t>Programme</a:t>
            </a:r>
            <a:r>
              <a:rPr lang="en-US" dirty="0">
                <a:solidFill>
                  <a:srgbClr val="FF0000"/>
                </a:solidFill>
                <a:latin typeface="Vodafone Rg"/>
              </a:rPr>
              <a:t>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6A5189-B9D0-99D7-671E-D54AA9621FFC}"/>
              </a:ext>
            </a:extLst>
          </p:cNvPr>
          <p:cNvSpPr/>
          <p:nvPr/>
        </p:nvSpPr>
        <p:spPr>
          <a:xfrm>
            <a:off x="6524878" y="1778875"/>
            <a:ext cx="2065392" cy="1777643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05AE6-62A1-1CB5-4230-C1A694970802}"/>
              </a:ext>
            </a:extLst>
          </p:cNvPr>
          <p:cNvSpPr txBox="1"/>
          <p:nvPr/>
        </p:nvSpPr>
        <p:spPr>
          <a:xfrm>
            <a:off x="6524878" y="3693467"/>
            <a:ext cx="426989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 pitchFamily="34" charset="0"/>
            </a:pPr>
            <a:r>
              <a:rPr lang="en-US" dirty="0" smtClean="0"/>
              <a:t>Mohau Masukela</a:t>
            </a:r>
            <a:endParaRPr lang="en-US" dirty="0"/>
          </a:p>
          <a:p>
            <a:pPr>
              <a:buFont typeface="Arial" pitchFamily="34" charset="0"/>
            </a:pPr>
            <a:r>
              <a:rPr lang="en-ZA" dirty="0"/>
              <a:t>Specialist: Radio Planning and Optimization</a:t>
            </a:r>
            <a:endParaRPr lang="en-US" dirty="0"/>
          </a:p>
          <a:p>
            <a:pPr>
              <a:buFont typeface="Arial" pitchFamily="34" charset="0"/>
            </a:pPr>
            <a:r>
              <a:rPr lang="en-US" dirty="0"/>
              <a:t>South Africa </a:t>
            </a:r>
          </a:p>
          <a:p>
            <a:pPr>
              <a:buFont typeface="Arial" pitchFamily="34" charset="0"/>
            </a:pPr>
            <a:r>
              <a:rPr lang="en-US" dirty="0"/>
              <a:t>Technology</a:t>
            </a:r>
          </a:p>
          <a:p>
            <a:pPr>
              <a:buFont typeface="Arial" pitchFamily="34" charset="0"/>
            </a:pPr>
            <a:endParaRPr lang="en-US" dirty="0">
              <a:latin typeface="Vodafone Rg"/>
            </a:endParaRPr>
          </a:p>
          <a:p>
            <a:pPr>
              <a:buFont typeface="Arial" pitchFamily="34" charset="0"/>
            </a:pPr>
            <a:r>
              <a:rPr lang="en-US" dirty="0">
                <a:solidFill>
                  <a:srgbClr val="FF0000"/>
                </a:solidFill>
                <a:latin typeface="Vodafone Rg"/>
              </a:rPr>
              <a:t>" Why did you join the Citizen Data Science </a:t>
            </a:r>
            <a:r>
              <a:rPr lang="en-US" dirty="0" err="1">
                <a:solidFill>
                  <a:srgbClr val="FF0000"/>
                </a:solidFill>
                <a:latin typeface="Vodafone Rg"/>
              </a:rPr>
              <a:t>Programme</a:t>
            </a:r>
            <a:r>
              <a:rPr lang="en-US" dirty="0">
                <a:solidFill>
                  <a:srgbClr val="FF0000"/>
                </a:solidFill>
                <a:latin typeface="Vodafone Rg"/>
              </a:rPr>
              <a:t>"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704E722C-42BC-871C-0790-977BB016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76" y="855545"/>
            <a:ext cx="10414288" cy="705751"/>
          </a:xfrm>
        </p:spPr>
        <p:txBody>
          <a:bodyPr/>
          <a:lstStyle/>
          <a:p>
            <a:r>
              <a:rPr lang="en-US" dirty="0"/>
              <a:t>Machine Learning Challenge</a:t>
            </a:r>
          </a:p>
        </p:txBody>
      </p:sp>
    </p:spTree>
    <p:extLst>
      <p:ext uri="{BB962C8B-B14F-4D97-AF65-F5344CB8AC3E}">
        <p14:creationId xmlns:p14="http://schemas.microsoft.com/office/powerpoint/2010/main" val="821463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BF570A-A5E3-8849-8C35-BB3344D3D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834502"/>
            <a:ext cx="10414291" cy="4770213"/>
          </a:xfrm>
        </p:spPr>
        <p:txBody>
          <a:bodyPr/>
          <a:lstStyle/>
          <a:p>
            <a:r>
              <a:rPr lang="en-US"/>
              <a:t>Feature X is most predictive of the target variable whilst Feature Y is least predictive</a:t>
            </a:r>
          </a:p>
          <a:p>
            <a:r>
              <a:rPr lang="en-US"/>
              <a:t>Mention if any of your engineered features ranked highly</a:t>
            </a:r>
          </a:p>
          <a:p>
            <a:pPr marL="266693" lvl="1" indent="0"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E3DB83-DA7A-9344-B4B4-9121D3E9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74638"/>
            <a:ext cx="10414288" cy="559864"/>
          </a:xfrm>
        </p:spPr>
        <p:txBody>
          <a:bodyPr/>
          <a:lstStyle/>
          <a:p>
            <a:r>
              <a:rPr lang="en-US"/>
              <a:t>Feature Importance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5A5B8-C6EB-9749-B2C3-7852E83234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10</a:t>
            </a:fld>
            <a:endParaRPr lang="en-GB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72D6A-8025-05F9-7771-82C22318C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72" y="2098995"/>
            <a:ext cx="5038256" cy="350344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520820-36E4-825D-8C19-06191EE4A4E7}"/>
              </a:ext>
            </a:extLst>
          </p:cNvPr>
          <p:cNvSpPr/>
          <p:nvPr/>
        </p:nvSpPr>
        <p:spPr>
          <a:xfrm>
            <a:off x="5878800" y="2227800"/>
            <a:ext cx="5492400" cy="566400"/>
          </a:xfrm>
          <a:prstGeom prst="round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>
                <a:solidFill>
                  <a:schemeClr val="bg1"/>
                </a:solidFill>
                <a:latin typeface="Vodafone Rg"/>
              </a:rPr>
              <a:t>Top 5 Features </a:t>
            </a:r>
            <a:endParaRPr lang="en-GB" sz="1000" kern="1200">
              <a:solidFill>
                <a:schemeClr val="bg1"/>
              </a:solidFill>
              <a:latin typeface="Vodafone Rg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4B3FC1-A6DA-727D-3031-9414313AEB7F}"/>
              </a:ext>
            </a:extLst>
          </p:cNvPr>
          <p:cNvSpPr txBox="1"/>
          <p:nvPr/>
        </p:nvSpPr>
        <p:spPr>
          <a:xfrm>
            <a:off x="6324000" y="3360000"/>
            <a:ext cx="4812000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Vodafone Rg"/>
              </a:rPr>
              <a:t>Feature 1 : This is why this make sense for this feature to be high for predicting XXXX</a:t>
            </a:r>
          </a:p>
          <a:p>
            <a:r>
              <a:rPr lang="en-GB">
                <a:ea typeface="+mn-lt"/>
                <a:cs typeface="+mn-lt"/>
              </a:rPr>
              <a:t>Feature 2 : This is why this make sense for this feature to be high for predicting XXXX</a:t>
            </a:r>
          </a:p>
          <a:p>
            <a:r>
              <a:rPr lang="en-GB">
                <a:ea typeface="+mn-lt"/>
                <a:cs typeface="+mn-lt"/>
              </a:rPr>
              <a:t>Feature 3 : This is why this make sense for this feature to be high for predicting XXXX</a:t>
            </a:r>
          </a:p>
          <a:p>
            <a:r>
              <a:rPr lang="en-GB">
                <a:ea typeface="+mn-lt"/>
                <a:cs typeface="+mn-lt"/>
              </a:rPr>
              <a:t>Feature 4 : This is why this make sense for this feature to be high for predicting XXXX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046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BF570A-A5E3-8849-8C35-BB3344D3D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431" y="781821"/>
            <a:ext cx="10414291" cy="5144417"/>
          </a:xfrm>
        </p:spPr>
        <p:txBody>
          <a:bodyPr/>
          <a:lstStyle/>
          <a:p>
            <a:r>
              <a:rPr lang="en-ZA"/>
              <a:t>Key Performance Indicators</a:t>
            </a:r>
          </a:p>
          <a:p>
            <a:pPr lvl="1"/>
            <a:r>
              <a:rPr lang="en-ZA"/>
              <a:t>E.g. revenue uplift</a:t>
            </a:r>
          </a:p>
          <a:p>
            <a:pPr lvl="1"/>
            <a:r>
              <a:rPr lang="en-ZA"/>
              <a:t>E.g. Increased number of participants in market</a:t>
            </a:r>
          </a:p>
          <a:p>
            <a:pPr lvl="1"/>
            <a:endParaRPr lang="en-ZA"/>
          </a:p>
          <a:p>
            <a:r>
              <a:rPr lang="en-ZA"/>
              <a:t>Feasibility Study </a:t>
            </a:r>
          </a:p>
          <a:p>
            <a:pPr lvl="1"/>
            <a:endParaRPr lang="en-ZA"/>
          </a:p>
          <a:p>
            <a:r>
              <a:rPr lang="en-ZA"/>
              <a:t>Timelines and Work plan </a:t>
            </a:r>
          </a:p>
          <a:p>
            <a:pPr lvl="1"/>
            <a:r>
              <a:rPr lang="en-ZA"/>
              <a:t>E.g. Model development and implementation to be completed by 21st of August 2023.</a:t>
            </a:r>
          </a:p>
          <a:p>
            <a:pPr lvl="1"/>
            <a:r>
              <a:rPr lang="en-ZA"/>
              <a:t>First pilot will be run from the 30th October 2023.</a:t>
            </a:r>
          </a:p>
          <a:p>
            <a:pPr lvl="1"/>
            <a:r>
              <a:rPr lang="en-ZA"/>
              <a:t>The target base should be divided into 2 groups: one group that receives zero prompts (left alone to use product through own motivations) and another group that receives the campaign prompts via USSD. </a:t>
            </a:r>
          </a:p>
          <a:p>
            <a:r>
              <a:rPr lang="en-ZA"/>
              <a:t>Bonus if you can quantify the size of the opportunity </a:t>
            </a:r>
          </a:p>
          <a:p>
            <a:pPr lvl="1"/>
            <a:r>
              <a:rPr lang="en-ZA"/>
              <a:t>E.g. X number of customers churn each month. Average revenue per customer is Y amount. If the model can help retain 10% of customers who would otherwise churn, the company would retain Z amount of revenue. </a:t>
            </a:r>
          </a:p>
          <a:p>
            <a:pPr lvl="1"/>
            <a:endParaRPr lang="en-ZA"/>
          </a:p>
          <a:p>
            <a:pPr marL="0" indent="0">
              <a:buNone/>
            </a:pPr>
            <a:endParaRPr lang="en-US"/>
          </a:p>
          <a:p>
            <a:pPr marL="266693" lvl="1" indent="0"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E3DB83-DA7A-9344-B4B4-9121D3E9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74637"/>
            <a:ext cx="10414288" cy="705751"/>
          </a:xfrm>
        </p:spPr>
        <p:txBody>
          <a:bodyPr/>
          <a:lstStyle/>
          <a:p>
            <a:r>
              <a:rPr lang="en-US"/>
              <a:t>Implementation plan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5A5B8-C6EB-9749-B2C3-7852E83234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11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208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999" y="716437"/>
            <a:ext cx="2960017" cy="4892512"/>
          </a:xfrm>
        </p:spPr>
        <p:txBody>
          <a:bodyPr anchor="ctr">
            <a:normAutofit fontScale="90000"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>
                <a:solidFill>
                  <a:schemeClr val="bg1"/>
                </a:solidFill>
              </a:rPr>
              <a:t>Thank you</a:t>
            </a: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/>
            </a: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Merci beaucoup</a:t>
            </a: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/>
            </a: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Asante </a:t>
            </a:r>
            <a:r>
              <a:rPr lang="en-US" sz="3200" err="1">
                <a:solidFill>
                  <a:schemeClr val="bg1"/>
                </a:solidFill>
              </a:rPr>
              <a:t>sana</a:t>
            </a:r>
            <a:r>
              <a:rPr lang="en-US" sz="3200">
                <a:solidFill>
                  <a:schemeClr val="bg1"/>
                </a:solidFill>
              </a:rPr>
              <a:t/>
            </a: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/>
            </a:r>
            <a:br>
              <a:rPr lang="en-US" sz="3200">
                <a:solidFill>
                  <a:schemeClr val="bg1"/>
                </a:solidFill>
              </a:rPr>
            </a:br>
            <a:r>
              <a:rPr lang="en-US" sz="3200" err="1">
                <a:solidFill>
                  <a:schemeClr val="bg1"/>
                </a:solidFill>
              </a:rPr>
              <a:t>Ke</a:t>
            </a:r>
            <a:r>
              <a:rPr lang="en-US" sz="3200">
                <a:solidFill>
                  <a:schemeClr val="bg1"/>
                </a:solidFill>
              </a:rPr>
              <a:t> a </a:t>
            </a:r>
            <a:r>
              <a:rPr lang="en-US" sz="3200" err="1">
                <a:solidFill>
                  <a:schemeClr val="bg1"/>
                </a:solidFill>
              </a:rPr>
              <a:t>leboha</a:t>
            </a:r>
            <a:r>
              <a:rPr lang="en-US" sz="3200">
                <a:solidFill>
                  <a:schemeClr val="bg1"/>
                </a:solidFill>
              </a:rPr>
              <a:t/>
            </a: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/>
            </a:r>
            <a:br>
              <a:rPr lang="en-US" sz="3200">
                <a:solidFill>
                  <a:schemeClr val="bg1"/>
                </a:solidFill>
              </a:rPr>
            </a:br>
            <a:r>
              <a:rPr lang="en-US" sz="3200" err="1">
                <a:solidFill>
                  <a:schemeClr val="bg1"/>
                </a:solidFill>
              </a:rPr>
              <a:t>Obrigado</a:t>
            </a:r>
            <a:r>
              <a:rPr lang="en-US" sz="3200">
                <a:solidFill>
                  <a:schemeClr val="bg1"/>
                </a:solidFill>
              </a:rPr>
              <a:t/>
            </a: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/>
            </a: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/>
            </a: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/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B825D77-C37F-D945-FA28-EDB0E474E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963" y="5353844"/>
            <a:ext cx="1625225" cy="9710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2A5B62C-E2E5-596F-7956-DB6404EEB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586" y="2844271"/>
            <a:ext cx="1577242" cy="9453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DEFB0C9-9373-3106-1463-F255C432A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7259" y="4072379"/>
            <a:ext cx="1635779" cy="9803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AD9B4F-7787-60A6-6628-3CA9BD5AA04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56"/>
          <a:stretch/>
        </p:blipFill>
        <p:spPr>
          <a:xfrm>
            <a:off x="8778118" y="1542647"/>
            <a:ext cx="1441366" cy="8611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56F8B2-9B38-6ED6-4075-D8DC2C908F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2436" y="269552"/>
            <a:ext cx="1533307" cy="89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5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BF570A-A5E3-8849-8C35-BB3344D3D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99" y="1010204"/>
            <a:ext cx="5094989" cy="4770213"/>
          </a:xfrm>
        </p:spPr>
        <p:txBody>
          <a:bodyPr/>
          <a:lstStyle/>
          <a:p>
            <a:pPr marL="183515" indent="-183515"/>
            <a:r>
              <a:rPr lang="en-US" dirty="0">
                <a:latin typeface="Vodafone Rg"/>
              </a:rPr>
              <a:t>(Be guided by the rubric for each section)</a:t>
            </a:r>
            <a:endParaRPr lang="en-US" dirty="0"/>
          </a:p>
          <a:p>
            <a:pPr marL="183515" indent="-183515"/>
            <a:endParaRPr lang="en-US" dirty="0"/>
          </a:p>
          <a:p>
            <a:pPr marL="266065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E3DB83-DA7A-9344-B4B4-9121D3E9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5A5B8-C6EB-9749-B2C3-7852E83234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2</a:t>
            </a:fld>
            <a:endParaRPr lang="en-GB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134FE1-24A5-8405-C8DB-80BC5EA1C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588" y="1442204"/>
            <a:ext cx="6278495" cy="4780984"/>
          </a:xfrm>
          <a:prstGeom prst="rect">
            <a:avLst/>
          </a:prstGeo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F950BD42-1F5A-1FB9-4657-D11D5438B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1777360"/>
            <a:ext cx="4038238" cy="330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4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DB5C-667E-4C86-552F-3FAF5A15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3" y="274638"/>
            <a:ext cx="11514035" cy="577972"/>
          </a:xfrm>
        </p:spPr>
        <p:txBody>
          <a:bodyPr/>
          <a:lstStyle/>
          <a:p>
            <a:r>
              <a:rPr lang="en-GB">
                <a:latin typeface="Vodafone Rg"/>
              </a:rPr>
              <a:t>Business </a:t>
            </a:r>
            <a:r>
              <a:rPr lang="en-GB" err="1">
                <a:latin typeface="Vodafone Rg"/>
              </a:rPr>
              <a:t>Poblem</a:t>
            </a:r>
            <a:r>
              <a:rPr lang="en-GB">
                <a:latin typeface="Vodafone Rg"/>
              </a:rPr>
              <a:t> | </a:t>
            </a:r>
            <a:r>
              <a:rPr lang="en-GB">
                <a:solidFill>
                  <a:schemeClr val="accent4"/>
                </a:solidFill>
                <a:latin typeface="Vodafone Rg"/>
              </a:rPr>
              <a:t>&lt;…..name of the problem&gt;</a:t>
            </a:r>
            <a:endParaRPr lang="en-GB">
              <a:solidFill>
                <a:schemeClr val="accent4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30C713-4646-C9AF-14E3-98B15EBD66BE}"/>
              </a:ext>
            </a:extLst>
          </p:cNvPr>
          <p:cNvSpPr/>
          <p:nvPr/>
        </p:nvSpPr>
        <p:spPr>
          <a:xfrm>
            <a:off x="250800" y="1351800"/>
            <a:ext cx="3722400" cy="19104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>
                <a:solidFill>
                  <a:srgbClr val="34342B"/>
                </a:solidFill>
                <a:latin typeface="Vodafone Rg"/>
              </a:rPr>
              <a:t>What are you trying to solve?</a:t>
            </a: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CD833E-8026-05CF-9729-492459BD88C0}"/>
              </a:ext>
            </a:extLst>
          </p:cNvPr>
          <p:cNvSpPr/>
          <p:nvPr/>
        </p:nvSpPr>
        <p:spPr>
          <a:xfrm>
            <a:off x="4127588" y="1351800"/>
            <a:ext cx="3927724" cy="19104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dirty="0">
                <a:solidFill>
                  <a:srgbClr val="34342B"/>
                </a:solidFill>
                <a:latin typeface="Vodafone Rg"/>
              </a:rPr>
              <a:t>Why this matters for Vodacom</a:t>
            </a:r>
            <a:endParaRPr lang="en-GB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E62A82-78F3-E725-27B3-C3DDCBAD9213}"/>
              </a:ext>
            </a:extLst>
          </p:cNvPr>
          <p:cNvSpPr/>
          <p:nvPr/>
        </p:nvSpPr>
        <p:spPr>
          <a:xfrm>
            <a:off x="8386800" y="1351800"/>
            <a:ext cx="3722400" cy="19104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>
                <a:solidFill>
                  <a:srgbClr val="34342B"/>
                </a:solidFill>
                <a:latin typeface="Vodafone Rg"/>
              </a:rPr>
              <a:t>What Data Are you using ?</a:t>
            </a: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71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BF570A-A5E3-8849-8C35-BB3344D3D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431" y="781821"/>
            <a:ext cx="10414291" cy="4770213"/>
          </a:xfrm>
        </p:spPr>
        <p:txBody>
          <a:bodyPr/>
          <a:lstStyle/>
          <a:p>
            <a:r>
              <a:rPr lang="en-US"/>
              <a:t>Insert your plots, insights and </a:t>
            </a:r>
            <a:r>
              <a:rPr lang="en-US" err="1"/>
              <a:t>visualisations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266693" lvl="1" indent="0"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E3DB83-DA7A-9344-B4B4-9121D3E9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74637"/>
            <a:ext cx="10414288" cy="705751"/>
          </a:xfrm>
        </p:spPr>
        <p:txBody>
          <a:bodyPr/>
          <a:lstStyle/>
          <a:p>
            <a:r>
              <a:rPr lang="en-US"/>
              <a:t>Data Exploration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5A5B8-C6EB-9749-B2C3-7852E83234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4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32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3869-23B5-60BD-FCB7-7AD95D7DB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3" y="274638"/>
            <a:ext cx="11514035" cy="517972"/>
          </a:xfrm>
        </p:spPr>
        <p:txBody>
          <a:bodyPr/>
          <a:lstStyle/>
          <a:p>
            <a:r>
              <a:rPr lang="en-GB">
                <a:latin typeface="Vodafone Rg"/>
              </a:rPr>
              <a:t>EDA : Exploratory Data analysis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4E4334-03BC-90B7-85DE-7413F46EBC48}"/>
              </a:ext>
            </a:extLst>
          </p:cNvPr>
          <p:cNvSpPr/>
          <p:nvPr/>
        </p:nvSpPr>
        <p:spPr>
          <a:xfrm>
            <a:off x="550800" y="1327800"/>
            <a:ext cx="4598400" cy="19824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dirty="0">
                <a:solidFill>
                  <a:srgbClr val="34342B"/>
                </a:solidFill>
                <a:latin typeface="Vodafone Rg"/>
              </a:rPr>
              <a:t>Interesting Facts about the data and how they relate to the business problem</a:t>
            </a:r>
            <a:endParaRPr lang="en-GB" sz="1000" dirty="0">
              <a:solidFill>
                <a:srgbClr val="34342B"/>
              </a:solidFill>
              <a:latin typeface="Vodafone Rg" pitchFamily="34" charset="0"/>
            </a:endParaRPr>
          </a:p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 dirty="0">
              <a:solidFill>
                <a:srgbClr val="34342B"/>
              </a:solidFill>
              <a:latin typeface="Vodafone Rg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F6F1B8-A7DA-791C-A8D9-3246E154F93F}"/>
              </a:ext>
            </a:extLst>
          </p:cNvPr>
          <p:cNvSpPr/>
          <p:nvPr/>
        </p:nvSpPr>
        <p:spPr>
          <a:xfrm>
            <a:off x="8246387" y="1327800"/>
            <a:ext cx="3722400" cy="19104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dirty="0">
                <a:solidFill>
                  <a:srgbClr val="34342B"/>
                </a:solidFill>
                <a:latin typeface="Vodafone Rg"/>
              </a:rPr>
              <a:t>Why this matter for Vodacom</a:t>
            </a:r>
            <a:endParaRPr lang="en-GB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9092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9371-133D-0A6C-EDC7-E27DB38C9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Vodafone Rg"/>
              </a:rPr>
              <a:t>Attributes Mind Map: </a:t>
            </a:r>
            <a:br>
              <a:rPr lang="en-GB">
                <a:latin typeface="Vodafone Rg"/>
              </a:rPr>
            </a:br>
            <a:r>
              <a:rPr lang="en-GB">
                <a:latin typeface="Vodafone Rg"/>
              </a:rPr>
              <a:t>Key Data points to Predict ….....</a:t>
            </a:r>
            <a:endParaRPr lang="en-GB"/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C13CA231-FCC3-84B6-6B2F-B9918CDEB4B8}"/>
              </a:ext>
            </a:extLst>
          </p:cNvPr>
          <p:cNvSpPr/>
          <p:nvPr/>
        </p:nvSpPr>
        <p:spPr>
          <a:xfrm>
            <a:off x="4798800" y="2719800"/>
            <a:ext cx="1778400" cy="1118400"/>
          </a:xfrm>
          <a:prstGeom prst="snip2Diag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>
                <a:solidFill>
                  <a:srgbClr val="34342B"/>
                </a:solidFill>
                <a:latin typeface="Vodafone Rg"/>
              </a:rPr>
              <a:t>Predicting Inactivity </a:t>
            </a:r>
            <a:endParaRPr lang="en-US">
              <a:ea typeface="+mn-ea"/>
              <a:cs typeface="+mn-cs"/>
            </a:endParaRPr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2DA77A9D-F833-A5C2-C105-FDEDB7392CEF}"/>
              </a:ext>
            </a:extLst>
          </p:cNvPr>
          <p:cNvSpPr/>
          <p:nvPr/>
        </p:nvSpPr>
        <p:spPr>
          <a:xfrm>
            <a:off x="9105675" y="1278675"/>
            <a:ext cx="2318400" cy="1550400"/>
          </a:xfrm>
          <a:prstGeom prst="round1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>
                <a:solidFill>
                  <a:srgbClr val="34342B"/>
                </a:solidFill>
                <a:latin typeface="Vodafone Rg"/>
              </a:rPr>
              <a:t>Data Usage ….</a:t>
            </a: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FEBE02BD-4972-F962-CBE8-A414A6309141}"/>
              </a:ext>
            </a:extLst>
          </p:cNvPr>
          <p:cNvSpPr/>
          <p:nvPr/>
        </p:nvSpPr>
        <p:spPr>
          <a:xfrm>
            <a:off x="8961674" y="3558675"/>
            <a:ext cx="2318400" cy="1550400"/>
          </a:xfrm>
          <a:prstGeom prst="round1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>
                <a:solidFill>
                  <a:srgbClr val="34342B"/>
                </a:solidFill>
                <a:latin typeface="Vodafone Rg"/>
              </a:rPr>
              <a:t>Calling </a:t>
            </a:r>
            <a:r>
              <a:rPr lang="en-GB" sz="1000" err="1">
                <a:solidFill>
                  <a:srgbClr val="34342B"/>
                </a:solidFill>
                <a:latin typeface="Vodafone Rg"/>
              </a:rPr>
              <a:t>Pattersn</a:t>
            </a:r>
            <a:endParaRPr lang="en-GB" sz="1000" kern="1200" err="1">
              <a:solidFill>
                <a:srgbClr val="34342B"/>
              </a:solidFill>
              <a:latin typeface="Vodafone Rg" pitchFamily="34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C1B7B1D-1AC9-C314-7031-9E01C8E7B16B}"/>
              </a:ext>
            </a:extLst>
          </p:cNvPr>
          <p:cNvCxnSpPr/>
          <p:nvPr/>
        </p:nvCxnSpPr>
        <p:spPr>
          <a:xfrm>
            <a:off x="5924550" y="3269550"/>
            <a:ext cx="3044400" cy="12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332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-175171" y="1891857"/>
            <a:ext cx="5651061" cy="4277711"/>
            <a:chOff x="-131378" y="1150883"/>
            <a:chExt cx="4238296" cy="3208283"/>
          </a:xfrm>
        </p:grpSpPr>
        <p:graphicFrame>
          <p:nvGraphicFramePr>
            <p:cNvPr id="12" name="Diagram 11"/>
            <p:cNvGraphicFramePr/>
            <p:nvPr/>
          </p:nvGraphicFramePr>
          <p:xfrm>
            <a:off x="-131378" y="1150883"/>
            <a:ext cx="4238296" cy="320828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15" name="Group 14"/>
            <p:cNvGrpSpPr/>
            <p:nvPr/>
          </p:nvGrpSpPr>
          <p:grpSpPr>
            <a:xfrm>
              <a:off x="1514624" y="2362470"/>
              <a:ext cx="875347" cy="980388"/>
              <a:chOff x="1672098" y="2184042"/>
              <a:chExt cx="875347" cy="98038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672098" y="2184042"/>
                <a:ext cx="875347" cy="980388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798583" y="2833354"/>
                <a:ext cx="748862" cy="33107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sz="1600">
                    <a:solidFill>
                      <a:schemeClr val="bg1"/>
                    </a:solidFill>
                    <a:latin typeface="Vodafone Rg" pitchFamily="34" charset="0"/>
                  </a:rPr>
                  <a:t>Customer</a:t>
                </a:r>
              </a:p>
            </p:txBody>
          </p:sp>
        </p:grpSp>
      </p:grpSp>
      <p:sp>
        <p:nvSpPr>
          <p:cNvPr id="16" name="Right Arrow 15"/>
          <p:cNvSpPr/>
          <p:nvPr/>
        </p:nvSpPr>
        <p:spPr>
          <a:xfrm>
            <a:off x="5236890" y="3331776"/>
            <a:ext cx="879717" cy="641131"/>
          </a:xfrm>
          <a:prstGeom prst="rightArrow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467" tIns="8467" rIns="8467" bIns="8467" numCol="1" spcCol="1270" rtlCol="0" anchor="ctr" anchorCtr="0">
            <a:no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33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199876" y="2996659"/>
            <a:ext cx="2703243" cy="1596363"/>
            <a:chOff x="5037084" y="2359186"/>
            <a:chExt cx="1931275" cy="983672"/>
          </a:xfrm>
        </p:grpSpPr>
        <p:grpSp>
          <p:nvGrpSpPr>
            <p:cNvPr id="27" name="Group 26"/>
            <p:cNvGrpSpPr/>
            <p:nvPr/>
          </p:nvGrpSpPr>
          <p:grpSpPr>
            <a:xfrm>
              <a:off x="5037084" y="2359186"/>
              <a:ext cx="1931275" cy="983672"/>
              <a:chOff x="5037084" y="2359186"/>
              <a:chExt cx="1931275" cy="98367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5037084" y="2359186"/>
                <a:ext cx="1931275" cy="983672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8467" tIns="8467" rIns="8467" bIns="8467" numCol="1" spcCol="1270" rtlCol="0" anchor="ctr" anchorCtr="0">
                <a:noAutofit/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333" kern="1200">
                  <a:solidFill>
                    <a:srgbClr val="34342B"/>
                  </a:solidFill>
                  <a:latin typeface="Vodafone Rg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5121958" y="2507328"/>
                <a:ext cx="686144" cy="681696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8467" tIns="8467" rIns="8467" bIns="8467" numCol="1" spcCol="1270" rtlCol="0" anchor="ctr" anchorCtr="0">
                <a:noAutofit/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333" kern="1200">
                  <a:solidFill>
                    <a:srgbClr val="34342B"/>
                  </a:solidFill>
                  <a:latin typeface="Vodafone Rg" pitchFamily="34" charset="0"/>
                  <a:ea typeface="+mn-ea"/>
                  <a:cs typeface="+mn-cs"/>
                </a:endParaRPr>
              </a:p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33">
                    <a:solidFill>
                      <a:srgbClr val="34342B"/>
                    </a:solidFill>
                    <a:latin typeface="Vodafone Rg" pitchFamily="34" charset="0"/>
                  </a:rPr>
                  <a:t>Modelling data</a:t>
                </a:r>
                <a:endParaRPr lang="en-US" sz="1333" kern="1200">
                  <a:solidFill>
                    <a:srgbClr val="34342B"/>
                  </a:solidFill>
                  <a:latin typeface="Vodafone Rg" pitchFamily="34" charset="0"/>
                  <a:ea typeface="+mn-ea"/>
                  <a:cs typeface="+mn-cs"/>
                </a:endParaRPr>
              </a:p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333" kern="1200">
                  <a:solidFill>
                    <a:srgbClr val="34342B"/>
                  </a:solidFill>
                  <a:latin typeface="Vodafone Rg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5822755" y="2848175"/>
                <a:ext cx="3211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ounded Rectangle 24"/>
            <p:cNvSpPr/>
            <p:nvPr/>
          </p:nvSpPr>
          <p:spPr>
            <a:xfrm>
              <a:off x="6143950" y="2507328"/>
              <a:ext cx="732267" cy="681696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8467" tIns="8467" rIns="8467" bIns="8467" numCol="1" spcCol="1270" rtlCol="0" anchor="ctr" anchorCtr="0">
              <a:noAutofit/>
            </a:bodyPr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33" err="1">
                  <a:latin typeface="Vodafone Rg" pitchFamily="34" charset="0"/>
                </a:rPr>
                <a:t>XGBoost</a:t>
              </a:r>
              <a:r>
                <a:rPr lang="en-US" sz="1333">
                  <a:latin typeface="Vodafone Rg" pitchFamily="34" charset="0"/>
                </a:rPr>
                <a:t> </a:t>
              </a:r>
              <a:r>
                <a:rPr lang="en-US" sz="1333">
                  <a:solidFill>
                    <a:srgbClr val="34342B"/>
                  </a:solidFill>
                  <a:latin typeface="Vodafone Rg" pitchFamily="34" charset="0"/>
                </a:rPr>
                <a:t>classification model</a:t>
              </a:r>
              <a:endParaRPr lang="en-US" sz="1333" kern="120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8903119" y="3328079"/>
            <a:ext cx="879717" cy="641131"/>
          </a:xfrm>
          <a:prstGeom prst="rightArrow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467" tIns="8467" rIns="8467" bIns="8467" numCol="1" spcCol="1270" rtlCol="0" anchor="ctr" anchorCtr="0">
            <a:no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33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911046" y="2807816"/>
            <a:ext cx="2086329" cy="168165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8467" tIns="8467" rIns="8467" bIns="8467" numCol="1" spcCol="1270" rtlCol="0" anchor="ctr" anchorCtr="0">
            <a:no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>
                <a:solidFill>
                  <a:schemeClr val="accent1"/>
                </a:solidFill>
                <a:latin typeface="Vodafone Rg" pitchFamily="34" charset="0"/>
                <a:ea typeface="+mn-ea"/>
                <a:cs typeface="+mn-cs"/>
              </a:rPr>
              <a:t>Probability of success in </a:t>
            </a:r>
            <a:r>
              <a:rPr lang="en-US" sz="1600" b="1">
                <a:solidFill>
                  <a:schemeClr val="accent1"/>
                </a:solidFill>
                <a:latin typeface="Vodafone Rg" pitchFamily="34" charset="0"/>
              </a:rPr>
              <a:t>Airtime Advance </a:t>
            </a:r>
            <a:r>
              <a:rPr lang="en-US" sz="1600" b="1" kern="1200">
                <a:solidFill>
                  <a:schemeClr val="accent1"/>
                </a:solidFill>
                <a:latin typeface="Vodafone Rg" pitchFamily="34" charset="0"/>
                <a:ea typeface="+mn-ea"/>
                <a:cs typeface="+mn-cs"/>
              </a:rPr>
              <a:t>campaigns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7462365" y="872353"/>
            <a:ext cx="10491" cy="5613351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47146" y="876491"/>
            <a:ext cx="7189076" cy="8986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8467" tIns="8467" rIns="8467" bIns="8467" numCol="1" spcCol="1270" rtlCol="0" anchor="ctr" anchorCtr="0">
            <a:no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i="1" kern="120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rPr>
              <a:t>What : Data Prep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9269789" y="893374"/>
            <a:ext cx="10491" cy="5613351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589373" y="876491"/>
            <a:ext cx="1564804" cy="8986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8467" tIns="8467" rIns="8467" bIns="8467" numCol="1" spcCol="1270" rtlCol="0" anchor="ctr" anchorCtr="0">
            <a:no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i="1" kern="120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rPr>
              <a:t>What : Modelling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389406" y="876491"/>
            <a:ext cx="2607969" cy="89090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8467" tIns="8467" rIns="8467" bIns="8467" numCol="1" spcCol="1270" rtlCol="0" anchor="ctr" anchorCtr="0">
            <a:no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i="1">
                <a:solidFill>
                  <a:srgbClr val="34342B"/>
                </a:solidFill>
                <a:latin typeface="Vodafone Rg" pitchFamily="34" charset="0"/>
              </a:rPr>
              <a:t>What : Output</a:t>
            </a:r>
          </a:p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i="1">
              <a:solidFill>
                <a:srgbClr val="34342B"/>
              </a:solidFill>
              <a:latin typeface="Vodafone Rg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701047" y="4593021"/>
            <a:ext cx="2091559" cy="6726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3200">
              <a:latin typeface="Vodafone Rg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0" y="743088"/>
            <a:ext cx="12192000" cy="31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2">
            <a:extLst>
              <a:ext uri="{FF2B5EF4-FFF2-40B4-BE49-F238E27FC236}">
                <a16:creationId xmlns:a16="http://schemas.microsoft.com/office/drawing/2014/main" id="{18898F5B-F8C0-753C-4C8A-C77E2A556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04" y="213390"/>
            <a:ext cx="8718550" cy="890587"/>
          </a:xfrm>
        </p:spPr>
        <p:txBody>
          <a:bodyPr/>
          <a:lstStyle/>
          <a:p>
            <a:r>
              <a:rPr lang="en-US"/>
              <a:t>Data Science Solution</a:t>
            </a:r>
          </a:p>
        </p:txBody>
      </p:sp>
    </p:spTree>
    <p:extLst>
      <p:ext uri="{BB962C8B-B14F-4D97-AF65-F5344CB8AC3E}">
        <p14:creationId xmlns:p14="http://schemas.microsoft.com/office/powerpoint/2010/main" val="62091592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BF570A-A5E3-8849-8C35-BB3344D3D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431" y="781821"/>
            <a:ext cx="10414291" cy="4770213"/>
          </a:xfrm>
        </p:spPr>
        <p:txBody>
          <a:bodyPr/>
          <a:lstStyle/>
          <a:p>
            <a:r>
              <a:rPr lang="en-US"/>
              <a:t>In this section, summarize your data cleaning and feature engineering efforts. For example, how you worked with datetime columns provided; How you dealt with missing values etc.</a:t>
            </a:r>
          </a:p>
          <a:p>
            <a:pPr marL="0" indent="0">
              <a:buNone/>
            </a:pPr>
            <a:endParaRPr lang="en-US"/>
          </a:p>
          <a:p>
            <a:pPr marL="266693" lvl="1" indent="0"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E3DB83-DA7A-9344-B4B4-9121D3E9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74637"/>
            <a:ext cx="10414288" cy="705751"/>
          </a:xfrm>
        </p:spPr>
        <p:txBody>
          <a:bodyPr/>
          <a:lstStyle/>
          <a:p>
            <a:r>
              <a:rPr lang="en-US"/>
              <a:t>Data Wrangling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5A5B8-C6EB-9749-B2C3-7852E83234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8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502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4B0C-5F13-42FF-BAFB-0ABB16CF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>
                <a:latin typeface="Vodafone Rg"/>
              </a:rPr>
              <a:t>Model snapshot : how accurate is you model</a:t>
            </a:r>
            <a:endParaRPr lang="en-US" spc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C482D2-370D-4E41-BE93-1BDBB4FC1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94A00D2-F620-4035-91FF-33DF05AC2D4C}"/>
              </a:ext>
            </a:extLst>
          </p:cNvPr>
          <p:cNvSpPr/>
          <p:nvPr/>
        </p:nvSpPr>
        <p:spPr>
          <a:xfrm>
            <a:off x="8488540" y="839882"/>
            <a:ext cx="1860399" cy="489413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0" vert="horz" wrap="square" lIns="8467" tIns="8467" rIns="8467" bIns="8467" numCol="1" spcCol="1270" rtlCol="0" anchor="ctr" anchorCtr="0"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33">
                <a:solidFill>
                  <a:schemeClr val="bg1"/>
                </a:solidFill>
                <a:latin typeface="Vodafone Rg" pitchFamily="34" charset="0"/>
              </a:rPr>
              <a:t>Train / Test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D6CD60A-304E-48AF-B994-3F1D96A6A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487518"/>
              </p:ext>
            </p:extLst>
          </p:nvPr>
        </p:nvGraphicFramePr>
        <p:xfrm>
          <a:off x="334436" y="839882"/>
          <a:ext cx="6338507" cy="426058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35878">
                  <a:extLst>
                    <a:ext uri="{9D8B030D-6E8A-4147-A177-3AD203B41FA5}">
                      <a16:colId xmlns:a16="http://schemas.microsoft.com/office/drawing/2014/main" val="2626090728"/>
                    </a:ext>
                  </a:extLst>
                </a:gridCol>
                <a:gridCol w="4702629">
                  <a:extLst>
                    <a:ext uri="{9D8B030D-6E8A-4147-A177-3AD203B41FA5}">
                      <a16:colId xmlns:a16="http://schemas.microsoft.com/office/drawing/2014/main" val="1857526027"/>
                    </a:ext>
                  </a:extLst>
                </a:gridCol>
              </a:tblGrid>
              <a:tr h="563236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IE" sz="1400" b="1">
                          <a:solidFill>
                            <a:schemeClr val="bg1"/>
                          </a:solidFill>
                        </a:rPr>
                        <a:t>Model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Big Data Citizen Program: &lt;MARKET&gt; &lt;Challenge name&gt;</a:t>
                      </a:r>
                      <a:endParaRPr lang="en-GB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410855"/>
                  </a:ext>
                </a:extLst>
              </a:tr>
              <a:tr h="49784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IE" sz="1300"/>
                        <a:t>Business goal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9pPr>
                    </a:lstStyle>
                    <a:p>
                      <a:pPr marL="0" indent="0" algn="l">
                        <a:buFont typeface="Arial" pitchFamily="34" charset="0"/>
                        <a:buNone/>
                      </a:pPr>
                      <a:r>
                        <a:rPr lang="en-US" sz="1300"/>
                        <a:t>To identify  customers that have a high probability  of …</a:t>
                      </a:r>
                      <a:endParaRPr lang="en-US" sz="1300">
                        <a:latin typeface="Vodafone Rg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023145"/>
                  </a:ext>
                </a:extLst>
              </a:tr>
              <a:tr h="49784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9pPr>
                    </a:lstStyle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/>
                        <a:t>Model Base: </a:t>
                      </a:r>
                    </a:p>
                    <a:p>
                      <a:pPr algn="ctr"/>
                      <a:endParaRPr lang="en-IE" sz="1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9pPr>
                    </a:lstStyle>
                    <a:p>
                      <a:pPr marL="0" indent="0" algn="l">
                        <a:buFont typeface="Arial" pitchFamily="34" charset="0"/>
                        <a:buNone/>
                      </a:pPr>
                      <a:r>
                        <a:rPr lang="en-US" sz="1300" dirty="0"/>
                        <a:t>Active mobile portfolio</a:t>
                      </a:r>
                      <a:endParaRPr lang="en-US" sz="1300" dirty="0">
                        <a:latin typeface="Vodafone Rg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332995"/>
                  </a:ext>
                </a:extLst>
              </a:tr>
              <a:tr h="507113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9pPr>
                    </a:lstStyle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/>
                        <a:t>Training Data</a:t>
                      </a:r>
                      <a:endParaRPr lang="en-US" sz="1300" kern="1200">
                        <a:solidFill>
                          <a:schemeClr val="tx1"/>
                        </a:solidFill>
                        <a:latin typeface="Vodafone Rg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9pPr>
                    </a:lstStyle>
                    <a:p>
                      <a:r>
                        <a:rPr lang="en-ZA" sz="1300">
                          <a:latin typeface="Vodafone Rg" pitchFamily="34" charset="0"/>
                        </a:rPr>
                        <a:t>e.g. Customer base where three months prior there was zero usage of Airtime Advance, followed by active usage. </a:t>
                      </a:r>
                      <a:endParaRPr lang="en-ZA" sz="1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584303"/>
                  </a:ext>
                </a:extLst>
              </a:tr>
              <a:tr h="49784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/>
                        <a:t>Training period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9pPr>
                    </a:lstStyle>
                    <a:p>
                      <a:pPr algn="l"/>
                      <a:r>
                        <a:rPr lang="en-US" sz="1300"/>
                        <a:t>January 2021 to March 2022, observing  customer groups over this period.</a:t>
                      </a:r>
                      <a:endParaRPr lang="en-IE" sz="1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436811"/>
                  </a:ext>
                </a:extLst>
              </a:tr>
              <a:tr h="49784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/>
                        <a:t>Modelling</a:t>
                      </a:r>
                      <a:r>
                        <a:rPr lang="en-IE" sz="1300" baseline="0"/>
                        <a:t> Method</a:t>
                      </a:r>
                      <a:endParaRPr lang="en-IE" sz="1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9pPr>
                    </a:lstStyle>
                    <a:p>
                      <a:pPr algn="l"/>
                      <a:r>
                        <a:rPr lang="en-IE" sz="1300"/>
                        <a:t>e.g.. Binary Classification (Extreme </a:t>
                      </a:r>
                      <a:r>
                        <a:rPr lang="en-US" sz="1300">
                          <a:latin typeface="Vodafone Rg" pitchFamily="34" charset="0"/>
                        </a:rPr>
                        <a:t>Gradient Boosting</a:t>
                      </a:r>
                      <a:r>
                        <a:rPr lang="en-US" sz="1300">
                          <a:solidFill>
                            <a:srgbClr val="34342B"/>
                          </a:solidFill>
                          <a:latin typeface="Vodafone Rg" pitchFamily="34" charset="0"/>
                        </a:rPr>
                        <a:t> Classifier)</a:t>
                      </a:r>
                      <a:endParaRPr lang="en-IE" sz="1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643393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/>
                        <a:t>Justification for choice of 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E" sz="1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401701"/>
                  </a:ext>
                </a:extLst>
              </a:tr>
              <a:tr h="70104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IE" sz="1300" baseline="0"/>
                        <a:t>AUC, Sensitivity, Specificity on Test data</a:t>
                      </a:r>
                      <a:endParaRPr lang="en-IE" sz="1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9pPr>
                    </a:lstStyle>
                    <a:p>
                      <a:pPr algn="l"/>
                      <a:r>
                        <a:rPr lang="en-IE" sz="1300" dirty="0"/>
                        <a:t>0.86, 0.79, 0.76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21073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02CD74C-EDE6-4C66-99FE-5D0220068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890412"/>
              </p:ext>
            </p:extLst>
          </p:nvPr>
        </p:nvGraphicFramePr>
        <p:xfrm>
          <a:off x="7817354" y="1587634"/>
          <a:ext cx="3202769" cy="1426796"/>
        </p:xfrm>
        <a:graphic>
          <a:graphicData uri="http://schemas.openxmlformats.org/drawingml/2006/table">
            <a:tbl>
              <a:tblPr/>
              <a:tblGrid>
                <a:gridCol w="1346092">
                  <a:extLst>
                    <a:ext uri="{9D8B030D-6E8A-4147-A177-3AD203B41FA5}">
                      <a16:colId xmlns:a16="http://schemas.microsoft.com/office/drawing/2014/main" val="628503312"/>
                    </a:ext>
                  </a:extLst>
                </a:gridCol>
                <a:gridCol w="997964">
                  <a:extLst>
                    <a:ext uri="{9D8B030D-6E8A-4147-A177-3AD203B41FA5}">
                      <a16:colId xmlns:a16="http://schemas.microsoft.com/office/drawing/2014/main" val="3369763691"/>
                    </a:ext>
                  </a:extLst>
                </a:gridCol>
                <a:gridCol w="858713">
                  <a:extLst>
                    <a:ext uri="{9D8B030D-6E8A-4147-A177-3AD203B41FA5}">
                      <a16:colId xmlns:a16="http://schemas.microsoft.com/office/drawing/2014/main" val="1247443872"/>
                    </a:ext>
                  </a:extLst>
                </a:gridCol>
              </a:tblGrid>
              <a:tr h="3566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400" b="1" i="0" u="none" strike="noStrike">
                          <a:solidFill>
                            <a:srgbClr val="FFFFFF"/>
                          </a:solidFill>
                          <a:effectLst/>
                          <a:latin typeface="Vodafone Rg" panose="020B060608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400" b="1" i="0" u="none" strike="noStrike">
                          <a:solidFill>
                            <a:srgbClr val="FFFFFF"/>
                          </a:solidFill>
                          <a:effectLst/>
                          <a:latin typeface="Vodafone Rg" panose="020B0606080202020204" pitchFamily="34" charset="0"/>
                        </a:rPr>
                        <a:t>Train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400" b="1" i="0" u="none" strike="noStrike">
                          <a:solidFill>
                            <a:srgbClr val="FFFFFF"/>
                          </a:solidFill>
                          <a:effectLst/>
                          <a:latin typeface="Vodafone Rg" panose="020B0606080202020204" pitchFamily="34" charset="0"/>
                        </a:rPr>
                        <a:t>Test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795714"/>
                  </a:ext>
                </a:extLst>
              </a:tr>
              <a:tr h="3566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300" b="0" i="0" u="none" strike="noStrike">
                          <a:solidFill>
                            <a:srgbClr val="000000"/>
                          </a:solidFill>
                          <a:effectLst/>
                          <a:latin typeface="Vodafone Rg" panose="020B0606080202020204" pitchFamily="34" charset="0"/>
                        </a:rPr>
                        <a:t>AUC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300" b="0" i="0" u="none" strike="noStrike">
                          <a:solidFill>
                            <a:srgbClr val="000000"/>
                          </a:solidFill>
                          <a:effectLst/>
                          <a:latin typeface="Vodafone Rg" panose="020B0606080202020204" pitchFamily="34" charset="0"/>
                        </a:rPr>
                        <a:t>0.87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300" b="0" i="0" u="none" strike="noStrike">
                          <a:solidFill>
                            <a:srgbClr val="000000"/>
                          </a:solidFill>
                          <a:effectLst/>
                          <a:latin typeface="Vodafone Rg" panose="020B0606080202020204" pitchFamily="34" charset="0"/>
                        </a:rPr>
                        <a:t>0.86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733319"/>
                  </a:ext>
                </a:extLst>
              </a:tr>
              <a:tr h="3566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300" b="0" i="0" u="none" strike="noStrike">
                          <a:solidFill>
                            <a:srgbClr val="000000"/>
                          </a:solidFill>
                          <a:effectLst/>
                          <a:latin typeface="Vodafone Rg" panose="020B0606080202020204" pitchFamily="34" charset="0"/>
                        </a:rPr>
                        <a:t>Sensitivity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300" b="0" i="0" u="none" strike="noStrike">
                          <a:solidFill>
                            <a:srgbClr val="000000"/>
                          </a:solidFill>
                          <a:effectLst/>
                          <a:latin typeface="Vodafone Rg" panose="020B0606080202020204" pitchFamily="34" charset="0"/>
                        </a:rPr>
                        <a:t>0.79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300" b="0" i="0" u="none" strike="noStrike">
                          <a:solidFill>
                            <a:srgbClr val="000000"/>
                          </a:solidFill>
                          <a:effectLst/>
                          <a:latin typeface="Vodafone Rg" panose="020B0606080202020204" pitchFamily="34" charset="0"/>
                        </a:rPr>
                        <a:t>0.79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136271"/>
                  </a:ext>
                </a:extLst>
              </a:tr>
              <a:tr h="356699">
                <a:tc>
                  <a:txBody>
                    <a:bodyPr/>
                    <a:lstStyle/>
                    <a:p>
                      <a:pPr algn="ctr" fontAlgn="b"/>
                      <a:r>
                        <a:rPr lang="en-ZA" sz="1300" b="0" i="0" u="none" strike="noStrike">
                          <a:solidFill>
                            <a:srgbClr val="000000"/>
                          </a:solidFill>
                          <a:effectLst/>
                          <a:latin typeface="Vodafone Rg" panose="020B0606080202020204" pitchFamily="34" charset="0"/>
                        </a:rPr>
                        <a:t> Specificity</a:t>
                      </a:r>
                      <a:endParaRPr lang="en-ZA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300" b="0" i="0" u="none" strike="noStrike">
                          <a:solidFill>
                            <a:srgbClr val="000000"/>
                          </a:solidFill>
                          <a:effectLst/>
                          <a:latin typeface="Vodafone Rg" panose="020B0606080202020204" pitchFamily="34" charset="0"/>
                        </a:rPr>
                        <a:t>0.77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300" b="0" i="0" u="none" strike="noStrike">
                          <a:solidFill>
                            <a:srgbClr val="000000"/>
                          </a:solidFill>
                          <a:effectLst/>
                          <a:latin typeface="Vodafone Rg" panose="020B0606080202020204" pitchFamily="34" charset="0"/>
                        </a:rPr>
                        <a:t>0.76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440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17169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Vodafone Business">
  <a:themeElements>
    <a:clrScheme name="Vodafone 2021">
      <a:dk1>
        <a:srgbClr val="000000"/>
      </a:dk1>
      <a:lt1>
        <a:srgbClr val="FFFFFF"/>
      </a:lt1>
      <a:dk2>
        <a:srgbClr val="5E2750"/>
      </a:dk2>
      <a:lt2>
        <a:srgbClr val="545759"/>
      </a:lt2>
      <a:accent1>
        <a:srgbClr val="E60000"/>
      </a:accent1>
      <a:accent2>
        <a:srgbClr val="A8B400"/>
      </a:accent2>
      <a:accent3>
        <a:srgbClr val="9C2AA0"/>
      </a:accent3>
      <a:accent4>
        <a:srgbClr val="EB9700"/>
      </a:accent4>
      <a:accent5>
        <a:srgbClr val="00B0CA"/>
      </a:accent5>
      <a:accent6>
        <a:srgbClr val="FECB00"/>
      </a:accent6>
      <a:hlink>
        <a:srgbClr val="E60000"/>
      </a:hlink>
      <a:folHlink>
        <a:srgbClr val="E60000"/>
      </a:folHlink>
    </a:clrScheme>
    <a:fontScheme name="Vodafone">
      <a:majorFont>
        <a:latin typeface="Vodafone Rg"/>
        <a:ea typeface=""/>
        <a:cs typeface=""/>
      </a:majorFont>
      <a:minorFont>
        <a:latin typeface="Vodafone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 cmpd="sng" algn="ctr">
          <a:noFill/>
          <a:prstDash val="solid"/>
        </a:ln>
        <a:effectLst/>
      </a:spPr>
      <a:bodyPr spcFirstLastPara="0" vert="horz" wrap="square" lIns="6350" tIns="6350" rIns="6350" bIns="6350" numCol="1" spcCol="1270" rtlCol="0" anchor="ctr" anchorCtr="0">
        <a:noAutofit/>
      </a:bodyPr>
      <a:lstStyle>
        <a:defPPr algn="ctr" defTabSz="444500">
          <a:lnSpc>
            <a:spcPct val="90000"/>
          </a:lnSpc>
          <a:spcBef>
            <a:spcPct val="0"/>
          </a:spcBef>
          <a:spcAft>
            <a:spcPct val="35000"/>
          </a:spcAft>
          <a:defRPr sz="1000" kern="1200" dirty="0" smtClean="0">
            <a:solidFill>
              <a:srgbClr val="34342B"/>
            </a:solidFill>
            <a:latin typeface="Vodafone Rg" pitchFamily="34" charset="0"/>
            <a:ea typeface="+mn-ea"/>
            <a:cs typeface="+mn-cs"/>
          </a:defRPr>
        </a:defPPr>
      </a:lstStyle>
      <a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txDef>
      <a:spPr/>
      <a:bodyPr wrap="square" lIns="0" tIns="0" rIns="0" bIns="0" rtlCol="0">
        <a:noAutofit/>
      </a:bodyPr>
      <a:lstStyle>
        <a:defPPr marL="0" indent="0">
          <a:buFont typeface="Arial" pitchFamily="34" charset="0"/>
          <a:buNone/>
          <a:defRPr dirty="0" smtClean="0">
            <a:latin typeface="Vodafone Rg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F_Business_PowerPoint_Template_2021_v7" id="{83FBA7CD-A618-7A44-AEA1-151270809C1F}" vid="{7F05536B-B409-574C-BED1-5E2972304945}"/>
    </a:ext>
  </a:extLst>
</a:theme>
</file>

<file path=ppt/theme/theme2.xml><?xml version="1.0" encoding="utf-8"?>
<a:theme xmlns:a="http://schemas.openxmlformats.org/drawingml/2006/main" name="1_Vodafone">
  <a:themeElements>
    <a:clrScheme name="Vodafone 2013">
      <a:dk1>
        <a:srgbClr val="000000"/>
      </a:dk1>
      <a:lt1>
        <a:srgbClr val="FFFFFF"/>
      </a:lt1>
      <a:dk2>
        <a:srgbClr val="5E2750"/>
      </a:dk2>
      <a:lt2>
        <a:srgbClr val="4A4D4E"/>
      </a:lt2>
      <a:accent1>
        <a:srgbClr val="E60000"/>
      </a:accent1>
      <a:accent2>
        <a:srgbClr val="A8B400"/>
      </a:accent2>
      <a:accent3>
        <a:srgbClr val="9C2AA0"/>
      </a:accent3>
      <a:accent4>
        <a:srgbClr val="EB9700"/>
      </a:accent4>
      <a:accent5>
        <a:srgbClr val="00B0CA"/>
      </a:accent5>
      <a:accent6>
        <a:srgbClr val="FECB00"/>
      </a:accent6>
      <a:hlink>
        <a:srgbClr val="E60000"/>
      </a:hlink>
      <a:folHlink>
        <a:srgbClr val="E60000"/>
      </a:folHlink>
    </a:clrScheme>
    <a:fontScheme name="Vodafone">
      <a:majorFont>
        <a:latin typeface="Vodafone Rg"/>
        <a:ea typeface=""/>
        <a:cs typeface=""/>
      </a:majorFont>
      <a:minorFont>
        <a:latin typeface="Vodafone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 cmpd="sng" algn="ctr">
          <a:noFill/>
          <a:prstDash val="solid"/>
        </a:ln>
        <a:effectLst/>
      </a:spPr>
      <a:bodyPr spcFirstLastPara="0" vert="horz" wrap="square" lIns="6350" tIns="6350" rIns="6350" bIns="6350" numCol="1" spcCol="1270" rtlCol="0" anchor="ctr" anchorCtr="0">
        <a:noAutofit/>
      </a:bodyPr>
      <a:lstStyle>
        <a:defPPr algn="ctr" defTabSz="444500">
          <a:lnSpc>
            <a:spcPct val="90000"/>
          </a:lnSpc>
          <a:spcBef>
            <a:spcPct val="0"/>
          </a:spcBef>
          <a:spcAft>
            <a:spcPct val="35000"/>
          </a:spcAft>
          <a:defRPr sz="1000" kern="1200" dirty="0" smtClean="0">
            <a:solidFill>
              <a:srgbClr val="34342B"/>
            </a:solidFill>
            <a:latin typeface="Vodafone Rg" pitchFamily="34" charset="0"/>
            <a:ea typeface="+mn-ea"/>
            <a:cs typeface="+mn-cs"/>
          </a:defRPr>
        </a:defPPr>
      </a:lstStyle>
      <a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txDef>
      <a:spPr/>
      <a:bodyPr wrap="square" lIns="0" tIns="0" rIns="0" bIns="0" rtlCol="0">
        <a:noAutofit/>
      </a:bodyPr>
      <a:lstStyle>
        <a:defPPr marL="0" indent="0">
          <a:buFont typeface="Arial" pitchFamily="34" charset="0"/>
          <a:buNone/>
          <a:defRPr dirty="0" smtClean="0">
            <a:latin typeface="Vodafone Rg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17e7c3c-9c0b-4665-abb8-c358a204554d">
      <Terms xmlns="http://schemas.microsoft.com/office/infopath/2007/PartnerControls"/>
    </lcf76f155ced4ddcb4097134ff3c332f>
    <TaxCatchAll xmlns="58c2f6ad-ee52-41aa-b1da-a27f82bd143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053A4A4F6CF64FA31DC8FBE6FD3CFA" ma:contentTypeVersion="12" ma:contentTypeDescription="Create a new document." ma:contentTypeScope="" ma:versionID="409701eca9197aecd890861f30bcc008">
  <xsd:schema xmlns:xsd="http://www.w3.org/2001/XMLSchema" xmlns:xs="http://www.w3.org/2001/XMLSchema" xmlns:p="http://schemas.microsoft.com/office/2006/metadata/properties" xmlns:ns2="b17e7c3c-9c0b-4665-abb8-c358a204554d" xmlns:ns3="58c2f6ad-ee52-41aa-b1da-a27f82bd143d" targetNamespace="http://schemas.microsoft.com/office/2006/metadata/properties" ma:root="true" ma:fieldsID="39cc29fc8fcd2329a0e4d6626b0987b7" ns2:_="" ns3:_="">
    <xsd:import namespace="b17e7c3c-9c0b-4665-abb8-c358a204554d"/>
    <xsd:import namespace="58c2f6ad-ee52-41aa-b1da-a27f82bd14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7e7c3c-9c0b-4665-abb8-c358a20455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1140db7b-894d-4be5-b4f9-3216f8c45b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2f6ad-ee52-41aa-b1da-a27f82bd14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ef50c8b8-423e-4111-ab53-b7c74da580c9}" ma:internalName="TaxCatchAll" ma:showField="CatchAllData" ma:web="58c2f6ad-ee52-41aa-b1da-a27f82bd14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249632-8FBD-420F-B72B-92EBDB0F19CD}">
  <ds:schemaRefs>
    <ds:schemaRef ds:uri="b17e7c3c-9c0b-4665-abb8-c358a204554d"/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58c2f6ad-ee52-41aa-b1da-a27f82bd143d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B530E84-17C5-462A-8CEF-F43334649C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065544-7BE0-45C9-B381-6A2D493621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7e7c3c-9c0b-4665-abb8-c358a204554d"/>
    <ds:schemaRef ds:uri="58c2f6ad-ee52-41aa-b1da-a27f82bd14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767</Words>
  <Application>Microsoft Office PowerPoint</Application>
  <PresentationFormat>Widescreen</PresentationFormat>
  <Paragraphs>127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Consolas</vt:lpstr>
      <vt:lpstr>MS Mincho</vt:lpstr>
      <vt:lpstr>Vodafone Lt</vt:lpstr>
      <vt:lpstr>Vodafone Rg</vt:lpstr>
      <vt:lpstr>Vodafone Business</vt:lpstr>
      <vt:lpstr>1_Vodafone</vt:lpstr>
      <vt:lpstr>Machine Learning Challenge</vt:lpstr>
      <vt:lpstr>Business Problem</vt:lpstr>
      <vt:lpstr>Business Poblem | &lt;…..name of the problem&gt;</vt:lpstr>
      <vt:lpstr>Data Exploration</vt:lpstr>
      <vt:lpstr>EDA : Exploratory Data analysis</vt:lpstr>
      <vt:lpstr>Attributes Mind Map:  Key Data points to Predict ….....</vt:lpstr>
      <vt:lpstr>Data Science Solution</vt:lpstr>
      <vt:lpstr>Data Wrangling</vt:lpstr>
      <vt:lpstr>Model snapshot : how accurate is you model</vt:lpstr>
      <vt:lpstr>Feature Importance</vt:lpstr>
      <vt:lpstr>Implementation plan</vt:lpstr>
      <vt:lpstr>Thank you  Merci beaucoup  Asante sana  Ke a leboha  Obrigado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Tod, Vodacom</dc:creator>
  <cp:lastModifiedBy>Michael Kaudi, Vodacom</cp:lastModifiedBy>
  <cp:revision>7</cp:revision>
  <dcterms:created xsi:type="dcterms:W3CDTF">2023-05-12T07:39:16Z</dcterms:created>
  <dcterms:modified xsi:type="dcterms:W3CDTF">2023-05-17T12:39:34Z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0x01010010053A4A4F6CF64FA31DC8FBE6FD3CFA</vt:lpwstr>
  </property>
  <property fmtid="{D5CDD505-2E9C-101B-9397-08002B2CF9AE}" pid="3" name="MediaServiceImageTags">
    <vt:lpwstr/>
  </property>
  <property fmtid="{D5CDD505-2E9C-101B-9397-08002B2CF9AE}" pid="4" name="MSIP_Label_0359f705-2ba0-454b-9cfc-6ce5bcaac040_Enabled">
    <vt:lpwstr>true</vt:lpwstr>
  </property>
  <property fmtid="{D5CDD505-2E9C-101B-9397-08002B2CF9AE}" pid="5" name="MSIP_Label_0359f705-2ba0-454b-9cfc-6ce5bcaac040_SetDate">
    <vt:lpwstr>2023-05-17T12:39:33Z</vt:lpwstr>
  </property>
  <property fmtid="{D5CDD505-2E9C-101B-9397-08002B2CF9AE}" pid="6" name="MSIP_Label_0359f705-2ba0-454b-9cfc-6ce5bcaac040_Method">
    <vt:lpwstr>Standard</vt:lpwstr>
  </property>
  <property fmtid="{D5CDD505-2E9C-101B-9397-08002B2CF9AE}" pid="7" name="MSIP_Label_0359f705-2ba0-454b-9cfc-6ce5bcaac040_Name">
    <vt:lpwstr>0359f705-2ba0-454b-9cfc-6ce5bcaac040</vt:lpwstr>
  </property>
  <property fmtid="{D5CDD505-2E9C-101B-9397-08002B2CF9AE}" pid="8" name="MSIP_Label_0359f705-2ba0-454b-9cfc-6ce5bcaac040_SiteId">
    <vt:lpwstr>68283f3b-8487-4c86-adb3-a5228f18b893</vt:lpwstr>
  </property>
  <property fmtid="{D5CDD505-2E9C-101B-9397-08002B2CF9AE}" pid="9" name="MSIP_Label_0359f705-2ba0-454b-9cfc-6ce5bcaac040_ActionId">
    <vt:lpwstr>be583233-ae89-4c82-acfe-bdbfe3c21dea</vt:lpwstr>
  </property>
  <property fmtid="{D5CDD505-2E9C-101B-9397-08002B2CF9AE}" pid="10" name="MSIP_Label_0359f705-2ba0-454b-9cfc-6ce5bcaac040_ContentBits">
    <vt:lpwstr>2</vt:lpwstr>
  </property>
</Properties>
</file>