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63" r:id="rId5"/>
  </p:sldMasterIdLst>
  <p:notesMasterIdLst>
    <p:notesMasterId r:id="rId12"/>
  </p:notesMasterIdLst>
  <p:sldIdLst>
    <p:sldId id="263" r:id="rId6"/>
    <p:sldId id="272" r:id="rId7"/>
    <p:sldId id="268" r:id="rId8"/>
    <p:sldId id="276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4D81C-DE9A-287E-603E-15B42D56E1FC}" v="436" dt="2023-05-12T09:41:38.450"/>
    <p1510:client id="{3CBC69F6-6371-4A17-9BEA-4AC0ABBB54D9}" v="194" dt="2023-05-12T09:31:58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Ndoyela, Vodacom" userId="S::mariam.martine@vodacom.co.tz::1f25e20e-4edc-4e7e-baf6-ff28c86026da" providerId="AD" clId="Web-{534C7CA6-F7B1-FF41-6D09-5CDAB9DCC95F}"/>
    <pc:docChg chg="mod">
      <pc:chgData name="Mariam Ndoyela, Vodacom" userId="S::mariam.martine@vodacom.co.tz::1f25e20e-4edc-4e7e-baf6-ff28c86026da" providerId="AD" clId="Web-{534C7CA6-F7B1-FF41-6D09-5CDAB9DCC95F}" dt="2023-05-12T17:09:45.744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20AC4-101D-4F9B-BE67-18780A9267AC}" type="datetimeFigureOut">
              <a:rPr lang="en-ZA" smtClean="0"/>
              <a:t>2023/06/07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C37A-4267-4D6B-96D6-197EA5BF6D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73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00E53-CA9C-4D58-9744-409FC0CCE6B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556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96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452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168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Demo of finished model aimed at increasing </a:t>
            </a:r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the uptake and usage of the Airtime Advance facility. </a:t>
            </a:r>
          </a:p>
          <a:p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Use case summary, Training data design, Model flow, design and performance, EDA insights into chosen features and finally campaign strategy and pilot discussions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3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4" y="274638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7672-5FCC-A246-9206-3CFAAA3A18CC}" type="datetime4">
              <a:rPr lang="en-GB" smtClean="0"/>
              <a:t>07 June 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11523133" cy="4804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">
    <p:bg>
      <p:bgPr>
        <a:gradFill flip="none" rotWithShape="1"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000" y="2469000"/>
            <a:ext cx="9120000" cy="1920000"/>
          </a:xfrm>
        </p:spPr>
        <p:txBody>
          <a:bodyPr anchor="ctr" anchorCtr="1">
            <a:noAutofit/>
          </a:bodyPr>
          <a:lstStyle>
            <a:lvl1pPr algn="ctr">
              <a:lnSpc>
                <a:spcPct val="85000"/>
              </a:lnSpc>
              <a:defRPr sz="48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B8AB9A-4982-5343-A59F-B510231EE64F}" type="datetime4">
              <a:rPr lang="en-GB" smtClean="0"/>
              <a:t>07 June 2023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02BC2-6DCB-4942-B518-B8305FCAA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09599" y="1442204"/>
            <a:ext cx="10414291" cy="477021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1079473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1167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10869722" y="6328371"/>
            <a:ext cx="551213" cy="366183"/>
          </a:xfrm>
        </p:spPr>
        <p:txBody>
          <a:bodyPr/>
          <a:lstStyle>
            <a:lvl1pPr algn="r">
              <a:defRPr/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4934" y="6437584"/>
            <a:ext cx="307067" cy="3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7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164610"/>
            <a:ext cx="784860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20394" y="6284182"/>
            <a:ext cx="55121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67">
                <a:solidFill>
                  <a:schemeClr val="tx1"/>
                </a:solidFill>
                <a:latin typeface="Vodafone Lt" panose="020B0606040202020204" pitchFamily="34" charset="0"/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7860" y="6282799"/>
            <a:ext cx="2783840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IE" sz="1067" kern="1200" dirty="0">
                <a:solidFill>
                  <a:schemeClr val="tx1"/>
                </a:solidFill>
                <a:latin typeface="Vodafone Lt" panose="020B060604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183034" y="6282799"/>
            <a:ext cx="209053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1067" smtClean="0">
                <a:latin typeface="Vodafone Lt" panose="020B0606040202020204" pitchFamily="34" charset="0"/>
              </a:defRPr>
            </a:lvl1pPr>
          </a:lstStyle>
          <a:p>
            <a:fld id="{43F9EC2C-6771-AF47-897F-6EA10AAE18DD}" type="datetime4">
              <a:rPr lang="en-GB" smtClean="0"/>
              <a:t>07 June 2023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A98DC4-8798-1246-BB65-D4FF449CFE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8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C1264D8D-346E-7049-AD60-6DDB4E62AE9C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6604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0" r:id="rId2"/>
  </p:sldLayoutIdLst>
  <p:hf hd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6" indent="-184146" algn="l" defTabSz="121917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39" indent="-196846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38" indent="194728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709" indent="-201079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15895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3" orient="horz" pos="2820">
          <p15:clr>
            <a:srgbClr val="F26B43"/>
          </p15:clr>
        </p15:guide>
        <p15:guide id="4" pos="5602">
          <p15:clr>
            <a:srgbClr val="F26B43"/>
          </p15:clr>
        </p15:guide>
        <p15:guide id="5" pos="2812">
          <p15:clr>
            <a:srgbClr val="F26B43"/>
          </p15:clr>
        </p15:guide>
        <p15:guide id="6" pos="2948">
          <p15:clr>
            <a:srgbClr val="F26B43"/>
          </p15:clr>
        </p15:guide>
        <p15:guide id="7" orient="horz" pos="55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94934" y="6437584"/>
            <a:ext cx="307067" cy="3068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164610"/>
            <a:ext cx="784860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8183033" y="6531795"/>
            <a:ext cx="2844800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r>
              <a:rPr lang="en-US">
                <a:solidFill>
                  <a:srgbClr val="000000"/>
                </a:solidFill>
              </a:rPr>
              <a:t>July 2018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37860" y="6530230"/>
            <a:ext cx="2783840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r>
              <a:rPr lang="en-GB">
                <a:solidFill>
                  <a:srgbClr val="000000"/>
                </a:solidFill>
              </a:rPr>
              <a:t>Vodacom CEO Roadshow 2018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5820394" y="6531613"/>
            <a:ext cx="551213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1FB3CD60-93C9-4278-AADA-0FDDEAD7DE28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2289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</p:sldLayoutIdLst>
  <p:hf hd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6" indent="-184146" algn="l" defTabSz="121917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39" indent="-196846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38" indent="194728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709" indent="-201079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15895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2" orient="horz" pos="2820">
          <p15:clr>
            <a:srgbClr val="F26B43"/>
          </p15:clr>
        </p15:guide>
        <p15:guide id="3" pos="5602">
          <p15:clr>
            <a:srgbClr val="F26B43"/>
          </p15:clr>
        </p15:guide>
        <p15:guide id="4" pos="2812">
          <p15:clr>
            <a:srgbClr val="F26B43"/>
          </p15:clr>
        </p15:guide>
        <p15:guide id="5" pos="2948">
          <p15:clr>
            <a:srgbClr val="F26B43"/>
          </p15:clr>
        </p15:guide>
        <p15:guide id="6" orient="horz" pos="5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4925" y="1385692"/>
            <a:ext cx="432220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rgbClr val="E60000"/>
              </a:buClr>
            </a:pPr>
            <a:r>
              <a:rPr lang="en-US" dirty="0">
                <a:solidFill>
                  <a:srgbClr val="333333"/>
                </a:solidFill>
              </a:rPr>
              <a:t>Team Name : </a:t>
            </a:r>
            <a:r>
              <a:rPr lang="en-US" dirty="0" err="1" smtClean="0">
                <a:solidFill>
                  <a:srgbClr val="333333"/>
                </a:solidFill>
              </a:rPr>
              <a:t>VodaNumpys</a:t>
            </a:r>
            <a:r>
              <a:rPr lang="en-US" dirty="0" smtClean="0">
                <a:solidFill>
                  <a:srgbClr val="333333"/>
                </a:solidFill>
              </a:rPr>
              <a:t> - South Africa</a:t>
            </a:r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695" y="-37044"/>
            <a:ext cx="10706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rgbClr val="E60000"/>
              </a:buClr>
            </a:pPr>
            <a:r>
              <a:rPr lang="en-US" sz="5400" b="1" dirty="0">
                <a:solidFill>
                  <a:srgbClr val="E60000"/>
                </a:solidFill>
              </a:rPr>
              <a:t>Big Data Citizen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1CD10-A57A-EB8F-FF2D-2769EF7AC989}"/>
              </a:ext>
            </a:extLst>
          </p:cNvPr>
          <p:cNvSpPr txBox="1"/>
          <p:nvPr/>
        </p:nvSpPr>
        <p:spPr>
          <a:xfrm>
            <a:off x="10612532" y="6456355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>
                <a:solidFill>
                  <a:schemeClr val="bg1"/>
                </a:solidFill>
                <a:latin typeface="Vodafone Lt" panose="020B0606040202020204" pitchFamily="34" charset="0"/>
              </a:rPr>
              <a:t>Further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6A636-DA72-02CF-A22B-FF81421A1722}"/>
              </a:ext>
            </a:extLst>
          </p:cNvPr>
          <p:cNvSpPr txBox="1"/>
          <p:nvPr/>
        </p:nvSpPr>
        <p:spPr>
          <a:xfrm>
            <a:off x="645638" y="3693467"/>
            <a:ext cx="394254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Michael Kaudi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ZA" dirty="0" smtClean="0">
                <a:latin typeface="Vodafone Rg"/>
              </a:rPr>
              <a:t>Specialist: Radio Planning and Optimization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Country: South </a:t>
            </a:r>
            <a:r>
              <a:rPr lang="en-US" dirty="0" smtClean="0">
                <a:latin typeface="Vodafone Rg"/>
              </a:rPr>
              <a:t>Africa</a:t>
            </a:r>
            <a:r>
              <a:rPr lang="en-US" dirty="0">
                <a:latin typeface="Vodafone Rg"/>
              </a:rPr>
              <a:t> </a:t>
            </a:r>
          </a:p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Department: Technology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i="1" dirty="0">
                <a:latin typeface="Vodafone Rg"/>
              </a:rPr>
              <a:t>" </a:t>
            </a:r>
            <a:r>
              <a:rPr lang="en-US" i="1" dirty="0" smtClean="0">
                <a:latin typeface="Vodafone Rg"/>
              </a:rPr>
              <a:t>I joined the program so I can enhance my understanding of the  </a:t>
            </a:r>
            <a:r>
              <a:rPr lang="en-US" i="1" dirty="0">
                <a:latin typeface="Vodafone Rg"/>
              </a:rPr>
              <a:t>B</a:t>
            </a:r>
            <a:r>
              <a:rPr lang="en-US" i="1" dirty="0" smtClean="0">
                <a:latin typeface="Vodafone Rg"/>
              </a:rPr>
              <a:t>ig </a:t>
            </a:r>
            <a:r>
              <a:rPr lang="en-US" i="1" dirty="0">
                <a:latin typeface="Vodafone Rg"/>
              </a:rPr>
              <a:t>D</a:t>
            </a:r>
            <a:r>
              <a:rPr lang="en-US" i="1" dirty="0" smtClean="0">
                <a:latin typeface="Vodafone Rg"/>
              </a:rPr>
              <a:t>ata field and how it can simplify and make more efficient the day-to-day activities. This with the aim of pursuing a career in this field</a:t>
            </a:r>
            <a:r>
              <a:rPr lang="en-US" i="1" dirty="0" smtClean="0">
                <a:latin typeface="Vodafone Rg"/>
              </a:rPr>
              <a:t>.”</a:t>
            </a:r>
            <a:endParaRPr lang="en-US" i="1" dirty="0">
              <a:latin typeface="Vodafone R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05AE6-62A1-1CB5-4230-C1A694970802}"/>
              </a:ext>
            </a:extLst>
          </p:cNvPr>
          <p:cNvSpPr txBox="1"/>
          <p:nvPr/>
        </p:nvSpPr>
        <p:spPr>
          <a:xfrm>
            <a:off x="5610478" y="3693467"/>
            <a:ext cx="426989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dirty="0" smtClean="0"/>
              <a:t>Mohau Masukela</a:t>
            </a:r>
            <a:endParaRPr lang="en-US" dirty="0"/>
          </a:p>
          <a:p>
            <a:pPr>
              <a:buFont typeface="Arial" pitchFamily="34" charset="0"/>
            </a:pPr>
            <a:r>
              <a:rPr lang="en-ZA" dirty="0"/>
              <a:t>Specialist: Radio Planning and Optimization</a:t>
            </a:r>
            <a:endParaRPr lang="en-US" dirty="0"/>
          </a:p>
          <a:p>
            <a:pPr>
              <a:buFont typeface="Arial" pitchFamily="34" charset="0"/>
            </a:pPr>
            <a:r>
              <a:rPr lang="en-US" dirty="0" smtClean="0"/>
              <a:t>Country: South </a:t>
            </a:r>
            <a:r>
              <a:rPr lang="en-US" dirty="0"/>
              <a:t>Africa </a:t>
            </a:r>
          </a:p>
          <a:p>
            <a:pPr>
              <a:buFont typeface="Arial" pitchFamily="34" charset="0"/>
            </a:pPr>
            <a:r>
              <a:rPr lang="en-US" dirty="0" smtClean="0"/>
              <a:t>Department: Technology</a:t>
            </a:r>
            <a:endParaRPr lang="en-US" dirty="0"/>
          </a:p>
          <a:p>
            <a:pPr>
              <a:buFont typeface="Arial" pitchFamily="34" charset="0"/>
            </a:pP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sz="1600" i="1" dirty="0" smtClean="0"/>
              <a:t>“</a:t>
            </a:r>
            <a:r>
              <a:rPr lang="en-US" i="1" dirty="0">
                <a:latin typeface="Vodafone Rg"/>
              </a:rPr>
              <a:t>I </a:t>
            </a:r>
            <a:r>
              <a:rPr lang="en-US" i="1" dirty="0">
                <a:latin typeface="Vodafone Rg"/>
              </a:rPr>
              <a:t>joined because Data Science is one of the fastest growing </a:t>
            </a:r>
            <a:r>
              <a:rPr lang="en-US" i="1" dirty="0">
                <a:latin typeface="Vodafone Rg"/>
              </a:rPr>
              <a:t>industries </a:t>
            </a:r>
            <a:r>
              <a:rPr lang="en-US" i="1" dirty="0">
                <a:latin typeface="Vodafone Rg"/>
              </a:rPr>
              <a:t>and all major organizations are using it to learn </a:t>
            </a:r>
            <a:r>
              <a:rPr lang="en-US" i="1" dirty="0">
                <a:latin typeface="Vodafone Rg"/>
              </a:rPr>
              <a:t>their </a:t>
            </a:r>
            <a:r>
              <a:rPr lang="en-US" i="1" dirty="0">
                <a:latin typeface="Vodafone Rg"/>
              </a:rPr>
              <a:t>customers </a:t>
            </a:r>
            <a:r>
              <a:rPr lang="en-US" i="1" dirty="0">
                <a:latin typeface="Vodafone Rg"/>
              </a:rPr>
              <a:t>behavior </a:t>
            </a:r>
            <a:r>
              <a:rPr lang="en-US" i="1" dirty="0">
                <a:latin typeface="Vodafone Rg"/>
              </a:rPr>
              <a:t>towards </a:t>
            </a:r>
            <a:r>
              <a:rPr lang="en-US" i="1" dirty="0">
                <a:latin typeface="Vodafone Rg"/>
              </a:rPr>
              <a:t>their </a:t>
            </a:r>
            <a:r>
              <a:rPr lang="en-US" i="1" dirty="0">
                <a:latin typeface="Vodafone Rg"/>
              </a:rPr>
              <a:t>product and </a:t>
            </a:r>
            <a:r>
              <a:rPr lang="en-US" i="1" dirty="0">
                <a:latin typeface="Vodafone Rg"/>
              </a:rPr>
              <a:t>improve customer satisfaction”</a:t>
            </a:r>
            <a:endParaRPr lang="en-US" i="1" dirty="0">
              <a:latin typeface="Vodafone Rg"/>
            </a:endParaRPr>
          </a:p>
          <a:p>
            <a:pPr>
              <a:buFont typeface="Arial" pitchFamily="34" charset="0"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04E722C-42BC-871C-0790-977BB016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76" y="855545"/>
            <a:ext cx="10414288" cy="705751"/>
          </a:xfrm>
        </p:spPr>
        <p:txBody>
          <a:bodyPr/>
          <a:lstStyle/>
          <a:p>
            <a:r>
              <a:rPr lang="en-US" dirty="0"/>
              <a:t>Machine Learning Challenge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478" y="1778875"/>
            <a:ext cx="2065392" cy="1777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38" y="1778875"/>
            <a:ext cx="2065391" cy="17776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146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DB5C-667E-4C86-552F-3FAF5A15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577972"/>
          </a:xfrm>
        </p:spPr>
        <p:txBody>
          <a:bodyPr/>
          <a:lstStyle/>
          <a:p>
            <a:r>
              <a:rPr lang="en-GB" dirty="0">
                <a:latin typeface="Vodafone Rg"/>
              </a:rPr>
              <a:t>Business </a:t>
            </a:r>
            <a:r>
              <a:rPr lang="en-GB" dirty="0" err="1">
                <a:latin typeface="Vodafone Rg"/>
              </a:rPr>
              <a:t>Poblem</a:t>
            </a:r>
            <a:r>
              <a:rPr lang="en-GB" dirty="0">
                <a:latin typeface="Vodafone Rg"/>
              </a:rPr>
              <a:t> | </a:t>
            </a:r>
            <a:r>
              <a:rPr lang="en-GB" dirty="0" err="1" smtClean="0">
                <a:solidFill>
                  <a:schemeClr val="accent4"/>
                </a:solidFill>
                <a:latin typeface="Vodafone Rg"/>
              </a:rPr>
              <a:t>VodaPay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30C713-4646-C9AF-14E3-98B15EBD66BE}"/>
              </a:ext>
            </a:extLst>
          </p:cNvPr>
          <p:cNvSpPr/>
          <p:nvPr/>
        </p:nvSpPr>
        <p:spPr>
          <a:xfrm>
            <a:off x="144456" y="4038356"/>
            <a:ext cx="3722400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Will a </a:t>
            </a:r>
            <a:r>
              <a:rPr lang="en-GB" sz="1400" dirty="0" err="1" smtClean="0">
                <a:solidFill>
                  <a:schemeClr val="bg1"/>
                </a:solidFill>
                <a:latin typeface="Vodafone Rg"/>
              </a:rPr>
              <a:t>VodaPay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 customer be active or not in the following month based 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on data 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of past user behaviour resulting in active and inactivity.</a:t>
            </a:r>
            <a:endParaRPr lang="en-GB" sz="1400" kern="1200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D833E-8026-05CF-9729-492459BD88C0}"/>
              </a:ext>
            </a:extLst>
          </p:cNvPr>
          <p:cNvSpPr/>
          <p:nvPr/>
        </p:nvSpPr>
        <p:spPr>
          <a:xfrm>
            <a:off x="4032600" y="4038356"/>
            <a:ext cx="3927724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Active users contribute positively 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to revenue and 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provide Vodacom with an opportunity to impact customer’s lives positively by the 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products and services 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we provide.</a:t>
            </a:r>
            <a:endParaRPr lang="en-GB" sz="1400" kern="1200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62A82-78F3-E725-27B3-C3DDCBAD9213}"/>
              </a:ext>
            </a:extLst>
          </p:cNvPr>
          <p:cNvSpPr/>
          <p:nvPr/>
        </p:nvSpPr>
        <p:spPr>
          <a:xfrm>
            <a:off x="8126068" y="4038356"/>
            <a:ext cx="3722400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Data </a:t>
            </a:r>
            <a:r>
              <a:rPr lang="en-GB" sz="1400" dirty="0">
                <a:solidFill>
                  <a:schemeClr val="bg1"/>
                </a:solidFill>
                <a:latin typeface="Vodafone Rg"/>
              </a:rPr>
              <a:t>collected over a 4 months period. The data includes user id’s, registration dates, platforms used to interact with the </a:t>
            </a:r>
            <a:r>
              <a:rPr lang="en-GB" sz="1400" dirty="0">
                <a:solidFill>
                  <a:schemeClr val="bg1"/>
                </a:solidFill>
              </a:rPr>
              <a:t>app, user expenditures over different </a:t>
            </a:r>
            <a:r>
              <a:rPr lang="en-GB" sz="1400" dirty="0" smtClean="0">
                <a:solidFill>
                  <a:schemeClr val="bg1"/>
                </a:solidFill>
              </a:rPr>
              <a:t>periods and 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search events.</a:t>
            </a: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55992" y="3447205"/>
            <a:ext cx="1699327" cy="59114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2000" b="1" kern="1200" dirty="0" smtClean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What?</a:t>
            </a:r>
            <a:endParaRPr lang="en-US" sz="1000" b="1" kern="1200" dirty="0" smtClean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46798" y="3447206"/>
            <a:ext cx="1699327" cy="59114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2000" b="1" kern="1200" dirty="0" smtClean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Why?</a:t>
            </a:r>
            <a:endParaRPr lang="en-US" sz="1000" b="1" kern="1200" dirty="0" smtClean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9137604" y="3447205"/>
            <a:ext cx="1699327" cy="59114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2000" b="1" kern="1200" dirty="0" smtClean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Data?</a:t>
            </a:r>
            <a:endParaRPr lang="en-US" sz="1000" b="1" kern="1200" dirty="0" smtClean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70" y="1181438"/>
            <a:ext cx="4029184" cy="17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 dirty="0" smtClean="0"/>
              <a:t>Data Insights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210" y="4179125"/>
            <a:ext cx="2954466" cy="136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Yearly, registrations pick up between the months of October and </a:t>
            </a:r>
            <a:r>
              <a:rPr lang="en-ZA" dirty="0">
                <a:latin typeface="Vodafone Rg" pitchFamily="34" charset="0"/>
              </a:rPr>
              <a:t>D</a:t>
            </a:r>
            <a:r>
              <a:rPr lang="en-ZA" dirty="0" smtClean="0">
                <a:latin typeface="Vodafone Rg" pitchFamily="34" charset="0"/>
              </a:rPr>
              <a:t>ecember</a:t>
            </a:r>
            <a:r>
              <a:rPr lang="en-ZA" dirty="0" smtClean="0">
                <a:latin typeface="Vodafone Rg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Related to the App’s launch and anniversary promotions.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2194" y="4179125"/>
            <a:ext cx="2951449" cy="658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Most users interact with the app by </a:t>
            </a:r>
            <a:r>
              <a:rPr lang="en-ZA" dirty="0" smtClean="0">
                <a:latin typeface="Vodafone Rg" pitchFamily="34" charset="0"/>
              </a:rPr>
              <a:t>mobile platform.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0064" y="4179125"/>
            <a:ext cx="2852917" cy="851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User registrations spikes are not translating to increased expenditure on the app.</a:t>
            </a:r>
            <a:endParaRPr lang="en-US" dirty="0" smtClean="0">
              <a:latin typeface="Vodafone Rg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9" y="1085913"/>
            <a:ext cx="2954467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9463669" y="4179125"/>
            <a:ext cx="2561096" cy="658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High percentage of active users use the </a:t>
            </a:r>
            <a:r>
              <a:rPr lang="en-ZA" dirty="0" smtClean="0">
                <a:latin typeface="Vodafone Rg" pitchFamily="34" charset="0"/>
              </a:rPr>
              <a:t>mobile</a:t>
            </a:r>
            <a:r>
              <a:rPr lang="en-ZA" dirty="0" smtClean="0">
                <a:latin typeface="Vodafone Rg" pitchFamily="34" charset="0"/>
              </a:rPr>
              <a:t> </a:t>
            </a:r>
            <a:r>
              <a:rPr lang="en-ZA" dirty="0" smtClean="0">
                <a:latin typeface="Vodafone Rg" pitchFamily="34" charset="0"/>
              </a:rPr>
              <a:t>platform to interact with the app than </a:t>
            </a:r>
            <a:r>
              <a:rPr lang="en-ZA" dirty="0" smtClean="0">
                <a:latin typeface="Vodafone Rg" pitchFamily="34" charset="0"/>
              </a:rPr>
              <a:t>inactive users.</a:t>
            </a:r>
            <a:endParaRPr lang="en-US" dirty="0" smtClean="0">
              <a:latin typeface="Vodafone Rg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643" y="1082182"/>
            <a:ext cx="2720134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064" y="1082181"/>
            <a:ext cx="3113874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326" y="1082181"/>
            <a:ext cx="2888607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132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 dirty="0" smtClean="0"/>
              <a:t>Data Insights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946" y="4029834"/>
            <a:ext cx="3865237" cy="131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Orders for active users increase sharply during month-ends.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3532" y="4029832"/>
            <a:ext cx="3623374" cy="131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Users who have their cards linked to the app, </a:t>
            </a:r>
            <a:r>
              <a:rPr lang="en-ZA" dirty="0" smtClean="0">
                <a:latin typeface="Vodafone Rg" pitchFamily="34" charset="0"/>
              </a:rPr>
              <a:t>interact </a:t>
            </a:r>
            <a:r>
              <a:rPr lang="en-ZA" dirty="0" smtClean="0">
                <a:latin typeface="Vodafone Rg" pitchFamily="34" charset="0"/>
              </a:rPr>
              <a:t>and spend more than those that have not.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391" y="4013641"/>
            <a:ext cx="3623374" cy="131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Active users spend close to 3 times more than inactive users. Keeping users active increases chances of increased spend.</a:t>
            </a:r>
            <a:endParaRPr lang="en-US" dirty="0" smtClean="0">
              <a:latin typeface="Vodafone Rg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213" y="1116605"/>
            <a:ext cx="3665693" cy="276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392" y="1116606"/>
            <a:ext cx="3583062" cy="276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15" y="1116605"/>
            <a:ext cx="3768612" cy="2767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6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1012151"/>
            <a:ext cx="8540128" cy="514441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sz="2000" dirty="0" smtClean="0"/>
              <a:t>Peer-to-peer” </a:t>
            </a:r>
            <a:r>
              <a:rPr lang="en-US" sz="2000" dirty="0"/>
              <a:t>data request: </a:t>
            </a:r>
            <a:r>
              <a:rPr lang="en-US" sz="2000" dirty="0"/>
              <a:t>a user can request data from another </a:t>
            </a:r>
            <a:r>
              <a:rPr lang="en-US" sz="2000" dirty="0" smtClean="0"/>
              <a:t>users through </a:t>
            </a:r>
            <a:r>
              <a:rPr lang="en-US" sz="2000" dirty="0"/>
              <a:t>the </a:t>
            </a:r>
            <a:r>
              <a:rPr lang="en-US" sz="2000" dirty="0" err="1" smtClean="0"/>
              <a:t>VodaPay</a:t>
            </a:r>
            <a:r>
              <a:rPr lang="en-US" sz="2000" dirty="0" smtClean="0"/>
              <a:t> </a:t>
            </a:r>
            <a:r>
              <a:rPr lang="en-US" sz="2000" dirty="0" smtClean="0"/>
              <a:t>app. Target low spending data users with notifications for the service.</a:t>
            </a:r>
            <a:endParaRPr lang="en-US" sz="2000" dirty="0"/>
          </a:p>
          <a:p>
            <a:r>
              <a:rPr lang="en-ZA" sz="2000" dirty="0" smtClean="0"/>
              <a:t>Optimize targeted notifications to a user’s behaviour; that is, a user that frequently buys airtime/data should get notifications on discounts related to same.</a:t>
            </a:r>
            <a:endParaRPr lang="en-US" sz="2000" dirty="0"/>
          </a:p>
          <a:p>
            <a:r>
              <a:rPr lang="en-US" sz="2000" dirty="0" smtClean="0"/>
              <a:t>Visibility marketing onsite </a:t>
            </a:r>
            <a:r>
              <a:rPr lang="en-US" sz="2000" dirty="0"/>
              <a:t>at partner stores with </a:t>
            </a:r>
            <a:r>
              <a:rPr lang="en-US" sz="2000" dirty="0" smtClean="0"/>
              <a:t>discounts to encourage app usage.</a:t>
            </a:r>
            <a:endParaRPr lang="en-US" sz="2000" dirty="0"/>
          </a:p>
          <a:p>
            <a:r>
              <a:rPr lang="en-US" sz="2000" dirty="0" smtClean="0"/>
              <a:t>Come </a:t>
            </a:r>
            <a:r>
              <a:rPr lang="en-US" sz="2000" dirty="0"/>
              <a:t>up with </a:t>
            </a:r>
            <a:r>
              <a:rPr lang="en-US" sz="2000" dirty="0" err="1" smtClean="0"/>
              <a:t>VodaPay</a:t>
            </a:r>
            <a:r>
              <a:rPr lang="en-US" sz="2000" dirty="0" smtClean="0"/>
              <a:t> focused media adverts detailing </a:t>
            </a:r>
            <a:r>
              <a:rPr lang="en-US" sz="2000" dirty="0"/>
              <a:t>specific </a:t>
            </a:r>
            <a:r>
              <a:rPr lang="en-US" sz="2000" dirty="0" smtClean="0"/>
              <a:t>benefits/discounts aired during low interaction days to encourage app usage and spend.</a:t>
            </a:r>
            <a:endParaRPr lang="en-US" sz="2000" dirty="0"/>
          </a:p>
          <a:p>
            <a:r>
              <a:rPr lang="en-US" sz="2000" dirty="0" smtClean="0"/>
              <a:t>Reward users on activity anniversaries (3months/6months/12months etc.) to encourage users to stay active and spend.</a:t>
            </a:r>
          </a:p>
          <a:p>
            <a:r>
              <a:rPr lang="en-US" sz="2000" dirty="0" smtClean="0"/>
              <a:t>Investigate streamlining the apps</a:t>
            </a:r>
            <a:r>
              <a:rPr lang="en-US" sz="2000" dirty="0"/>
              <a:t>;</a:t>
            </a:r>
            <a:r>
              <a:rPr lang="en-US" sz="2000" dirty="0" smtClean="0"/>
              <a:t> remove apps that a user has not used for a certain amount of time on the home screen but they can still search them.</a:t>
            </a:r>
          </a:p>
          <a:p>
            <a:r>
              <a:rPr lang="en-US" sz="2000" dirty="0" smtClean="0"/>
              <a:t>As </a:t>
            </a:r>
            <a:r>
              <a:rPr lang="en-US" sz="2000" dirty="0"/>
              <a:t>soon as </a:t>
            </a:r>
            <a:r>
              <a:rPr lang="en-US" sz="2000" dirty="0" smtClean="0"/>
              <a:t>a user </a:t>
            </a:r>
            <a:r>
              <a:rPr lang="en-US" sz="2000" dirty="0"/>
              <a:t>installs and registers on </a:t>
            </a:r>
            <a:r>
              <a:rPr lang="en-US" sz="2000" dirty="0" err="1" smtClean="0"/>
              <a:t>VodaPay</a:t>
            </a:r>
            <a:r>
              <a:rPr lang="en-US" sz="2000" dirty="0" smtClean="0"/>
              <a:t> – prompt </a:t>
            </a:r>
            <a:r>
              <a:rPr lang="en-US" sz="2000" dirty="0" smtClean="0"/>
              <a:t>them </a:t>
            </a:r>
            <a:r>
              <a:rPr lang="en-US" sz="2000" dirty="0" smtClean="0"/>
              <a:t>to disable/migrate </a:t>
            </a:r>
            <a:r>
              <a:rPr lang="en-US" sz="2000" dirty="0"/>
              <a:t>the </a:t>
            </a:r>
            <a:r>
              <a:rPr lang="en-US" sz="2000" dirty="0" err="1" smtClean="0"/>
              <a:t>MyVodacom</a:t>
            </a:r>
            <a:r>
              <a:rPr lang="en-US" sz="2000" dirty="0" smtClean="0"/>
              <a:t> </a:t>
            </a:r>
            <a:r>
              <a:rPr lang="en-US" sz="2000" dirty="0"/>
              <a:t>App </a:t>
            </a:r>
            <a:r>
              <a:rPr lang="en-US" sz="2000" dirty="0" smtClean="0"/>
              <a:t>profile to </a:t>
            </a:r>
            <a:r>
              <a:rPr lang="en-US" sz="2000" dirty="0" err="1" smtClean="0"/>
              <a:t>VodaPay</a:t>
            </a:r>
            <a:r>
              <a:rPr lang="en-ZA" sz="2000" dirty="0" smtClean="0"/>
              <a:t>. </a:t>
            </a:r>
            <a:r>
              <a:rPr lang="en-ZA" sz="2000" dirty="0" smtClean="0"/>
              <a:t>This will expose them to services offered in the </a:t>
            </a:r>
            <a:r>
              <a:rPr lang="en-ZA" sz="2000" dirty="0" err="1" smtClean="0"/>
              <a:t>VodaPay</a:t>
            </a:r>
            <a:r>
              <a:rPr lang="en-ZA" sz="2000" dirty="0" smtClean="0"/>
              <a:t> app while still enjoying same services on the </a:t>
            </a:r>
            <a:r>
              <a:rPr lang="en-ZA" sz="2000" dirty="0" err="1" smtClean="0"/>
              <a:t>MyVodacom</a:t>
            </a:r>
            <a:r>
              <a:rPr lang="en-ZA" sz="2000" dirty="0" smtClean="0"/>
              <a:t> mini app.</a:t>
            </a:r>
            <a:endParaRPr lang="en-ZA" sz="2000" dirty="0"/>
          </a:p>
          <a:p>
            <a:pPr lvl="1"/>
            <a:endParaRPr lang="en-ZA" dirty="0"/>
          </a:p>
          <a:p>
            <a:pPr marL="0" indent="0">
              <a:buNone/>
            </a:pPr>
            <a:endParaRPr lang="en-US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10414288" cy="507184"/>
          </a:xfrm>
        </p:spPr>
        <p:txBody>
          <a:bodyPr/>
          <a:lstStyle/>
          <a:p>
            <a:r>
              <a:rPr lang="en-US" dirty="0" smtClean="0"/>
              <a:t>Improvement Ideas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5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952" y="1012151"/>
            <a:ext cx="2852235" cy="48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270" y="1768402"/>
            <a:ext cx="2960017" cy="2860243"/>
          </a:xfr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Thank you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Ke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a </a:t>
            </a:r>
            <a:r>
              <a:rPr lang="en-US" sz="3200" dirty="0" err="1">
                <a:solidFill>
                  <a:schemeClr val="bg1"/>
                </a:solidFill>
              </a:rPr>
              <a:t>leboha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56F8B2-9B38-6ED6-4075-D8DC2C90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546" y="1871775"/>
            <a:ext cx="3549556" cy="2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dafone Business">
  <a:themeElements>
    <a:clrScheme name="Vodafone 2021">
      <a:dk1>
        <a:srgbClr val="000000"/>
      </a:dk1>
      <a:lt1>
        <a:srgbClr val="FFFFFF"/>
      </a:lt1>
      <a:dk2>
        <a:srgbClr val="5E2750"/>
      </a:dk2>
      <a:lt2>
        <a:srgbClr val="545759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F_Business_PowerPoint_Template_2021_v7" id="{83FBA7CD-A618-7A44-AEA1-151270809C1F}" vid="{7F05536B-B409-574C-BED1-5E2972304945}"/>
    </a:ext>
  </a:extLst>
</a:theme>
</file>

<file path=ppt/theme/theme2.xml><?xml version="1.0" encoding="utf-8"?>
<a:theme xmlns:a="http://schemas.openxmlformats.org/drawingml/2006/main" name="1_Vodafone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053A4A4F6CF64FA31DC8FBE6FD3CFA" ma:contentTypeVersion="12" ma:contentTypeDescription="Create a new document." ma:contentTypeScope="" ma:versionID="409701eca9197aecd890861f30bcc008">
  <xsd:schema xmlns:xsd="http://www.w3.org/2001/XMLSchema" xmlns:xs="http://www.w3.org/2001/XMLSchema" xmlns:p="http://schemas.microsoft.com/office/2006/metadata/properties" xmlns:ns2="b17e7c3c-9c0b-4665-abb8-c358a204554d" xmlns:ns3="58c2f6ad-ee52-41aa-b1da-a27f82bd143d" targetNamespace="http://schemas.microsoft.com/office/2006/metadata/properties" ma:root="true" ma:fieldsID="39cc29fc8fcd2329a0e4d6626b0987b7" ns2:_="" ns3:_="">
    <xsd:import namespace="b17e7c3c-9c0b-4665-abb8-c358a204554d"/>
    <xsd:import namespace="58c2f6ad-ee52-41aa-b1da-a27f82bd14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e7c3c-9c0b-4665-abb8-c358a2045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f6ad-ee52-41aa-b1da-a27f82bd14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f50c8b8-423e-4111-ab53-b7c74da580c9}" ma:internalName="TaxCatchAll" ma:showField="CatchAllData" ma:web="58c2f6ad-ee52-41aa-b1da-a27f82bd14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7e7c3c-9c0b-4665-abb8-c358a204554d">
      <Terms xmlns="http://schemas.microsoft.com/office/infopath/2007/PartnerControls"/>
    </lcf76f155ced4ddcb4097134ff3c332f>
    <TaxCatchAll xmlns="58c2f6ad-ee52-41aa-b1da-a27f82bd143d" xsi:nil="true"/>
  </documentManagement>
</p:properties>
</file>

<file path=customXml/itemProps1.xml><?xml version="1.0" encoding="utf-8"?>
<ds:datastoreItem xmlns:ds="http://schemas.openxmlformats.org/officeDocument/2006/customXml" ds:itemID="{D3065544-7BE0-45C9-B381-6A2D49362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7e7c3c-9c0b-4665-abb8-c358a204554d"/>
    <ds:schemaRef ds:uri="58c2f6ad-ee52-41aa-b1da-a27f82bd14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530E84-17C5-462A-8CEF-F43334649C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49632-8FBD-420F-B72B-92EBDB0F19CD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b17e7c3c-9c0b-4665-abb8-c358a204554d"/>
    <ds:schemaRef ds:uri="http://schemas.microsoft.com/office/infopath/2007/PartnerControls"/>
    <ds:schemaRef ds:uri="58c2f6ad-ee52-41aa-b1da-a27f82bd14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580</Words>
  <Application>Microsoft Office PowerPoint</Application>
  <PresentationFormat>Widescreen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MS Mincho</vt:lpstr>
      <vt:lpstr>Vodafone Lt</vt:lpstr>
      <vt:lpstr>Vodafone Rg</vt:lpstr>
      <vt:lpstr>Vodafone Business</vt:lpstr>
      <vt:lpstr>1_Vodafone</vt:lpstr>
      <vt:lpstr>Machine Learning Challenge</vt:lpstr>
      <vt:lpstr>Business Poblem | VodaPay</vt:lpstr>
      <vt:lpstr>Data Insights</vt:lpstr>
      <vt:lpstr>Data Insights</vt:lpstr>
      <vt:lpstr>Improvement Ideas</vt:lpstr>
      <vt:lpstr>Thank you  Ke a leboha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Tod, Vodacom</dc:creator>
  <cp:lastModifiedBy>Michael Kaudi, Vodacom</cp:lastModifiedBy>
  <cp:revision>102</cp:revision>
  <dcterms:created xsi:type="dcterms:W3CDTF">2023-05-12T07:39:16Z</dcterms:created>
  <dcterms:modified xsi:type="dcterms:W3CDTF">2023-06-08T15:04:46Z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0x01010010053A4A4F6CF64FA31DC8FBE6FD3CFA</vt:lpwstr>
  </property>
  <property fmtid="{D5CDD505-2E9C-101B-9397-08002B2CF9AE}" pid="3" name="MediaServiceImageTags">
    <vt:lpwstr/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etDate">
    <vt:lpwstr>2023-06-08T15:04:46Z</vt:lpwstr>
  </property>
  <property fmtid="{D5CDD505-2E9C-101B-9397-08002B2CF9AE}" pid="6" name="MSIP_Label_0359f705-2ba0-454b-9cfc-6ce5bcaac040_Method">
    <vt:lpwstr>Standard</vt:lpwstr>
  </property>
  <property fmtid="{D5CDD505-2E9C-101B-9397-08002B2CF9AE}" pid="7" name="MSIP_Label_0359f705-2ba0-454b-9cfc-6ce5bcaac040_Name">
    <vt:lpwstr>0359f705-2ba0-454b-9cfc-6ce5bcaac040</vt:lpwstr>
  </property>
  <property fmtid="{D5CDD505-2E9C-101B-9397-08002B2CF9AE}" pid="8" name="MSIP_Label_0359f705-2ba0-454b-9cfc-6ce5bcaac040_SiteId">
    <vt:lpwstr>68283f3b-8487-4c86-adb3-a5228f18b893</vt:lpwstr>
  </property>
  <property fmtid="{D5CDD505-2E9C-101B-9397-08002B2CF9AE}" pid="9" name="MSIP_Label_0359f705-2ba0-454b-9cfc-6ce5bcaac040_ActionId">
    <vt:lpwstr>82ed764c-92a6-4c4c-95a4-909960ab5027</vt:lpwstr>
  </property>
  <property fmtid="{D5CDD505-2E9C-101B-9397-08002B2CF9AE}" pid="10" name="MSIP_Label_0359f705-2ba0-454b-9cfc-6ce5bcaac040_ContentBits">
    <vt:lpwstr>2</vt:lpwstr>
  </property>
</Properties>
</file>