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760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Time</a:t>
            </a:r>
            <a:r>
              <a:rPr lang="en-IN" baseline="0"/>
              <a:t> Consumption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Old 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CD-4347-A1AC-24F89874AD5B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New time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solidFill>
                <a:schemeClr val="bg1">
                  <a:alpha val="93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D-4347-A1AC-24F89874AD5B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Time Saved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</c:f>
              <c:numCache>
                <c:formatCode>General</c:formatCode>
                <c:ptCount val="1"/>
                <c:pt idx="0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CD-4347-A1AC-24F89874AD5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1"/>
        <c:axId val="773794047"/>
        <c:axId val="773798847"/>
      </c:barChart>
      <c:catAx>
        <c:axId val="7737940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3798847"/>
        <c:crosses val="autoZero"/>
        <c:auto val="1"/>
        <c:lblAlgn val="ctr"/>
        <c:lblOffset val="100"/>
        <c:noMultiLvlLbl val="0"/>
      </c:catAx>
      <c:valAx>
        <c:axId val="77379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(in 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79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2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9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1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9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7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0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1" y="802299"/>
            <a:ext cx="6401413" cy="25414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BigQuery</a:t>
            </a:r>
            <a:r>
              <a:rPr lang="en-US" dirty="0"/>
              <a:t> Automation for Time and Cost        		Efficiency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006B46-F063-6840-E65E-7C5C80A23002}"/>
              </a:ext>
            </a:extLst>
          </p:cNvPr>
          <p:cNvSpPr/>
          <p:nvPr/>
        </p:nvSpPr>
        <p:spPr>
          <a:xfrm>
            <a:off x="3822004" y="5158203"/>
            <a:ext cx="5179623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Mohit Kaushik</a:t>
            </a:r>
            <a:endParaRPr lang="en-IN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40733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Challenges Before Optimization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303063"/>
            <a:ext cx="77724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Previously, if we had </a:t>
            </a:r>
            <a:r>
              <a:rPr lang="en-US" sz="2000" b="1" dirty="0"/>
              <a:t>eight files in a catalog</a:t>
            </a:r>
            <a:r>
              <a:rPr lang="en-US" sz="2000" dirty="0"/>
              <a:t>, we needed to </a:t>
            </a:r>
            <a:r>
              <a:rPr lang="en-US" sz="2000" b="1" dirty="0"/>
              <a:t>run the model eight separate times</a:t>
            </a:r>
            <a:r>
              <a:rPr lang="en-US" sz="2000" dirty="0"/>
              <a:t>—once for each file.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process was </a:t>
            </a:r>
            <a:r>
              <a:rPr lang="en-US" sz="2000" b="1" dirty="0"/>
              <a:t>time-consuming</a:t>
            </a:r>
            <a:r>
              <a:rPr lang="en-US" sz="2000" dirty="0"/>
              <a:t> and </a:t>
            </a:r>
            <a:r>
              <a:rPr lang="en-US" sz="2000" b="1" dirty="0"/>
              <a:t>costly</a:t>
            </a:r>
            <a:r>
              <a:rPr lang="en-US" sz="2000" dirty="0"/>
              <a:t>, as each execution incurred additional charges.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Manually running the model multiple times increased </a:t>
            </a:r>
            <a:r>
              <a:rPr lang="en-US" sz="2000" b="1" dirty="0"/>
              <a:t>human effort</a:t>
            </a:r>
            <a:r>
              <a:rPr lang="en-US" sz="2000" dirty="0"/>
              <a:t> and the </a:t>
            </a:r>
            <a:r>
              <a:rPr lang="en-US" sz="2000" b="1" dirty="0"/>
              <a:t>likelihood of errors</a:t>
            </a:r>
            <a:r>
              <a:rPr lang="en-US" sz="2000" dirty="0"/>
              <a:t>.</a:t>
            </a:r>
          </a:p>
          <a:p>
            <a:endParaRPr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588374"/>
            <a:ext cx="6479421" cy="104923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Optimized Solution &amp; Implementation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22024" y="1790241"/>
            <a:ext cx="854358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With the new optimization: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model now runs </a:t>
            </a:r>
            <a:r>
              <a:rPr lang="en-US" sz="2000" b="1" dirty="0"/>
              <a:t>once for all eight catalogs</a:t>
            </a:r>
            <a:r>
              <a:rPr lang="en-US" sz="2000" dirty="0"/>
              <a:t> instead </a:t>
            </a:r>
          </a:p>
          <a:p>
            <a:r>
              <a:rPr lang="en-US" sz="2000" dirty="0"/>
              <a:t>of eight separate runs.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from all files is fetched </a:t>
            </a:r>
            <a:r>
              <a:rPr lang="en-US" sz="2000" b="1" dirty="0"/>
              <a:t>in a single execution</a:t>
            </a:r>
            <a:r>
              <a:rPr lang="en-US" sz="2000" dirty="0"/>
              <a:t>, eliminating </a:t>
            </a:r>
          </a:p>
          <a:p>
            <a:r>
              <a:rPr lang="en-US" sz="2000" dirty="0"/>
              <a:t>redundant processing.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987" y="279902"/>
            <a:ext cx="6479421" cy="1049235"/>
          </a:xfrm>
        </p:spPr>
        <p:txBody>
          <a:bodyPr>
            <a:normAutofit/>
          </a:bodyPr>
          <a:lstStyle/>
          <a:p>
            <a:r>
              <a:rPr lang="en-IN" sz="3600" dirty="0"/>
              <a:t>Key Benefits &amp; Impact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11007" y="1112704"/>
            <a:ext cx="8047822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/>
              <a:t>1️⃣ </a:t>
            </a:r>
            <a:r>
              <a:rPr lang="en-IN" dirty="0"/>
              <a:t>Significant Cost Savings</a:t>
            </a:r>
            <a:endParaRPr lang="en-US" b="1" dirty="0"/>
          </a:p>
          <a:p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Before:</a:t>
            </a:r>
            <a:r>
              <a:rPr lang="en-US" dirty="0"/>
              <a:t> Extracting data from each catalog took 5-7 minutes, resulting in </a:t>
            </a:r>
            <a:r>
              <a:rPr lang="en-US" b="1" dirty="0"/>
              <a:t>40- 56 minutes</a:t>
            </a:r>
            <a:r>
              <a:rPr lang="en-US" dirty="0"/>
              <a:t> for 8 catalogs.</a:t>
            </a:r>
          </a:p>
          <a:p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Now:</a:t>
            </a:r>
            <a:r>
              <a:rPr lang="en-US" dirty="0"/>
              <a:t> With batch processing, data from all catalogs is extracted in just </a:t>
            </a:r>
            <a:r>
              <a:rPr lang="en-US" b="1" dirty="0"/>
              <a:t>14 </a:t>
            </a:r>
            <a:r>
              <a:rPr lang="en-US" b="1" dirty="0" err="1"/>
              <a:t>minutes</a:t>
            </a:r>
            <a:r>
              <a:rPr lang="en-US" dirty="0" err="1"/>
              <a:t>,significantly</a:t>
            </a:r>
            <a:r>
              <a:rPr lang="en-US" dirty="0"/>
              <a:t> reducing processing time and lowering cloud compute costs.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dirty="0"/>
          </a:p>
          <a:p>
            <a:endParaRPr lang="en-US" sz="1400" dirty="0"/>
          </a:p>
          <a:p>
            <a:pPr>
              <a:defRPr sz="2200"/>
            </a:pPr>
            <a:br>
              <a:rPr dirty="0"/>
            </a:br>
            <a:br>
              <a:rPr sz="1400" dirty="0"/>
            </a:br>
            <a:endParaRPr lang="en-IN" sz="1400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827148-04C8-256B-F1A7-C46C99ACEA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333071"/>
              </p:ext>
            </p:extLst>
          </p:nvPr>
        </p:nvGraphicFramePr>
        <p:xfrm>
          <a:off x="1764045" y="3429000"/>
          <a:ext cx="677130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4058" y="724503"/>
            <a:ext cx="8433412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IN" dirty="0"/>
              <a:t>2️⃣</a:t>
            </a:r>
            <a:r>
              <a:rPr lang="en-US" dirty="0"/>
              <a:t> </a:t>
            </a:r>
            <a:r>
              <a:rPr lang="en-US" b="1" dirty="0"/>
              <a:t>Optimized Google Storage Usage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Earlier, a </a:t>
            </a:r>
            <a:r>
              <a:rPr lang="en-US" b="1" dirty="0"/>
              <a:t>separate object table</a:t>
            </a:r>
            <a:r>
              <a:rPr lang="en-US" dirty="0"/>
              <a:t> was created for each catalog.</a:t>
            </a:r>
          </a:p>
          <a:p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Now, </a:t>
            </a:r>
            <a:r>
              <a:rPr lang="en-US" b="1" dirty="0"/>
              <a:t>all data is stored in a single object table</a:t>
            </a:r>
            <a:r>
              <a:rPr lang="en-US" dirty="0"/>
              <a:t>, optimizing storage and </a:t>
            </a:r>
          </a:p>
          <a:p>
            <a:r>
              <a:rPr lang="en-US" dirty="0"/>
              <a:t>allowing us to keep </a:t>
            </a:r>
            <a:r>
              <a:rPr lang="en-US" b="1" dirty="0"/>
              <a:t>more data within the same space and save money</a:t>
            </a:r>
            <a:r>
              <a:rPr lang="en-US" dirty="0"/>
              <a:t>.</a:t>
            </a:r>
          </a:p>
          <a:p>
            <a:pPr>
              <a:defRPr sz="2200"/>
            </a:pPr>
            <a:endParaRPr lang="en-IN" sz="2000" dirty="0"/>
          </a:p>
          <a:p>
            <a:r>
              <a:rPr lang="en-US" dirty="0"/>
              <a:t> 3️⃣ </a:t>
            </a:r>
            <a:r>
              <a:rPr lang="en-US" b="1" dirty="0"/>
              <a:t>Fully Automated Process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Eliminates the </a:t>
            </a:r>
            <a:r>
              <a:rPr lang="en-US" b="1" dirty="0"/>
              <a:t>need to manually track</a:t>
            </a:r>
            <a:r>
              <a:rPr lang="en-US" dirty="0"/>
              <a:t> which catalog files belong to which</a:t>
            </a:r>
          </a:p>
          <a:p>
            <a:r>
              <a:rPr lang="en-US" dirty="0"/>
              <a:t>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Creates and manages tables </a:t>
            </a:r>
            <a:r>
              <a:rPr lang="en-US" b="1" dirty="0"/>
              <a:t>automatically</a:t>
            </a:r>
            <a:r>
              <a:rPr lang="en-US" dirty="0"/>
              <a:t>, reducing workload.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dirty="0"/>
              <a:t>4️⃣ </a:t>
            </a:r>
            <a:r>
              <a:rPr lang="en-US" b="1" dirty="0"/>
              <a:t>Reduce Error rate</a:t>
            </a:r>
          </a:p>
          <a:p>
            <a:endParaRPr lang="en-US" sz="105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No need to manually retrieve the </a:t>
            </a:r>
            <a:r>
              <a:rPr lang="en-US" b="1" dirty="0"/>
              <a:t>URI</a:t>
            </a:r>
            <a:r>
              <a:rPr lang="en-US" dirty="0"/>
              <a:t> from GCP multiple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Eliminates the risk of </a:t>
            </a:r>
            <a:r>
              <a:rPr lang="en-US" b="1" dirty="0"/>
              <a:t>selecting the wrong catalog</a:t>
            </a:r>
            <a:r>
              <a:rPr lang="en-US" dirty="0"/>
              <a:t> or </a:t>
            </a:r>
            <a:r>
              <a:rPr lang="en-US" b="1" dirty="0"/>
              <a:t>accidentally </a:t>
            </a:r>
          </a:p>
          <a:p>
            <a:r>
              <a:rPr lang="en-US" b="1" dirty="0"/>
              <a:t>extracting duplicate data</a:t>
            </a:r>
            <a:r>
              <a:rPr lang="en-US" dirty="0"/>
              <a:t>.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defRPr sz="2200"/>
            </a:pP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B487-71E2-C0D9-B729-F5E9577C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65D644-E7AC-5E03-FAF8-5D66B4FB8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13668"/>
              </p:ext>
            </p:extLst>
          </p:nvPr>
        </p:nvGraphicFramePr>
        <p:xfrm>
          <a:off x="1322024" y="2979776"/>
          <a:ext cx="7465368" cy="3051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183">
                  <a:extLst>
                    <a:ext uri="{9D8B030D-6E8A-4147-A177-3AD203B41FA5}">
                      <a16:colId xmlns:a16="http://schemas.microsoft.com/office/drawing/2014/main" val="4249841448"/>
                    </a:ext>
                  </a:extLst>
                </a:gridCol>
                <a:gridCol w="3002952">
                  <a:extLst>
                    <a:ext uri="{9D8B030D-6E8A-4147-A177-3AD203B41FA5}">
                      <a16:colId xmlns:a16="http://schemas.microsoft.com/office/drawing/2014/main" val="4096071561"/>
                    </a:ext>
                  </a:extLst>
                </a:gridCol>
                <a:gridCol w="2805233">
                  <a:extLst>
                    <a:ext uri="{9D8B030D-6E8A-4147-A177-3AD203B41FA5}">
                      <a16:colId xmlns:a16="http://schemas.microsoft.com/office/drawing/2014/main" val="3717492694"/>
                    </a:ext>
                  </a:extLst>
                </a:gridCol>
              </a:tblGrid>
              <a:tr h="3540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Aspect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Manual Process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Automated Process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extLst>
                  <a:ext uri="{0D108BD9-81ED-4DB2-BD59-A6C34878D82A}">
                    <a16:rowId xmlns:a16="http://schemas.microsoft.com/office/drawing/2014/main" val="2217980289"/>
                  </a:ext>
                </a:extLst>
              </a:tr>
              <a:tr h="66320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Processing Workflow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Run model separately for each PDF.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Run once for all PDFs.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extLst>
                  <a:ext uri="{0D108BD9-81ED-4DB2-BD59-A6C34878D82A}">
                    <a16:rowId xmlns:a16="http://schemas.microsoft.com/office/drawing/2014/main" val="3600809558"/>
                  </a:ext>
                </a:extLst>
              </a:tr>
              <a:tr h="66320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Error Rate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High (manual table creation &amp; selection).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Low (automated, consistent schema).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extLst>
                  <a:ext uri="{0D108BD9-81ED-4DB2-BD59-A6C34878D82A}">
                    <a16:rowId xmlns:a16="http://schemas.microsoft.com/office/drawing/2014/main" val="3377141571"/>
                  </a:ext>
                </a:extLst>
              </a:tr>
              <a:tr h="35402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Time Taken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u="none" strike="noStrike">
                          <a:effectLst/>
                        </a:rPr>
                        <a:t>5-7 min per catalog (40-56 min total).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14 min for all catalogs.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extLst>
                  <a:ext uri="{0D108BD9-81ED-4DB2-BD59-A6C34878D82A}">
                    <a16:rowId xmlns:a16="http://schemas.microsoft.com/office/drawing/2014/main" val="2654073753"/>
                  </a:ext>
                </a:extLst>
              </a:tr>
              <a:tr h="35402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Cloud Cost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Higher due to multiple executions.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Lower due to batch processing.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extLst>
                  <a:ext uri="{0D108BD9-81ED-4DB2-BD59-A6C34878D82A}">
                    <a16:rowId xmlns:a16="http://schemas.microsoft.com/office/drawing/2014/main" val="3545667947"/>
                  </a:ext>
                </a:extLst>
              </a:tr>
              <a:tr h="66320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Scalability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Limited—hard to manage large datasets.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Easily scalable for large volumes.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15" marR="7315" marT="7315" marB="0" anchor="ctr"/>
                </a:tc>
                <a:extLst>
                  <a:ext uri="{0D108BD9-81ED-4DB2-BD59-A6C34878D82A}">
                    <a16:rowId xmlns:a16="http://schemas.microsoft.com/office/drawing/2014/main" val="10413621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FD9DB3-FFF6-5DE7-4AE1-089BD1C60B10}"/>
              </a:ext>
            </a:extLst>
          </p:cNvPr>
          <p:cNvSpPr txBox="1"/>
          <p:nvPr/>
        </p:nvSpPr>
        <p:spPr>
          <a:xfrm>
            <a:off x="1451472" y="1824890"/>
            <a:ext cx="7465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this project, we have significantly improved </a:t>
            </a:r>
            <a:r>
              <a:rPr lang="en-US" b="1" dirty="0"/>
              <a:t>efficiency, accuracy, and cost-effectiveness</a:t>
            </a:r>
            <a:r>
              <a:rPr lang="en-US" dirty="0"/>
              <a:t>. Moving forward, we will continue refining the approach to handle </a:t>
            </a:r>
            <a:r>
              <a:rPr lang="en-US" b="1" dirty="0"/>
              <a:t>even larger datasets</a:t>
            </a:r>
            <a:r>
              <a:rPr lang="en-US" dirty="0"/>
              <a:t> with minimal manual effort.</a:t>
            </a:r>
          </a:p>
        </p:txBody>
      </p:sp>
    </p:spTree>
    <p:extLst>
      <p:ext uri="{BB962C8B-B14F-4D97-AF65-F5344CB8AC3E}">
        <p14:creationId xmlns:p14="http://schemas.microsoft.com/office/powerpoint/2010/main" val="5018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179" y="529098"/>
            <a:ext cx="6479421" cy="104923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Future Enhancements &amp; Scalability 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448718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/>
              <a:t>Looking ahead, we aim to further enhance the process by: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Scaling the system to extract </a:t>
            </a:r>
            <a:r>
              <a:rPr lang="en-US" b="1" dirty="0"/>
              <a:t>data from all brands together</a:t>
            </a:r>
            <a:r>
              <a:rPr lang="en-US" dirty="0"/>
              <a:t>, making it even more efficient.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18E5-03DD-43FD-FFE9-0659EBA8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682" y="2578236"/>
            <a:ext cx="6479421" cy="1049235"/>
          </a:xfrm>
        </p:spPr>
        <p:txBody>
          <a:bodyPr/>
          <a:lstStyle/>
          <a:p>
            <a:pPr algn="ctr"/>
            <a:r>
              <a:rPr lang="en-US" dirty="0"/>
              <a:t>Any Questions or Feedback!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821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</TotalTime>
  <Words>442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Palatino Linotype</vt:lpstr>
      <vt:lpstr>Gallery</vt:lpstr>
      <vt:lpstr>BigQuery Automation for Time and Cost          Efficiency</vt:lpstr>
      <vt:lpstr>Challenges Before Optimization</vt:lpstr>
      <vt:lpstr>Optimized Solution &amp; Implementation</vt:lpstr>
      <vt:lpstr>Key Benefits &amp; Impact</vt:lpstr>
      <vt:lpstr>PowerPoint Presentation</vt:lpstr>
      <vt:lpstr>Conclusion:</vt:lpstr>
      <vt:lpstr>Future Enhancements &amp; Scalability </vt:lpstr>
      <vt:lpstr>Any Questions or Feedback!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Mohit Kaushik</cp:lastModifiedBy>
  <cp:revision>9</cp:revision>
  <dcterms:created xsi:type="dcterms:W3CDTF">2013-01-27T09:14:16Z</dcterms:created>
  <dcterms:modified xsi:type="dcterms:W3CDTF">2025-03-07T06:25:27Z</dcterms:modified>
  <cp:category/>
</cp:coreProperties>
</file>