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760" y="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gi\Downloads\My%20Billing%20Account_Reports,%202025-02-23%20&#8212;%202025-03-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Cost</a:t>
            </a:r>
            <a:r>
              <a:rPr lang="en-IN" baseline="0" dirty="0"/>
              <a:t> to Company</a:t>
            </a:r>
          </a:p>
          <a:p>
            <a:pPr>
              <a:defRPr/>
            </a:pPr>
            <a:endParaRPr lang="en-IN" dirty="0"/>
          </a:p>
        </c:rich>
      </c:tx>
      <c:layout>
        <c:manualLayout>
          <c:xMode val="edge"/>
          <c:yMode val="edge"/>
          <c:x val="0.37698163069145801"/>
          <c:y val="6.58405267678713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PREVIOUS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A-4627-B128-54D5C62213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COST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5A-4627-B128-54D5C62213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5A-4627-B128-54D5C622133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10363600"/>
        <c:axId val="1810366480"/>
      </c:barChart>
      <c:catAx>
        <c:axId val="181036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366480"/>
        <c:crosses val="autoZero"/>
        <c:auto val="1"/>
        <c:lblAlgn val="ctr"/>
        <c:lblOffset val="100"/>
        <c:noMultiLvlLbl val="0"/>
      </c:catAx>
      <c:valAx>
        <c:axId val="1810366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36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2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9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0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BigQuery Performance &amp; Cost Optimization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06B46-F063-6840-E65E-7C5C80A23002}"/>
              </a:ext>
            </a:extLst>
          </p:cNvPr>
          <p:cNvSpPr/>
          <p:nvPr/>
        </p:nvSpPr>
        <p:spPr>
          <a:xfrm>
            <a:off x="3822004" y="5158203"/>
            <a:ext cx="5179623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Mohit Kaushik</a:t>
            </a:r>
            <a:endParaRPr lang="en-I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4073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Challenges Before Optimization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303063"/>
            <a:ext cx="77724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Previously, if we had </a:t>
            </a:r>
            <a:r>
              <a:rPr lang="en-US" sz="2000" b="1" dirty="0"/>
              <a:t>eight files in a catalog</a:t>
            </a:r>
            <a:r>
              <a:rPr lang="en-US" sz="2000" dirty="0"/>
              <a:t>, we needed to </a:t>
            </a:r>
            <a:r>
              <a:rPr lang="en-US" sz="2000" b="1" dirty="0"/>
              <a:t>run the model eight separate times</a:t>
            </a:r>
            <a:r>
              <a:rPr lang="en-US" sz="2000" dirty="0"/>
              <a:t>—once for each file.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process was </a:t>
            </a:r>
            <a:r>
              <a:rPr lang="en-US" sz="2000" b="1" dirty="0"/>
              <a:t>time-consuming</a:t>
            </a:r>
            <a:r>
              <a:rPr lang="en-US" sz="2000" dirty="0"/>
              <a:t> and </a:t>
            </a:r>
            <a:r>
              <a:rPr lang="en-US" sz="2000" b="1" dirty="0"/>
              <a:t>costly</a:t>
            </a:r>
            <a:r>
              <a:rPr lang="en-US" sz="2000" dirty="0"/>
              <a:t>, as each execution incurred additional charges.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Manually running the model multiple times increased </a:t>
            </a:r>
            <a:r>
              <a:rPr lang="en-US" sz="2000" b="1" dirty="0"/>
              <a:t>human effort</a:t>
            </a:r>
            <a:r>
              <a:rPr lang="en-US" sz="2000" dirty="0"/>
              <a:t> and the </a:t>
            </a:r>
            <a:r>
              <a:rPr lang="en-US" sz="2000" b="1" dirty="0"/>
              <a:t>likelihood of errors</a:t>
            </a:r>
            <a:r>
              <a:rPr lang="en-US" sz="2000" dirty="0"/>
              <a:t>.</a:t>
            </a:r>
          </a:p>
          <a:p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588374"/>
            <a:ext cx="6479421" cy="10492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Optimized Solution &amp; Implementation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22024" y="1790241"/>
            <a:ext cx="85435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With the new optimization: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model now runs </a:t>
            </a:r>
            <a:r>
              <a:rPr lang="en-US" sz="2000" b="1" dirty="0"/>
              <a:t>once for all eight catalogs</a:t>
            </a:r>
            <a:r>
              <a:rPr lang="en-US" sz="2000" dirty="0"/>
              <a:t> instead </a:t>
            </a:r>
          </a:p>
          <a:p>
            <a:r>
              <a:rPr lang="en-US" sz="2000" dirty="0"/>
              <a:t>of eight separate runs.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from all files is fetched </a:t>
            </a:r>
            <a:r>
              <a:rPr lang="en-US" sz="2000" b="1" dirty="0"/>
              <a:t>in a single execution</a:t>
            </a:r>
            <a:r>
              <a:rPr lang="en-US" sz="2000" dirty="0"/>
              <a:t>, eliminating </a:t>
            </a:r>
          </a:p>
          <a:p>
            <a:r>
              <a:rPr lang="en-US" sz="2000" dirty="0"/>
              <a:t>redundant processing.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987" y="279902"/>
            <a:ext cx="6479421" cy="1049235"/>
          </a:xfrm>
        </p:spPr>
        <p:txBody>
          <a:bodyPr>
            <a:normAutofit/>
          </a:bodyPr>
          <a:lstStyle/>
          <a:p>
            <a:r>
              <a:rPr lang="en-IN" sz="3600" dirty="0"/>
              <a:t>Key Benefits &amp; Impact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11007" y="1112704"/>
            <a:ext cx="8047822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1️⃣ </a:t>
            </a:r>
            <a:r>
              <a:rPr lang="en-US" b="1" dirty="0"/>
              <a:t>Cost Savings</a:t>
            </a:r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Previously, running the model for </a:t>
            </a:r>
            <a:r>
              <a:rPr lang="en-US" b="1" dirty="0"/>
              <a:t>eight catalogs</a:t>
            </a:r>
            <a:r>
              <a:rPr lang="en-US" dirty="0"/>
              <a:t> cost </a:t>
            </a:r>
            <a:r>
              <a:rPr lang="en-US" b="1" dirty="0"/>
              <a:t>$40</a:t>
            </a:r>
            <a:r>
              <a:rPr lang="en-US" dirty="0"/>
              <a:t> (assuming $5 per execution).</a:t>
            </a:r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Now, with a single execution, the cost is reduced to just </a:t>
            </a:r>
            <a:r>
              <a:rPr lang="en-US" b="1" dirty="0"/>
              <a:t>$5</a:t>
            </a:r>
            <a:r>
              <a:rPr lang="en-US" dirty="0"/>
              <a:t>, resulting in </a:t>
            </a:r>
            <a:r>
              <a:rPr lang="en-US" b="1" dirty="0"/>
              <a:t>significant savings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endParaRPr lang="en-US" dirty="0"/>
          </a:p>
          <a:p>
            <a:endParaRPr lang="en-US" sz="1400" dirty="0"/>
          </a:p>
          <a:p>
            <a:pPr>
              <a:defRPr sz="2200"/>
            </a:pPr>
            <a:br>
              <a:rPr dirty="0"/>
            </a:br>
            <a:r>
              <a:rPr lang="en-US" sz="1400" dirty="0"/>
              <a:t>Cost</a:t>
            </a:r>
          </a:p>
          <a:p>
            <a:pPr>
              <a:defRPr sz="2200"/>
            </a:pPr>
            <a:r>
              <a:rPr lang="en-US" sz="1400" dirty="0"/>
              <a:t>(CAD)</a:t>
            </a:r>
            <a:br>
              <a:rPr sz="1400" dirty="0"/>
            </a:br>
            <a:endParaRPr lang="en-IN" sz="1400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5ED511-9703-E4D1-E09A-D6C431B83F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198257"/>
              </p:ext>
            </p:extLst>
          </p:nvPr>
        </p:nvGraphicFramePr>
        <p:xfrm>
          <a:off x="1909987" y="3193084"/>
          <a:ext cx="6479421" cy="3075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058" y="724503"/>
            <a:ext cx="8433412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IN" dirty="0"/>
              <a:t>2️⃣</a:t>
            </a:r>
            <a:r>
              <a:rPr lang="en-US" dirty="0"/>
              <a:t> </a:t>
            </a:r>
            <a:r>
              <a:rPr lang="en-US" b="1" dirty="0"/>
              <a:t>Optimized Google Storage Usage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Earlier, we created </a:t>
            </a:r>
            <a:r>
              <a:rPr lang="en-US" b="1" dirty="0"/>
              <a:t>separate object tables for each catalog</a:t>
            </a:r>
            <a:r>
              <a:rPr lang="en-US" dirty="0"/>
              <a:t>, consuming unnecessary storage.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Now, </a:t>
            </a:r>
            <a:r>
              <a:rPr lang="en-US" b="1" dirty="0"/>
              <a:t>all data is stored in a single object table</a:t>
            </a:r>
            <a:r>
              <a:rPr lang="en-US" dirty="0"/>
              <a:t>, optimizing storage and </a:t>
            </a:r>
          </a:p>
          <a:p>
            <a:r>
              <a:rPr lang="en-US" dirty="0"/>
              <a:t>allowing us to keep </a:t>
            </a:r>
            <a:r>
              <a:rPr lang="en-US" b="1" dirty="0"/>
              <a:t>more data within the same space</a:t>
            </a:r>
            <a:r>
              <a:rPr lang="en-US" dirty="0"/>
              <a:t>.</a:t>
            </a:r>
          </a:p>
          <a:p>
            <a:pPr>
              <a:defRPr sz="2200"/>
            </a:pPr>
            <a:endParaRPr lang="en-IN" dirty="0"/>
          </a:p>
          <a:p>
            <a:r>
              <a:rPr lang="en-US" dirty="0"/>
              <a:t> 3️⃣ </a:t>
            </a:r>
            <a:r>
              <a:rPr lang="en-US" b="1" dirty="0"/>
              <a:t>Fully Automated Process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</a:t>
            </a:r>
            <a:r>
              <a:rPr lang="en-US" b="1" dirty="0"/>
              <a:t>automatically</a:t>
            </a:r>
            <a:r>
              <a:rPr lang="en-US" dirty="0"/>
              <a:t> creates a separate table for each catalog and consolidates all extracted data into </a:t>
            </a:r>
            <a:r>
              <a:rPr lang="en-US" b="1" dirty="0"/>
              <a:t>one final table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4️⃣ </a:t>
            </a:r>
            <a:r>
              <a:rPr lang="en-US" b="1" dirty="0"/>
              <a:t>Reduce Error rate</a:t>
            </a:r>
          </a:p>
          <a:p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No need to manually retrieve the </a:t>
            </a:r>
            <a:r>
              <a:rPr lang="en-US" b="1" dirty="0"/>
              <a:t>URI</a:t>
            </a:r>
            <a:r>
              <a:rPr lang="en-US" dirty="0"/>
              <a:t> from GCP multiple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the risk of </a:t>
            </a:r>
            <a:r>
              <a:rPr lang="en-US" b="1" dirty="0"/>
              <a:t>selecting the wrong catalog</a:t>
            </a:r>
            <a:r>
              <a:rPr lang="en-US" dirty="0"/>
              <a:t> or </a:t>
            </a:r>
            <a:r>
              <a:rPr lang="en-US" b="1" dirty="0"/>
              <a:t>accidentally </a:t>
            </a:r>
          </a:p>
          <a:p>
            <a:r>
              <a:rPr lang="en-US" b="1" dirty="0"/>
              <a:t>extracting duplicate data</a:t>
            </a:r>
            <a:r>
              <a:rPr lang="en-US" dirty="0"/>
              <a:t>.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defRPr sz="2200"/>
            </a:pP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179" y="529098"/>
            <a:ext cx="6479421" cy="10492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Future Enhancements &amp; Scalability 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448718"/>
            <a:ext cx="7772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Looking ahead, we aim to further enhance the process by: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Scaling the system to extract </a:t>
            </a:r>
            <a:r>
              <a:rPr lang="en-US" b="1" dirty="0"/>
              <a:t>data from all brands together</a:t>
            </a:r>
            <a:r>
              <a:rPr lang="en-US" dirty="0"/>
              <a:t>, making it even more efficient.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Final Thoughts</a:t>
            </a:r>
          </a:p>
          <a:p>
            <a:endParaRPr lang="en-US" dirty="0"/>
          </a:p>
          <a:p>
            <a:r>
              <a:rPr lang="en-US" dirty="0"/>
              <a:t>With this project, we have significantly improved </a:t>
            </a:r>
            <a:r>
              <a:rPr lang="en-US" b="1" dirty="0"/>
              <a:t>efficiency, accuracy, and cost-effectiveness</a:t>
            </a:r>
            <a:r>
              <a:rPr lang="en-US" dirty="0"/>
              <a:t>. Moving forward, we will continue refining the approach to handle </a:t>
            </a:r>
            <a:r>
              <a:rPr lang="en-US" b="1" dirty="0"/>
              <a:t>even larger datasets</a:t>
            </a:r>
            <a:r>
              <a:rPr lang="en-US" dirty="0"/>
              <a:t> with minimal manual effort.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18E5-03DD-43FD-FFE9-0659EBA8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682" y="2578236"/>
            <a:ext cx="6479421" cy="1049235"/>
          </a:xfrm>
        </p:spPr>
        <p:txBody>
          <a:bodyPr/>
          <a:lstStyle/>
          <a:p>
            <a:pPr algn="ctr"/>
            <a:r>
              <a:rPr lang="en-US" dirty="0"/>
              <a:t>Any Questions or Feedback!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21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337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BigQuery Performance &amp; Cost Optimization</vt:lpstr>
      <vt:lpstr>Challenges Before Optimization</vt:lpstr>
      <vt:lpstr>Optimized Solution &amp; Implementation</vt:lpstr>
      <vt:lpstr>Key Benefits &amp; Impact</vt:lpstr>
      <vt:lpstr>PowerPoint Presentation</vt:lpstr>
      <vt:lpstr>Future Enhancements &amp; Scalability </vt:lpstr>
      <vt:lpstr>Any Questions or Feedback!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Mohit Kaushik</cp:lastModifiedBy>
  <cp:revision>7</cp:revision>
  <dcterms:created xsi:type="dcterms:W3CDTF">2013-01-27T09:14:16Z</dcterms:created>
  <dcterms:modified xsi:type="dcterms:W3CDTF">2025-03-03T16:15:57Z</dcterms:modified>
  <cp:category/>
</cp:coreProperties>
</file>