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115" y="6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 name="Google Shape;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c947f7033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947f7033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947f7033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947f7033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c947f7033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c947f7033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947f7033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c947f7033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d26ef386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6d26ef386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26d26ef386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26d26ef386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2c95123a530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2c95123a53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c7d8f82ad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c7d8f82ad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6d26ef386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6d26ef386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6d26ef386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6d26ef386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6d26ef386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6d26ef386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947f703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947f703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c947f7033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c947f7033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628649" y="411956"/>
            <a:ext cx="7904100" cy="513300"/>
          </a:xfrm>
          <a:prstGeom prst="rect">
            <a:avLst/>
          </a:prstGeom>
          <a:noFill/>
          <a:ln>
            <a:noFill/>
          </a:ln>
        </p:spPr>
        <p:txBody>
          <a:bodyPr spcFirstLastPara="1" wrap="square" lIns="0" tIns="0" rIns="0" bIns="0" anchor="t" anchorCtr="0">
            <a:noAutofit/>
          </a:bodyPr>
          <a:lstStyle>
            <a:lvl1pPr lvl="0" algn="l">
              <a:lnSpc>
                <a:spcPct val="227777"/>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628649" y="1339400"/>
            <a:ext cx="7904100" cy="30747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750"/>
              </a:spcBef>
              <a:spcAft>
                <a:spcPts val="0"/>
              </a:spcAft>
              <a:buClr>
                <a:schemeClr val="dk2"/>
              </a:buClr>
              <a:buSzPts val="1530"/>
              <a:buNone/>
              <a:defRPr/>
            </a:lvl1pPr>
            <a:lvl2pPr marL="914400" lvl="1" indent="-325755" algn="l">
              <a:lnSpc>
                <a:spcPct val="90000"/>
              </a:lnSpc>
              <a:spcBef>
                <a:spcPts val="375"/>
              </a:spcBef>
              <a:spcAft>
                <a:spcPts val="0"/>
              </a:spcAft>
              <a:buClr>
                <a:schemeClr val="dk2"/>
              </a:buClr>
              <a:buSzPts val="1530"/>
              <a:buChar char="▪"/>
              <a:defRPr/>
            </a:lvl2pPr>
            <a:lvl3pPr marL="1371600" lvl="2" indent="-325755" algn="l">
              <a:lnSpc>
                <a:spcPct val="90000"/>
              </a:lnSpc>
              <a:spcBef>
                <a:spcPts val="375"/>
              </a:spcBef>
              <a:spcAft>
                <a:spcPts val="0"/>
              </a:spcAft>
              <a:buClr>
                <a:schemeClr val="dk2"/>
              </a:buClr>
              <a:buSzPts val="1530"/>
              <a:buChar char="▪"/>
              <a:defRPr/>
            </a:lvl3pPr>
            <a:lvl4pPr marL="1828800" lvl="3" indent="-325755" algn="l">
              <a:lnSpc>
                <a:spcPct val="90000"/>
              </a:lnSpc>
              <a:spcBef>
                <a:spcPts val="375"/>
              </a:spcBef>
              <a:spcAft>
                <a:spcPts val="0"/>
              </a:spcAft>
              <a:buClr>
                <a:schemeClr val="dk2"/>
              </a:buClr>
              <a:buSzPts val="1530"/>
              <a:buChar char="▪"/>
              <a:defRPr/>
            </a:lvl4pPr>
            <a:lvl5pPr marL="2286000" lvl="4" indent="-325754" algn="l">
              <a:lnSpc>
                <a:spcPct val="90000"/>
              </a:lnSpc>
              <a:spcBef>
                <a:spcPts val="375"/>
              </a:spcBef>
              <a:spcAft>
                <a:spcPts val="0"/>
              </a:spcAft>
              <a:buClr>
                <a:schemeClr val="dk2"/>
              </a:buClr>
              <a:buSzPts val="153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611187" y="2539281"/>
            <a:ext cx="7921500" cy="432000"/>
          </a:xfrm>
          <a:prstGeom prst="rect">
            <a:avLst/>
          </a:prstGeom>
          <a:noFill/>
          <a:ln>
            <a:noFill/>
          </a:ln>
        </p:spPr>
        <p:txBody>
          <a:bodyPr spcFirstLastPara="1" wrap="square" lIns="0" tIns="0" rIns="0" bIns="0" anchor="t" anchorCtr="0">
            <a:noAutofit/>
          </a:bodyPr>
          <a:lstStyle>
            <a:lvl1pPr lvl="0" algn="ctr">
              <a:lnSpc>
                <a:spcPct val="113888"/>
              </a:lnSpc>
              <a:spcBef>
                <a:spcPts val="0"/>
              </a:spcBef>
              <a:spcAft>
                <a:spcPts val="0"/>
              </a:spcAft>
              <a:buClr>
                <a:schemeClr val="dk2"/>
              </a:buClr>
              <a:buSzPts val="3600"/>
              <a:buFont typeface="Calibri"/>
              <a:buNone/>
              <a:defRPr sz="3600" b="0" i="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28649" y="411956"/>
            <a:ext cx="7904100" cy="513300"/>
          </a:xfrm>
          <a:prstGeom prst="rect">
            <a:avLst/>
          </a:prstGeom>
          <a:noFill/>
          <a:ln>
            <a:noFill/>
          </a:ln>
        </p:spPr>
        <p:txBody>
          <a:bodyPr spcFirstLastPara="1" wrap="square" lIns="0" tIns="0" rIns="0" bIns="0" anchor="t" anchorCtr="0">
            <a:noAutofit/>
          </a:bodyPr>
          <a:lstStyle>
            <a:lvl1pPr lvl="0" algn="l">
              <a:lnSpc>
                <a:spcPct val="227777"/>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628650" y="1331947"/>
            <a:ext cx="3600000" cy="3103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750"/>
              </a:spcBef>
              <a:spcAft>
                <a:spcPts val="0"/>
              </a:spcAft>
              <a:buClr>
                <a:schemeClr val="dk2"/>
              </a:buClr>
              <a:buSzPts val="2040"/>
              <a:buFont typeface="Calibri"/>
              <a:buNone/>
              <a:defRPr sz="2400"/>
            </a:lvl1pPr>
            <a:lvl2pPr marL="914400" lvl="1" indent="-336550" algn="l">
              <a:lnSpc>
                <a:spcPct val="90000"/>
              </a:lnSpc>
              <a:spcBef>
                <a:spcPts val="375"/>
              </a:spcBef>
              <a:spcAft>
                <a:spcPts val="0"/>
              </a:spcAft>
              <a:buClr>
                <a:schemeClr val="dk2"/>
              </a:buClr>
              <a:buSzPts val="1700"/>
              <a:buChar char="▪"/>
              <a:defRPr sz="2000"/>
            </a:lvl2pPr>
            <a:lvl3pPr marL="1371600" lvl="2" indent="-325755" algn="l">
              <a:lnSpc>
                <a:spcPct val="90000"/>
              </a:lnSpc>
              <a:spcBef>
                <a:spcPts val="375"/>
              </a:spcBef>
              <a:spcAft>
                <a:spcPts val="0"/>
              </a:spcAft>
              <a:buClr>
                <a:schemeClr val="dk2"/>
              </a:buClr>
              <a:buSzPts val="1530"/>
              <a:buChar char="▪"/>
              <a:defRPr sz="1800"/>
            </a:lvl3pPr>
            <a:lvl4pPr marL="1828800" lvl="3" indent="-325755" algn="l">
              <a:lnSpc>
                <a:spcPct val="90000"/>
              </a:lnSpc>
              <a:spcBef>
                <a:spcPts val="375"/>
              </a:spcBef>
              <a:spcAft>
                <a:spcPts val="0"/>
              </a:spcAft>
              <a:buClr>
                <a:schemeClr val="dk2"/>
              </a:buClr>
              <a:buSzPts val="1530"/>
              <a:buChar char="▪"/>
              <a:defRPr/>
            </a:lvl4pPr>
            <a:lvl5pPr marL="2286000" lvl="4" indent="-304164" algn="l">
              <a:lnSpc>
                <a:spcPct val="90000"/>
              </a:lnSpc>
              <a:spcBef>
                <a:spcPts val="375"/>
              </a:spcBef>
              <a:spcAft>
                <a:spcPts val="0"/>
              </a:spcAft>
              <a:buClr>
                <a:schemeClr val="dk2"/>
              </a:buClr>
              <a:buSzPts val="1190"/>
              <a:buChar char="▪"/>
              <a:defRPr sz="14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 name="Google Shape;21;p5"/>
          <p:cNvSpPr txBox="1">
            <a:spLocks noGrp="1"/>
          </p:cNvSpPr>
          <p:nvPr>
            <p:ph type="body" idx="2"/>
          </p:nvPr>
        </p:nvSpPr>
        <p:spPr>
          <a:xfrm>
            <a:off x="4935545" y="1339402"/>
            <a:ext cx="3600000" cy="31035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750"/>
              </a:spcBef>
              <a:spcAft>
                <a:spcPts val="0"/>
              </a:spcAft>
              <a:buClr>
                <a:schemeClr val="dk2"/>
              </a:buClr>
              <a:buSzPts val="2040"/>
              <a:buFont typeface="Calibri"/>
              <a:buNone/>
              <a:defRPr sz="2400"/>
            </a:lvl1pPr>
            <a:lvl2pPr marL="914400" lvl="1" indent="-336550" algn="l">
              <a:lnSpc>
                <a:spcPct val="90000"/>
              </a:lnSpc>
              <a:spcBef>
                <a:spcPts val="375"/>
              </a:spcBef>
              <a:spcAft>
                <a:spcPts val="0"/>
              </a:spcAft>
              <a:buClr>
                <a:schemeClr val="dk2"/>
              </a:buClr>
              <a:buSzPts val="1700"/>
              <a:buChar char="▪"/>
              <a:defRPr sz="2000"/>
            </a:lvl2pPr>
            <a:lvl3pPr marL="1371600" lvl="2" indent="-325755" algn="l">
              <a:lnSpc>
                <a:spcPct val="90000"/>
              </a:lnSpc>
              <a:spcBef>
                <a:spcPts val="375"/>
              </a:spcBef>
              <a:spcAft>
                <a:spcPts val="0"/>
              </a:spcAft>
              <a:buClr>
                <a:schemeClr val="dk2"/>
              </a:buClr>
              <a:buSzPts val="1530"/>
              <a:buChar char="▪"/>
              <a:defRPr sz="1800"/>
            </a:lvl3pPr>
            <a:lvl4pPr marL="1828800" lvl="3" indent="-325755" algn="l">
              <a:lnSpc>
                <a:spcPct val="90000"/>
              </a:lnSpc>
              <a:spcBef>
                <a:spcPts val="375"/>
              </a:spcBef>
              <a:spcAft>
                <a:spcPts val="0"/>
              </a:spcAft>
              <a:buClr>
                <a:schemeClr val="dk2"/>
              </a:buClr>
              <a:buSzPts val="1530"/>
              <a:buChar char="▪"/>
              <a:defRPr/>
            </a:lvl4pPr>
            <a:lvl5pPr marL="2286000" lvl="4" indent="-304164" algn="l">
              <a:lnSpc>
                <a:spcPct val="90000"/>
              </a:lnSpc>
              <a:spcBef>
                <a:spcPts val="375"/>
              </a:spcBef>
              <a:spcAft>
                <a:spcPts val="0"/>
              </a:spcAft>
              <a:buClr>
                <a:schemeClr val="dk2"/>
              </a:buClr>
              <a:buSzPts val="1190"/>
              <a:buChar char="▪"/>
              <a:defRPr sz="14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2"/>
        <p:cNvGrpSpPr/>
        <p:nvPr/>
      </p:nvGrpSpPr>
      <p:grpSpPr>
        <a:xfrm>
          <a:off x="0" y="0"/>
          <a:ext cx="0" cy="0"/>
          <a:chOff x="0" y="0"/>
          <a:chExt cx="0" cy="0"/>
        </a:xfrm>
      </p:grpSpPr>
      <p:sp>
        <p:nvSpPr>
          <p:cNvPr id="23" name="Google Shape;23;p6"/>
          <p:cNvSpPr>
            <a:spLocks noGrp="1"/>
          </p:cNvSpPr>
          <p:nvPr>
            <p:ph type="pic" idx="2"/>
          </p:nvPr>
        </p:nvSpPr>
        <p:spPr>
          <a:xfrm>
            <a:off x="0" y="0"/>
            <a:ext cx="9144000" cy="48960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24"/>
        <p:cNvGrpSpPr/>
        <p:nvPr/>
      </p:nvGrpSpPr>
      <p:grpSpPr>
        <a:xfrm>
          <a:off x="0" y="0"/>
          <a:ext cx="0" cy="0"/>
          <a:chOff x="0" y="0"/>
          <a:chExt cx="0" cy="0"/>
        </a:xfrm>
      </p:grpSpPr>
      <p:sp>
        <p:nvSpPr>
          <p:cNvPr id="25" name="Google Shape;25;p7"/>
          <p:cNvSpPr>
            <a:spLocks noGrp="1"/>
          </p:cNvSpPr>
          <p:nvPr>
            <p:ph type="pic" idx="2"/>
          </p:nvPr>
        </p:nvSpPr>
        <p:spPr>
          <a:xfrm>
            <a:off x="0" y="0"/>
            <a:ext cx="5616000" cy="4896000"/>
          </a:xfrm>
          <a:prstGeom prst="rect">
            <a:avLst/>
          </a:prstGeom>
          <a:noFill/>
          <a:ln>
            <a:noFill/>
          </a:ln>
        </p:spPr>
      </p:sp>
      <p:sp>
        <p:nvSpPr>
          <p:cNvPr id="26" name="Google Shape;26;p7"/>
          <p:cNvSpPr>
            <a:spLocks noGrp="1"/>
          </p:cNvSpPr>
          <p:nvPr>
            <p:ph type="pic" idx="3"/>
          </p:nvPr>
        </p:nvSpPr>
        <p:spPr>
          <a:xfrm>
            <a:off x="5748337" y="-1"/>
            <a:ext cx="3384000" cy="2403000"/>
          </a:xfrm>
          <a:prstGeom prst="rect">
            <a:avLst/>
          </a:prstGeom>
          <a:noFill/>
          <a:ln>
            <a:noFill/>
          </a:ln>
        </p:spPr>
      </p:sp>
      <p:sp>
        <p:nvSpPr>
          <p:cNvPr id="27" name="Google Shape;27;p7"/>
          <p:cNvSpPr>
            <a:spLocks noGrp="1"/>
          </p:cNvSpPr>
          <p:nvPr>
            <p:ph type="pic" idx="4"/>
          </p:nvPr>
        </p:nvSpPr>
        <p:spPr>
          <a:xfrm>
            <a:off x="5764212" y="2498507"/>
            <a:ext cx="3384000" cy="2403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 name="Google Shape;30;p8"/>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750"/>
              </a:spcBef>
              <a:spcAft>
                <a:spcPts val="0"/>
              </a:spcAft>
              <a:buSzPts val="2800"/>
              <a:buNone/>
              <a:defRPr sz="2800"/>
            </a:lvl1pPr>
            <a:lvl2pPr lvl="1" algn="ctr" rtl="0">
              <a:lnSpc>
                <a:spcPct val="100000"/>
              </a:lnSpc>
              <a:spcBef>
                <a:spcPts val="375"/>
              </a:spcBef>
              <a:spcAft>
                <a:spcPts val="0"/>
              </a:spcAft>
              <a:buSzPts val="2800"/>
              <a:buNone/>
              <a:defRPr sz="2800"/>
            </a:lvl2pPr>
            <a:lvl3pPr lvl="2" algn="ctr" rtl="0">
              <a:lnSpc>
                <a:spcPct val="100000"/>
              </a:lnSpc>
              <a:spcBef>
                <a:spcPts val="375"/>
              </a:spcBef>
              <a:spcAft>
                <a:spcPts val="0"/>
              </a:spcAft>
              <a:buSzPts val="2800"/>
              <a:buNone/>
              <a:defRPr sz="2800"/>
            </a:lvl3pPr>
            <a:lvl4pPr lvl="3" algn="ctr" rtl="0">
              <a:lnSpc>
                <a:spcPct val="100000"/>
              </a:lnSpc>
              <a:spcBef>
                <a:spcPts val="375"/>
              </a:spcBef>
              <a:spcAft>
                <a:spcPts val="0"/>
              </a:spcAft>
              <a:buSzPts val="2800"/>
              <a:buNone/>
              <a:defRPr sz="2800"/>
            </a:lvl4pPr>
            <a:lvl5pPr lvl="4" algn="ctr" rtl="0">
              <a:lnSpc>
                <a:spcPct val="100000"/>
              </a:lnSpc>
              <a:spcBef>
                <a:spcPts val="375"/>
              </a:spcBef>
              <a:spcAft>
                <a:spcPts val="0"/>
              </a:spcAft>
              <a:buSzPts val="2800"/>
              <a:buNone/>
              <a:defRPr sz="2800"/>
            </a:lvl5pPr>
            <a:lvl6pPr lvl="5" algn="ctr" rtl="0">
              <a:lnSpc>
                <a:spcPct val="100000"/>
              </a:lnSpc>
              <a:spcBef>
                <a:spcPts val="375"/>
              </a:spcBef>
              <a:spcAft>
                <a:spcPts val="0"/>
              </a:spcAft>
              <a:buSzPts val="2800"/>
              <a:buNone/>
              <a:defRPr sz="2800"/>
            </a:lvl6pPr>
            <a:lvl7pPr lvl="6" algn="ctr" rtl="0">
              <a:lnSpc>
                <a:spcPct val="100000"/>
              </a:lnSpc>
              <a:spcBef>
                <a:spcPts val="375"/>
              </a:spcBef>
              <a:spcAft>
                <a:spcPts val="0"/>
              </a:spcAft>
              <a:buSzPts val="2800"/>
              <a:buNone/>
              <a:defRPr sz="2800"/>
            </a:lvl7pPr>
            <a:lvl8pPr lvl="7" algn="ctr" rtl="0">
              <a:lnSpc>
                <a:spcPct val="100000"/>
              </a:lnSpc>
              <a:spcBef>
                <a:spcPts val="375"/>
              </a:spcBef>
              <a:spcAft>
                <a:spcPts val="0"/>
              </a:spcAft>
              <a:buSzPts val="2800"/>
              <a:buNone/>
              <a:defRPr sz="2800"/>
            </a:lvl8pPr>
            <a:lvl9pPr lvl="8" algn="ctr" rtl="0">
              <a:lnSpc>
                <a:spcPct val="100000"/>
              </a:lnSpc>
              <a:spcBef>
                <a:spcPts val="375"/>
              </a:spcBef>
              <a:spcAft>
                <a:spcPts val="0"/>
              </a:spcAft>
              <a:buSzPts val="2800"/>
              <a:buNone/>
              <a:defRPr sz="2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628649" y="1339401"/>
            <a:ext cx="7904100" cy="270840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750"/>
              </a:spcBef>
              <a:spcAft>
                <a:spcPts val="0"/>
              </a:spcAft>
              <a:buClr>
                <a:schemeClr val="dk2"/>
              </a:buClr>
              <a:buSzPts val="2040"/>
              <a:buFont typeface="Calibri"/>
              <a:buNone/>
              <a:defRPr sz="2400" b="0" i="0" u="none" strike="noStrike" cap="none">
                <a:solidFill>
                  <a:schemeClr val="dk2"/>
                </a:solidFill>
                <a:latin typeface="Calibri"/>
                <a:ea typeface="Calibri"/>
                <a:cs typeface="Calibri"/>
                <a:sym typeface="Calibri"/>
              </a:defRPr>
            </a:lvl1pPr>
            <a:lvl2pPr marL="914400" marR="0" lvl="1" indent="-336550" algn="l" rtl="0">
              <a:lnSpc>
                <a:spcPct val="90000"/>
              </a:lnSpc>
              <a:spcBef>
                <a:spcPts val="375"/>
              </a:spcBef>
              <a:spcAft>
                <a:spcPts val="0"/>
              </a:spcAft>
              <a:buClr>
                <a:schemeClr val="dk2"/>
              </a:buClr>
              <a:buSzPts val="1700"/>
              <a:buFont typeface="Noto Sans Symbols"/>
              <a:buChar char="▪"/>
              <a:defRPr sz="2000" b="0" i="0" u="none" strike="noStrike" cap="none">
                <a:solidFill>
                  <a:schemeClr val="dk2"/>
                </a:solidFill>
                <a:latin typeface="Calibri"/>
                <a:ea typeface="Calibri"/>
                <a:cs typeface="Calibri"/>
                <a:sym typeface="Calibri"/>
              </a:defRPr>
            </a:lvl2pPr>
            <a:lvl3pPr marL="1371600" marR="0" lvl="2" indent="-325755" algn="l" rtl="0">
              <a:lnSpc>
                <a:spcPct val="90000"/>
              </a:lnSpc>
              <a:spcBef>
                <a:spcPts val="375"/>
              </a:spcBef>
              <a:spcAft>
                <a:spcPts val="0"/>
              </a:spcAft>
              <a:buClr>
                <a:schemeClr val="dk2"/>
              </a:buClr>
              <a:buSzPts val="1530"/>
              <a:buFont typeface="Noto Sans Symbols"/>
              <a:buChar char="▪"/>
              <a:defRPr sz="1800" b="0" i="0" u="none" strike="noStrike" cap="none">
                <a:solidFill>
                  <a:schemeClr val="dk2"/>
                </a:solidFill>
                <a:latin typeface="Calibri"/>
                <a:ea typeface="Calibri"/>
                <a:cs typeface="Calibri"/>
                <a:sym typeface="Calibri"/>
              </a:defRPr>
            </a:lvl3pPr>
            <a:lvl4pPr marL="1828800" marR="0" lvl="3" indent="-314960" algn="l" rtl="0">
              <a:lnSpc>
                <a:spcPct val="90000"/>
              </a:lnSpc>
              <a:spcBef>
                <a:spcPts val="375"/>
              </a:spcBef>
              <a:spcAft>
                <a:spcPts val="0"/>
              </a:spcAft>
              <a:buClr>
                <a:schemeClr val="dk2"/>
              </a:buClr>
              <a:buSzPts val="1360"/>
              <a:buFont typeface="Noto Sans Symbols"/>
              <a:buChar char="▪"/>
              <a:defRPr sz="1600" b="0" i="0" u="none" strike="noStrike" cap="none">
                <a:solidFill>
                  <a:schemeClr val="dk2"/>
                </a:solidFill>
                <a:latin typeface="Calibri"/>
                <a:ea typeface="Calibri"/>
                <a:cs typeface="Calibri"/>
                <a:sym typeface="Calibri"/>
              </a:defRPr>
            </a:lvl4pPr>
            <a:lvl5pPr marL="2286000" marR="0" lvl="4" indent="-304164" algn="l" rtl="0">
              <a:lnSpc>
                <a:spcPct val="90000"/>
              </a:lnSpc>
              <a:spcBef>
                <a:spcPts val="375"/>
              </a:spcBef>
              <a:spcAft>
                <a:spcPts val="0"/>
              </a:spcAft>
              <a:buClr>
                <a:schemeClr val="dk2"/>
              </a:buClr>
              <a:buSzPts val="1190"/>
              <a:buFont typeface="Noto Sans Symbols"/>
              <a:buChar char="▪"/>
              <a:defRPr sz="1400" b="0" i="0" u="none" strike="noStrike" cap="none">
                <a:solidFill>
                  <a:schemeClr val="dk2"/>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dt" idx="10"/>
          </p:nvPr>
        </p:nvSpPr>
        <p:spPr>
          <a:xfrm>
            <a:off x="6998595" y="4725329"/>
            <a:ext cx="873300" cy="143100"/>
          </a:xfrm>
          <a:prstGeom prst="rect">
            <a:avLst/>
          </a:prstGeom>
          <a:noFill/>
          <a:ln>
            <a:noFill/>
          </a:ln>
        </p:spPr>
        <p:txBody>
          <a:bodyPr spcFirstLastPara="1" wrap="square" lIns="0" tIns="0" rIns="0" bIns="0" anchor="b" anchorCtr="0">
            <a:noAutofit/>
          </a:bodyPr>
          <a:lstStyle>
            <a:lvl1pPr marR="0" lvl="0" algn="r" rtl="0">
              <a:spcBef>
                <a:spcPts val="0"/>
              </a:spcBef>
              <a:spcAft>
                <a:spcPts val="0"/>
              </a:spcAft>
              <a:buSzPts val="1400"/>
              <a:buNone/>
              <a:defRPr sz="1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7967179" y="4725329"/>
            <a:ext cx="564000" cy="1479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000" b="0" i="0" u="none" strike="noStrike" cap="none">
                <a:solidFill>
                  <a:schemeClr val="dk2"/>
                </a:solidFill>
                <a:latin typeface="Calibri"/>
                <a:ea typeface="Calibri"/>
                <a:cs typeface="Calibri"/>
                <a:sym typeface="Calibri"/>
              </a:defRPr>
            </a:lvl1pPr>
            <a:lvl2pPr marL="0" marR="0" lvl="1" indent="0" algn="r" rtl="0">
              <a:spcBef>
                <a:spcPts val="0"/>
              </a:spcBef>
              <a:buNone/>
              <a:defRPr sz="1000" b="0" i="0" u="none" strike="noStrike" cap="none">
                <a:solidFill>
                  <a:schemeClr val="dk2"/>
                </a:solidFill>
                <a:latin typeface="Calibri"/>
                <a:ea typeface="Calibri"/>
                <a:cs typeface="Calibri"/>
                <a:sym typeface="Calibri"/>
              </a:defRPr>
            </a:lvl2pPr>
            <a:lvl3pPr marL="0" marR="0" lvl="2" indent="0" algn="r" rtl="0">
              <a:spcBef>
                <a:spcPts val="0"/>
              </a:spcBef>
              <a:buNone/>
              <a:defRPr sz="1000" b="0" i="0" u="none" strike="noStrike" cap="none">
                <a:solidFill>
                  <a:schemeClr val="dk2"/>
                </a:solidFill>
                <a:latin typeface="Calibri"/>
                <a:ea typeface="Calibri"/>
                <a:cs typeface="Calibri"/>
                <a:sym typeface="Calibri"/>
              </a:defRPr>
            </a:lvl3pPr>
            <a:lvl4pPr marL="0" marR="0" lvl="3" indent="0" algn="r" rtl="0">
              <a:spcBef>
                <a:spcPts val="0"/>
              </a:spcBef>
              <a:buNone/>
              <a:defRPr sz="1000" b="0" i="0" u="none" strike="noStrike" cap="none">
                <a:solidFill>
                  <a:schemeClr val="dk2"/>
                </a:solidFill>
                <a:latin typeface="Calibri"/>
                <a:ea typeface="Calibri"/>
                <a:cs typeface="Calibri"/>
                <a:sym typeface="Calibri"/>
              </a:defRPr>
            </a:lvl4pPr>
            <a:lvl5pPr marL="0" marR="0" lvl="4" indent="0" algn="r" rtl="0">
              <a:spcBef>
                <a:spcPts val="0"/>
              </a:spcBef>
              <a:buNone/>
              <a:defRPr sz="1000" b="0" i="0" u="none" strike="noStrike" cap="none">
                <a:solidFill>
                  <a:schemeClr val="dk2"/>
                </a:solidFill>
                <a:latin typeface="Calibri"/>
                <a:ea typeface="Calibri"/>
                <a:cs typeface="Calibri"/>
                <a:sym typeface="Calibri"/>
              </a:defRPr>
            </a:lvl5pPr>
            <a:lvl6pPr marL="0" marR="0" lvl="5" indent="0" algn="r" rtl="0">
              <a:spcBef>
                <a:spcPts val="0"/>
              </a:spcBef>
              <a:buNone/>
              <a:defRPr sz="1000" b="0" i="0" u="none" strike="noStrike" cap="none">
                <a:solidFill>
                  <a:schemeClr val="dk2"/>
                </a:solidFill>
                <a:latin typeface="Calibri"/>
                <a:ea typeface="Calibri"/>
                <a:cs typeface="Calibri"/>
                <a:sym typeface="Calibri"/>
              </a:defRPr>
            </a:lvl6pPr>
            <a:lvl7pPr marL="0" marR="0" lvl="6" indent="0" algn="r" rtl="0">
              <a:spcBef>
                <a:spcPts val="0"/>
              </a:spcBef>
              <a:buNone/>
              <a:defRPr sz="1000" b="0" i="0" u="none" strike="noStrike" cap="none">
                <a:solidFill>
                  <a:schemeClr val="dk2"/>
                </a:solidFill>
                <a:latin typeface="Calibri"/>
                <a:ea typeface="Calibri"/>
                <a:cs typeface="Calibri"/>
                <a:sym typeface="Calibri"/>
              </a:defRPr>
            </a:lvl7pPr>
            <a:lvl8pPr marL="0" marR="0" lvl="7" indent="0" algn="r" rtl="0">
              <a:spcBef>
                <a:spcPts val="0"/>
              </a:spcBef>
              <a:buNone/>
              <a:defRPr sz="1000" b="0" i="0" u="none" strike="noStrike" cap="none">
                <a:solidFill>
                  <a:schemeClr val="dk2"/>
                </a:solidFill>
                <a:latin typeface="Calibri"/>
                <a:ea typeface="Calibri"/>
                <a:cs typeface="Calibri"/>
                <a:sym typeface="Calibri"/>
              </a:defRPr>
            </a:lvl8pPr>
            <a:lvl9pPr marL="0" marR="0" lvl="8" indent="0" algn="r" rtl="0">
              <a:spcBef>
                <a:spcPts val="0"/>
              </a:spcBef>
              <a:buNone/>
              <a:defRPr sz="10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r>
              <a:rPr lang="en"/>
              <a:t>|</a:t>
            </a:r>
            <a:fld id="{00000000-1234-1234-1234-123412341234}" type="slidenum">
              <a:rPr lang="en"/>
              <a:t>‹#›</a:t>
            </a:fld>
            <a:endParaRPr/>
          </a:p>
        </p:txBody>
      </p:sp>
      <p:pic>
        <p:nvPicPr>
          <p:cNvPr id="9" name="Google Shape;9;p1"/>
          <p:cNvPicPr preferRelativeResize="0"/>
          <p:nvPr/>
        </p:nvPicPr>
        <p:blipFill rotWithShape="1">
          <a:blip r:embed="rId10">
            <a:alphaModFix/>
          </a:blip>
          <a:srcRect/>
          <a:stretch/>
        </p:blipFill>
        <p:spPr>
          <a:xfrm>
            <a:off x="0" y="-153699"/>
            <a:ext cx="0" cy="0"/>
          </a:xfrm>
          <a:prstGeom prst="rect">
            <a:avLst/>
          </a:prstGeom>
          <a:noFill/>
          <a:ln>
            <a:noFill/>
          </a:ln>
        </p:spPr>
      </p:pic>
      <p:sp>
        <p:nvSpPr>
          <p:cNvPr id="10" name="Google Shape;10;p1"/>
          <p:cNvSpPr txBox="1">
            <a:spLocks noGrp="1"/>
          </p:cNvSpPr>
          <p:nvPr>
            <p:ph type="title"/>
          </p:nvPr>
        </p:nvSpPr>
        <p:spPr>
          <a:xfrm>
            <a:off x="628650" y="411956"/>
            <a:ext cx="7886700" cy="513300"/>
          </a:xfrm>
          <a:prstGeom prst="rect">
            <a:avLst/>
          </a:prstGeom>
          <a:noFill/>
          <a:ln>
            <a:noFill/>
          </a:ln>
        </p:spPr>
        <p:txBody>
          <a:bodyPr spcFirstLastPara="1" wrap="square" lIns="0" tIns="0" rIns="0" bIns="0" anchor="t" anchorCtr="0">
            <a:noAutofit/>
          </a:bodyPr>
          <a:lstStyle>
            <a:lvl1pPr marR="0" lvl="0" algn="l" rtl="0">
              <a:lnSpc>
                <a:spcPct val="107894"/>
              </a:lnSpc>
              <a:spcBef>
                <a:spcPts val="0"/>
              </a:spcBef>
              <a:spcAft>
                <a:spcPts val="0"/>
              </a:spcAft>
              <a:buClr>
                <a:schemeClr val="dk2"/>
              </a:buClr>
              <a:buSzPts val="3800"/>
              <a:buFont typeface="Calibri"/>
              <a:buNone/>
              <a:defRPr sz="38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ftr" idx="11"/>
          </p:nvPr>
        </p:nvSpPr>
        <p:spPr>
          <a:xfrm>
            <a:off x="628649" y="4738646"/>
            <a:ext cx="5486400" cy="141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259">
          <p15:clr>
            <a:srgbClr val="F26B43"/>
          </p15:clr>
        </p15:guide>
        <p15:guide id="4" orient="horz" pos="3049">
          <p15:clr>
            <a:srgbClr val="F26B43"/>
          </p15:clr>
        </p15:guide>
        <p15:guide id="5" pos="385">
          <p15:clr>
            <a:srgbClr val="F26B43"/>
          </p15:clr>
        </p15:guide>
        <p15:guide id="6" pos="5375">
          <p15:clr>
            <a:srgbClr val="F26B43"/>
          </p15:clr>
        </p15:guide>
        <p15:guide id="7" orient="horz" pos="583">
          <p15:clr>
            <a:srgbClr val="F26B43"/>
          </p15:clr>
        </p15:guide>
        <p15:guide id="8" orient="horz" pos="83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9"/>
          <p:cNvSpPr txBox="1">
            <a:spLocks noGrp="1"/>
          </p:cNvSpPr>
          <p:nvPr>
            <p:ph type="ctrTitle"/>
          </p:nvPr>
        </p:nvSpPr>
        <p:spPr>
          <a:xfrm>
            <a:off x="435275" y="1164705"/>
            <a:ext cx="8520600" cy="2052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500" dirty="0"/>
              <a:t>Artificial Intelligence ECE 596A</a:t>
            </a:r>
            <a:endParaRPr sz="2500" dirty="0"/>
          </a:p>
          <a:p>
            <a:pPr marL="0" lvl="0" indent="0" algn="ctr" rtl="0">
              <a:spcBef>
                <a:spcPts val="0"/>
              </a:spcBef>
              <a:spcAft>
                <a:spcPts val="0"/>
              </a:spcAft>
              <a:buNone/>
            </a:pPr>
            <a:r>
              <a:rPr lang="en" sz="4000" dirty="0"/>
              <a:t>Customer Segment Analysis via Clustering</a:t>
            </a:r>
            <a:endParaRPr sz="4000" dirty="0"/>
          </a:p>
        </p:txBody>
      </p:sp>
      <p:sp>
        <p:nvSpPr>
          <p:cNvPr id="37" name="Google Shape;37;p9"/>
          <p:cNvSpPr txBox="1">
            <a:spLocks noGrp="1"/>
          </p:cNvSpPr>
          <p:nvPr>
            <p:ph type="subTitle" idx="1"/>
          </p:nvPr>
        </p:nvSpPr>
        <p:spPr>
          <a:xfrm>
            <a:off x="6713838" y="3509319"/>
            <a:ext cx="2118462" cy="1162906"/>
          </a:xfrm>
          <a:prstGeom prst="rect">
            <a:avLst/>
          </a:prstGeom>
        </p:spPr>
        <p:txBody>
          <a:bodyPr spcFirstLastPara="1" wrap="square" lIns="0" tIns="0" rIns="0" bIns="0" anchor="t" anchorCtr="0">
            <a:noAutofit/>
          </a:bodyPr>
          <a:lstStyle/>
          <a:p>
            <a:pPr marL="0" lvl="0" indent="0" algn="ctr" rtl="0">
              <a:spcBef>
                <a:spcPts val="750"/>
              </a:spcBef>
              <a:spcAft>
                <a:spcPts val="0"/>
              </a:spcAft>
              <a:buNone/>
            </a:pPr>
            <a:r>
              <a:rPr lang="en" sz="2500" dirty="0"/>
              <a:t>AI Investigator</a:t>
            </a:r>
            <a:endParaRPr sz="2500" dirty="0"/>
          </a:p>
          <a:p>
            <a:pPr marL="0" lvl="0" indent="0" algn="ctr" rtl="0">
              <a:spcBef>
                <a:spcPts val="0"/>
              </a:spcBef>
              <a:spcAft>
                <a:spcPts val="0"/>
              </a:spcAft>
              <a:buNone/>
            </a:pPr>
            <a:r>
              <a:rPr lang="en" sz="2000" dirty="0"/>
              <a:t>Mohit Kaushik - V01036315</a:t>
            </a:r>
            <a:endParaRPr sz="2000" dirty="0"/>
          </a:p>
          <a:p>
            <a:pPr marL="0" lvl="0" indent="0" algn="ctr" rtl="0">
              <a:spcBef>
                <a:spcPts val="0"/>
              </a:spcBef>
              <a:spcAft>
                <a:spcPts val="0"/>
              </a:spcAft>
              <a:buNone/>
            </a:pPr>
            <a:endParaRPr sz="2000" dirty="0"/>
          </a:p>
          <a:p>
            <a:pPr marL="0" lvl="0" indent="0" algn="ctr" rtl="0">
              <a:spcBef>
                <a:spcPts val="75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628649" y="411956"/>
            <a:ext cx="7904100" cy="5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Agglomerative Clustering </a:t>
            </a:r>
            <a:endParaRPr sz="2400" dirty="0"/>
          </a:p>
          <a:p>
            <a:pPr marL="0" lvl="0" indent="0" algn="l" rtl="0">
              <a:spcBef>
                <a:spcPts val="0"/>
              </a:spcBef>
              <a:spcAft>
                <a:spcPts val="0"/>
              </a:spcAft>
              <a:buNone/>
            </a:pPr>
            <a:endParaRPr dirty="0"/>
          </a:p>
        </p:txBody>
      </p:sp>
      <p:sp>
        <p:nvSpPr>
          <p:cNvPr id="102" name="Google Shape;102;p18"/>
          <p:cNvSpPr txBox="1">
            <a:spLocks noGrp="1"/>
          </p:cNvSpPr>
          <p:nvPr>
            <p:ph type="body" idx="1"/>
          </p:nvPr>
        </p:nvSpPr>
        <p:spPr>
          <a:xfrm>
            <a:off x="611200" y="1329950"/>
            <a:ext cx="4548900" cy="3338700"/>
          </a:xfrm>
          <a:prstGeom prst="rect">
            <a:avLst/>
          </a:prstGeom>
        </p:spPr>
        <p:txBody>
          <a:bodyPr spcFirstLastPara="1" wrap="square" lIns="0" tIns="0" rIns="0" bIns="0" anchor="t" anchorCtr="0">
            <a:noAutofit/>
          </a:bodyPr>
          <a:lstStyle/>
          <a:p>
            <a:pPr marL="0" lvl="0" indent="0" algn="just" rtl="0">
              <a:spcBef>
                <a:spcPts val="750"/>
              </a:spcBef>
              <a:spcAft>
                <a:spcPts val="0"/>
              </a:spcAft>
              <a:buNone/>
            </a:pPr>
            <a:r>
              <a:rPr lang="en" sz="1800">
                <a:solidFill>
                  <a:srgbClr val="000000"/>
                </a:solidFill>
                <a:latin typeface="Times New Roman"/>
                <a:ea typeface="Times New Roman"/>
                <a:cs typeface="Times New Roman"/>
                <a:sym typeface="Times New Roman"/>
              </a:rPr>
              <a:t>The scatter plot shows a relatively clear differentiation between the clusters in terms of income and total spent. </a:t>
            </a:r>
            <a:endParaRPr sz="1800">
              <a:solidFill>
                <a:srgbClr val="000000"/>
              </a:solidFill>
              <a:latin typeface="Times New Roman"/>
              <a:ea typeface="Times New Roman"/>
              <a:cs typeface="Times New Roman"/>
              <a:sym typeface="Times New Roman"/>
            </a:endParaRPr>
          </a:p>
          <a:p>
            <a:pPr marL="457200" lvl="0" indent="-342900" algn="l" rtl="0">
              <a:spcBef>
                <a:spcPts val="75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group 0: high spending &amp; average income</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group 1: low spending &amp; low income</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group 2: high spending &amp; high income</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group 3: low spending &amp; high income</a:t>
            </a:r>
            <a:endParaRPr sz="1800">
              <a:solidFill>
                <a:srgbClr val="000000"/>
              </a:solidFill>
              <a:latin typeface="Times New Roman"/>
              <a:ea typeface="Times New Roman"/>
              <a:cs typeface="Times New Roman"/>
              <a:sym typeface="Times New Roman"/>
            </a:endParaRPr>
          </a:p>
          <a:p>
            <a:pPr marL="457200" lvl="0" indent="0" algn="l" rtl="0">
              <a:spcBef>
                <a:spcPts val="750"/>
              </a:spcBef>
              <a:spcAft>
                <a:spcPts val="0"/>
              </a:spcAft>
              <a:buNone/>
            </a:pPr>
            <a:endParaRPr sz="1800">
              <a:solidFill>
                <a:srgbClr val="000000"/>
              </a:solidFill>
              <a:latin typeface="Times New Roman"/>
              <a:ea typeface="Times New Roman"/>
              <a:cs typeface="Times New Roman"/>
              <a:sym typeface="Times New Roman"/>
            </a:endParaRPr>
          </a:p>
        </p:txBody>
      </p:sp>
      <p:pic>
        <p:nvPicPr>
          <p:cNvPr id="103" name="Google Shape;103;p18"/>
          <p:cNvPicPr preferRelativeResize="0"/>
          <p:nvPr/>
        </p:nvPicPr>
        <p:blipFill>
          <a:blip r:embed="rId3">
            <a:alphaModFix/>
          </a:blip>
          <a:stretch>
            <a:fillRect/>
          </a:stretch>
        </p:blipFill>
        <p:spPr>
          <a:xfrm>
            <a:off x="5264750" y="1329950"/>
            <a:ext cx="3624626" cy="307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628649" y="411956"/>
            <a:ext cx="7904100" cy="5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Divisive Clustering</a:t>
            </a:r>
            <a:endParaRPr sz="2400" dirty="0"/>
          </a:p>
        </p:txBody>
      </p:sp>
      <p:sp>
        <p:nvSpPr>
          <p:cNvPr id="109" name="Google Shape;109;p19"/>
          <p:cNvSpPr txBox="1">
            <a:spLocks noGrp="1"/>
          </p:cNvSpPr>
          <p:nvPr>
            <p:ph type="body" idx="1"/>
          </p:nvPr>
        </p:nvSpPr>
        <p:spPr>
          <a:xfrm>
            <a:off x="537825" y="1225850"/>
            <a:ext cx="4881300" cy="3310500"/>
          </a:xfrm>
          <a:prstGeom prst="rect">
            <a:avLst/>
          </a:prstGeom>
        </p:spPr>
        <p:txBody>
          <a:bodyPr spcFirstLastPara="1" wrap="square" lIns="0" tIns="0" rIns="0" bIns="0" anchor="t" anchorCtr="0">
            <a:noAutofit/>
          </a:bodyPr>
          <a:lstStyle/>
          <a:p>
            <a:pPr marL="457200" lvl="0" indent="-342900" algn="just" rtl="0">
              <a:spcBef>
                <a:spcPts val="750"/>
              </a:spcBef>
              <a:spcAft>
                <a:spcPts val="0"/>
              </a:spcAft>
              <a:buSzPts val="1800"/>
              <a:buFont typeface="Times New Roman"/>
              <a:buChar char="●"/>
            </a:pPr>
            <a:r>
              <a:rPr lang="en" sz="1800">
                <a:solidFill>
                  <a:srgbClr val="000000"/>
                </a:solidFill>
                <a:latin typeface="Times New Roman"/>
                <a:ea typeface="Times New Roman"/>
                <a:cs typeface="Times New Roman"/>
                <a:sym typeface="Times New Roman"/>
              </a:rPr>
              <a:t>The first bar chart indicates the number of </a:t>
            </a:r>
            <a:endParaRPr sz="1800">
              <a:solidFill>
                <a:srgbClr val="000000"/>
              </a:solidFill>
              <a:latin typeface="Times New Roman"/>
              <a:ea typeface="Times New Roman"/>
              <a:cs typeface="Times New Roman"/>
              <a:sym typeface="Times New Roman"/>
            </a:endParaRPr>
          </a:p>
          <a:p>
            <a:pPr marL="457200" lvl="0" indent="0" algn="just" rtl="0">
              <a:spcBef>
                <a:spcPts val="750"/>
              </a:spcBef>
              <a:spcAft>
                <a:spcPts val="0"/>
              </a:spcAft>
              <a:buNone/>
            </a:pPr>
            <a:r>
              <a:rPr lang="en" sz="1800">
                <a:solidFill>
                  <a:srgbClr val="000000"/>
                </a:solidFill>
                <a:latin typeface="Times New Roman"/>
                <a:ea typeface="Times New Roman"/>
                <a:cs typeface="Times New Roman"/>
                <a:sym typeface="Times New Roman"/>
              </a:rPr>
              <a:t>customers in each divisive cluster.</a:t>
            </a:r>
            <a:endParaRPr sz="1800">
              <a:solidFill>
                <a:srgbClr val="000000"/>
              </a:solidFill>
              <a:latin typeface="Times New Roman"/>
              <a:ea typeface="Times New Roman"/>
              <a:cs typeface="Times New Roman"/>
              <a:sym typeface="Times New Roman"/>
            </a:endParaRPr>
          </a:p>
          <a:p>
            <a:pPr marL="457200" lvl="0" indent="0" algn="just" rtl="0">
              <a:spcBef>
                <a:spcPts val="750"/>
              </a:spcBef>
              <a:spcAft>
                <a:spcPts val="0"/>
              </a:spcAft>
              <a:buNone/>
            </a:pPr>
            <a:endParaRPr sz="1800">
              <a:solidFill>
                <a:srgbClr val="000000"/>
              </a:solidFill>
              <a:latin typeface="Times New Roman"/>
              <a:ea typeface="Times New Roman"/>
              <a:cs typeface="Times New Roman"/>
              <a:sym typeface="Times New Roman"/>
            </a:endParaRPr>
          </a:p>
          <a:p>
            <a:pPr marL="457200" lvl="0" indent="-342900" algn="just" rtl="0">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Cluster 1 is the largest, suggesting a common </a:t>
            </a:r>
            <a:endParaRPr sz="1800">
              <a:solidFill>
                <a:srgbClr val="000000"/>
              </a:solidFill>
              <a:latin typeface="Times New Roman"/>
              <a:ea typeface="Times New Roman"/>
              <a:cs typeface="Times New Roman"/>
              <a:sym typeface="Times New Roman"/>
            </a:endParaRPr>
          </a:p>
          <a:p>
            <a:pPr marL="0" lvl="0" indent="0" algn="just" rtl="0">
              <a:lnSpc>
                <a:spcPct val="100000"/>
              </a:lnSpc>
              <a:spcBef>
                <a:spcPts val="1100"/>
              </a:spcBef>
              <a:spcAft>
                <a:spcPts val="0"/>
              </a:spcAft>
              <a:buNone/>
            </a:pPr>
            <a:r>
              <a:rPr lang="en" sz="1800">
                <a:solidFill>
                  <a:srgbClr val="000000"/>
                </a:solidFill>
                <a:latin typeface="Times New Roman"/>
                <a:ea typeface="Times New Roman"/>
                <a:cs typeface="Times New Roman"/>
                <a:sym typeface="Times New Roman"/>
              </a:rPr>
              <a:t>        set of characteristics shared by many customers</a:t>
            </a:r>
            <a:endParaRPr sz="1800">
              <a:solidFill>
                <a:srgbClr val="000000"/>
              </a:solidFill>
              <a:latin typeface="Times New Roman"/>
              <a:ea typeface="Times New Roman"/>
              <a:cs typeface="Times New Roman"/>
              <a:sym typeface="Times New Roman"/>
            </a:endParaRPr>
          </a:p>
          <a:p>
            <a:pPr marL="457200" lvl="0" indent="0" algn="just" rtl="0">
              <a:lnSpc>
                <a:spcPct val="100000"/>
              </a:lnSpc>
              <a:spcBef>
                <a:spcPts val="1100"/>
              </a:spcBef>
              <a:spcAft>
                <a:spcPts val="0"/>
              </a:spcAft>
              <a:buNone/>
            </a:pPr>
            <a:r>
              <a:rPr lang="en" sz="1800">
                <a:solidFill>
                  <a:srgbClr val="000000"/>
                </a:solidFill>
                <a:latin typeface="Times New Roman"/>
                <a:ea typeface="Times New Roman"/>
                <a:cs typeface="Times New Roman"/>
                <a:sym typeface="Times New Roman"/>
              </a:rPr>
              <a:t>in this group. Clusters 0 and 4 are the smallest,</a:t>
            </a:r>
            <a:endParaRPr sz="1800">
              <a:solidFill>
                <a:srgbClr val="000000"/>
              </a:solidFill>
              <a:latin typeface="Times New Roman"/>
              <a:ea typeface="Times New Roman"/>
              <a:cs typeface="Times New Roman"/>
              <a:sym typeface="Times New Roman"/>
            </a:endParaRPr>
          </a:p>
          <a:p>
            <a:pPr marL="457200" lvl="0" indent="0" algn="just" rtl="0">
              <a:lnSpc>
                <a:spcPct val="100000"/>
              </a:lnSpc>
              <a:spcBef>
                <a:spcPts val="1100"/>
              </a:spcBef>
              <a:spcAft>
                <a:spcPts val="0"/>
              </a:spcAft>
              <a:buNone/>
            </a:pPr>
            <a:r>
              <a:rPr lang="en" sz="1800">
                <a:solidFill>
                  <a:srgbClr val="000000"/>
                </a:solidFill>
                <a:latin typeface="Times New Roman"/>
                <a:ea typeface="Times New Roman"/>
                <a:cs typeface="Times New Roman"/>
                <a:sym typeface="Times New Roman"/>
              </a:rPr>
              <a:t>which might represent more unique customer </a:t>
            </a:r>
            <a:endParaRPr sz="1800">
              <a:solidFill>
                <a:srgbClr val="000000"/>
              </a:solidFill>
              <a:latin typeface="Times New Roman"/>
              <a:ea typeface="Times New Roman"/>
              <a:cs typeface="Times New Roman"/>
              <a:sym typeface="Times New Roman"/>
            </a:endParaRPr>
          </a:p>
          <a:p>
            <a:pPr marL="457200" lvl="0" indent="0" algn="just" rtl="0">
              <a:lnSpc>
                <a:spcPct val="100000"/>
              </a:lnSpc>
              <a:spcBef>
                <a:spcPts val="1100"/>
              </a:spcBef>
              <a:spcAft>
                <a:spcPts val="0"/>
              </a:spcAft>
              <a:buNone/>
            </a:pPr>
            <a:r>
              <a:rPr lang="en" sz="1800">
                <a:solidFill>
                  <a:srgbClr val="000000"/>
                </a:solidFill>
                <a:latin typeface="Times New Roman"/>
                <a:ea typeface="Times New Roman"/>
                <a:cs typeface="Times New Roman"/>
                <a:sym typeface="Times New Roman"/>
              </a:rPr>
              <a:t>behaviors.</a:t>
            </a:r>
            <a:endParaRPr sz="1800">
              <a:solidFill>
                <a:srgbClr val="000000"/>
              </a:solidFill>
              <a:latin typeface="Times New Roman"/>
              <a:ea typeface="Times New Roman"/>
              <a:cs typeface="Times New Roman"/>
              <a:sym typeface="Times New Roman"/>
            </a:endParaRPr>
          </a:p>
          <a:p>
            <a:pPr marL="457200" lvl="0" indent="0" algn="l" rtl="0">
              <a:spcBef>
                <a:spcPts val="1100"/>
              </a:spcBef>
              <a:spcAft>
                <a:spcPts val="0"/>
              </a:spcAft>
              <a:buNone/>
            </a:pPr>
            <a:endParaRPr sz="1800">
              <a:solidFill>
                <a:srgbClr val="000000"/>
              </a:solidFill>
              <a:latin typeface="Times New Roman"/>
              <a:ea typeface="Times New Roman"/>
              <a:cs typeface="Times New Roman"/>
              <a:sym typeface="Times New Roman"/>
            </a:endParaRPr>
          </a:p>
        </p:txBody>
      </p:sp>
      <p:pic>
        <p:nvPicPr>
          <p:cNvPr id="110" name="Google Shape;110;p19"/>
          <p:cNvPicPr preferRelativeResize="0"/>
          <p:nvPr/>
        </p:nvPicPr>
        <p:blipFill>
          <a:blip r:embed="rId3">
            <a:alphaModFix/>
          </a:blip>
          <a:stretch>
            <a:fillRect/>
          </a:stretch>
        </p:blipFill>
        <p:spPr>
          <a:xfrm>
            <a:off x="5419125" y="1114950"/>
            <a:ext cx="3633974" cy="331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628649" y="411956"/>
            <a:ext cx="7904100" cy="5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Divisive Clustering</a:t>
            </a:r>
            <a:endParaRPr sz="2400" dirty="0"/>
          </a:p>
          <a:p>
            <a:pPr marL="0" lvl="0" indent="0" algn="l" rtl="0">
              <a:spcBef>
                <a:spcPts val="0"/>
              </a:spcBef>
              <a:spcAft>
                <a:spcPts val="0"/>
              </a:spcAft>
              <a:buNone/>
            </a:pPr>
            <a:endParaRPr dirty="0"/>
          </a:p>
        </p:txBody>
      </p:sp>
      <p:sp>
        <p:nvSpPr>
          <p:cNvPr id="116" name="Google Shape;116;p20"/>
          <p:cNvSpPr txBox="1">
            <a:spLocks noGrp="1"/>
          </p:cNvSpPr>
          <p:nvPr>
            <p:ph type="body" idx="1"/>
          </p:nvPr>
        </p:nvSpPr>
        <p:spPr>
          <a:xfrm>
            <a:off x="628650" y="1339400"/>
            <a:ext cx="4253700" cy="2997900"/>
          </a:xfrm>
          <a:prstGeom prst="rect">
            <a:avLst/>
          </a:prstGeom>
        </p:spPr>
        <p:txBody>
          <a:bodyPr spcFirstLastPara="1" wrap="square" lIns="0" tIns="0" rIns="0" bIns="0" anchor="t" anchorCtr="0">
            <a:noAutofit/>
          </a:bodyPr>
          <a:lstStyle/>
          <a:p>
            <a:pPr marL="0" lvl="0" indent="0" algn="l" rtl="0">
              <a:spcBef>
                <a:spcPts val="750"/>
              </a:spcBef>
              <a:spcAft>
                <a:spcPts val="0"/>
              </a:spcAft>
              <a:buNone/>
            </a:pPr>
            <a:r>
              <a:rPr lang="en" sz="1800">
                <a:solidFill>
                  <a:srgbClr val="000000"/>
                </a:solidFill>
                <a:latin typeface="Times New Roman"/>
                <a:ea typeface="Times New Roman"/>
                <a:cs typeface="Times New Roman"/>
                <a:sym typeface="Times New Roman"/>
              </a:rPr>
              <a:t>Customers in divisive clusters display a range</a:t>
            </a:r>
            <a:endParaRPr sz="1800">
              <a:solidFill>
                <a:srgbClr val="000000"/>
              </a:solidFill>
              <a:latin typeface="Times New Roman"/>
              <a:ea typeface="Times New Roman"/>
              <a:cs typeface="Times New Roman"/>
              <a:sym typeface="Times New Roman"/>
            </a:endParaRPr>
          </a:p>
          <a:p>
            <a:pPr marL="0" lvl="0" indent="0" algn="l" rtl="0">
              <a:spcBef>
                <a:spcPts val="750"/>
              </a:spcBef>
              <a:spcAft>
                <a:spcPts val="0"/>
              </a:spcAft>
              <a:buNone/>
            </a:pPr>
            <a:r>
              <a:rPr lang="en" sz="1800">
                <a:solidFill>
                  <a:srgbClr val="000000"/>
                </a:solidFill>
                <a:latin typeface="Times New Roman"/>
                <a:ea typeface="Times New Roman"/>
                <a:cs typeface="Times New Roman"/>
                <a:sym typeface="Times New Roman"/>
              </a:rPr>
              <a:t> of income and spending behaviors.</a:t>
            </a:r>
            <a:endParaRPr sz="1800">
              <a:solidFill>
                <a:srgbClr val="000000"/>
              </a:solidFill>
              <a:latin typeface="Times New Roman"/>
              <a:ea typeface="Times New Roman"/>
              <a:cs typeface="Times New Roman"/>
              <a:sym typeface="Times New Roman"/>
            </a:endParaRPr>
          </a:p>
          <a:p>
            <a:pPr marL="457200" lvl="0" indent="-342900" algn="l" rtl="0">
              <a:spcBef>
                <a:spcPts val="75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group 0: low spending &amp; low income</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group 1: low spending &amp; spread income</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group 2: average spending &amp; average income</a:t>
            </a: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group 3: high spending &amp; high income</a:t>
            </a:r>
            <a:endParaRPr sz="1800">
              <a:solidFill>
                <a:srgbClr val="000000"/>
              </a:solidFill>
              <a:latin typeface="Times New Roman"/>
              <a:ea typeface="Times New Roman"/>
              <a:cs typeface="Times New Roman"/>
              <a:sym typeface="Times New Roman"/>
            </a:endParaRPr>
          </a:p>
          <a:p>
            <a:pPr marL="0" lvl="0" indent="0" algn="l" rtl="0">
              <a:spcBef>
                <a:spcPts val="75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spcBef>
                <a:spcPts val="750"/>
              </a:spcBef>
              <a:spcAft>
                <a:spcPts val="0"/>
              </a:spcAft>
              <a:buNone/>
            </a:pPr>
            <a:endParaRPr sz="1800">
              <a:solidFill>
                <a:srgbClr val="000000"/>
              </a:solidFill>
              <a:latin typeface="Times New Roman"/>
              <a:ea typeface="Times New Roman"/>
              <a:cs typeface="Times New Roman"/>
              <a:sym typeface="Times New Roman"/>
            </a:endParaRPr>
          </a:p>
        </p:txBody>
      </p:sp>
      <p:pic>
        <p:nvPicPr>
          <p:cNvPr id="117" name="Google Shape;117;p20"/>
          <p:cNvPicPr preferRelativeResize="0"/>
          <p:nvPr/>
        </p:nvPicPr>
        <p:blipFill>
          <a:blip r:embed="rId3">
            <a:alphaModFix/>
          </a:blip>
          <a:stretch>
            <a:fillRect/>
          </a:stretch>
        </p:blipFill>
        <p:spPr>
          <a:xfrm>
            <a:off x="4882350" y="1211588"/>
            <a:ext cx="3991576" cy="325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628649" y="411956"/>
            <a:ext cx="7904100" cy="5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Result &amp; Comparison </a:t>
            </a:r>
            <a:endParaRPr sz="2400" dirty="0"/>
          </a:p>
        </p:txBody>
      </p:sp>
      <p:sp>
        <p:nvSpPr>
          <p:cNvPr id="123" name="Google Shape;123;p21"/>
          <p:cNvSpPr txBox="1">
            <a:spLocks noGrp="1"/>
          </p:cNvSpPr>
          <p:nvPr>
            <p:ph type="body" idx="1"/>
          </p:nvPr>
        </p:nvSpPr>
        <p:spPr>
          <a:xfrm>
            <a:off x="628649" y="1339400"/>
            <a:ext cx="7904100" cy="3074700"/>
          </a:xfrm>
          <a:prstGeom prst="rect">
            <a:avLst/>
          </a:prstGeom>
        </p:spPr>
        <p:txBody>
          <a:bodyPr spcFirstLastPara="1" wrap="square" lIns="0" tIns="0" rIns="0" bIns="0" anchor="t" anchorCtr="0">
            <a:noAutofit/>
          </a:bodyPr>
          <a:lstStyle/>
          <a:p>
            <a:pPr marL="457200" lvl="0" indent="-342900" algn="l" rtl="0">
              <a:spcBef>
                <a:spcPts val="750"/>
              </a:spcBef>
              <a:spcAft>
                <a:spcPts val="0"/>
              </a:spcAft>
              <a:buClr>
                <a:srgbClr val="000000"/>
              </a:buClr>
              <a:buSzPts val="1800"/>
              <a:buChar char="●"/>
            </a:pPr>
            <a:r>
              <a:rPr lang="en" sz="1800">
                <a:solidFill>
                  <a:srgbClr val="000000"/>
                </a:solidFill>
              </a:rPr>
              <a:t>A score close to +1 indicates </a:t>
            </a:r>
            <a:endParaRPr sz="1800">
              <a:solidFill>
                <a:srgbClr val="000000"/>
              </a:solidFill>
            </a:endParaRPr>
          </a:p>
          <a:p>
            <a:pPr marL="457200" lvl="0" indent="0" algn="l" rtl="0">
              <a:spcBef>
                <a:spcPts val="750"/>
              </a:spcBef>
              <a:spcAft>
                <a:spcPts val="0"/>
              </a:spcAft>
              <a:buNone/>
            </a:pPr>
            <a:r>
              <a:rPr lang="en" sz="1800">
                <a:solidFill>
                  <a:srgbClr val="000000"/>
                </a:solidFill>
              </a:rPr>
              <a:t>that the object is well matched</a:t>
            </a:r>
            <a:endParaRPr sz="1800">
              <a:solidFill>
                <a:srgbClr val="000000"/>
              </a:solidFill>
            </a:endParaRPr>
          </a:p>
          <a:p>
            <a:pPr marL="0" lvl="0" indent="0" algn="l" rtl="0">
              <a:spcBef>
                <a:spcPts val="750"/>
              </a:spcBef>
              <a:spcAft>
                <a:spcPts val="0"/>
              </a:spcAft>
              <a:buNone/>
            </a:pPr>
            <a:endParaRPr sz="1800">
              <a:solidFill>
                <a:srgbClr val="000000"/>
              </a:solidFill>
            </a:endParaRPr>
          </a:p>
          <a:p>
            <a:pPr marL="457200" lvl="0" indent="-342900" algn="l" rtl="0">
              <a:spcBef>
                <a:spcPts val="750"/>
              </a:spcBef>
              <a:spcAft>
                <a:spcPts val="0"/>
              </a:spcAft>
              <a:buClr>
                <a:srgbClr val="000000"/>
              </a:buClr>
              <a:buSzPts val="1800"/>
              <a:buChar char="●"/>
            </a:pPr>
            <a:r>
              <a:rPr lang="en" sz="1800">
                <a:solidFill>
                  <a:srgbClr val="000000"/>
                </a:solidFill>
              </a:rPr>
              <a:t>A score close to -1 indicates </a:t>
            </a:r>
            <a:endParaRPr sz="1800">
              <a:solidFill>
                <a:srgbClr val="000000"/>
              </a:solidFill>
            </a:endParaRPr>
          </a:p>
          <a:p>
            <a:pPr marL="457200" lvl="0" indent="0" algn="l" rtl="0">
              <a:spcBef>
                <a:spcPts val="750"/>
              </a:spcBef>
              <a:spcAft>
                <a:spcPts val="0"/>
              </a:spcAft>
              <a:buNone/>
            </a:pPr>
            <a:r>
              <a:rPr lang="en" sz="1800">
                <a:solidFill>
                  <a:srgbClr val="000000"/>
                </a:solidFill>
              </a:rPr>
              <a:t>assigned to the wrong cluster</a:t>
            </a:r>
            <a:endParaRPr sz="1800">
              <a:solidFill>
                <a:srgbClr val="000000"/>
              </a:solidFill>
            </a:endParaRPr>
          </a:p>
          <a:p>
            <a:pPr marL="457200" lvl="0" indent="0" algn="l" rtl="0">
              <a:spcBef>
                <a:spcPts val="750"/>
              </a:spcBef>
              <a:spcAft>
                <a:spcPts val="0"/>
              </a:spcAft>
              <a:buNone/>
            </a:pPr>
            <a:endParaRPr sz="1800">
              <a:solidFill>
                <a:srgbClr val="000000"/>
              </a:solidFill>
            </a:endParaRPr>
          </a:p>
          <a:p>
            <a:pPr marL="457200" lvl="0" indent="-342900" algn="l" rtl="0">
              <a:spcBef>
                <a:spcPts val="750"/>
              </a:spcBef>
              <a:spcAft>
                <a:spcPts val="0"/>
              </a:spcAft>
              <a:buClr>
                <a:srgbClr val="000000"/>
              </a:buClr>
              <a:buSzPts val="1800"/>
              <a:buChar char="●"/>
            </a:pPr>
            <a:r>
              <a:rPr lang="en" sz="1800">
                <a:solidFill>
                  <a:srgbClr val="000000"/>
                </a:solidFill>
              </a:rPr>
              <a:t>Agglomerative cluster perform </a:t>
            </a:r>
            <a:endParaRPr sz="1800">
              <a:solidFill>
                <a:srgbClr val="000000"/>
              </a:solidFill>
            </a:endParaRPr>
          </a:p>
          <a:p>
            <a:pPr marL="457200" lvl="0" indent="0" algn="l" rtl="0">
              <a:spcBef>
                <a:spcPts val="750"/>
              </a:spcBef>
              <a:spcAft>
                <a:spcPts val="0"/>
              </a:spcAft>
              <a:buNone/>
            </a:pPr>
            <a:r>
              <a:rPr lang="en" sz="1800">
                <a:solidFill>
                  <a:srgbClr val="000000"/>
                </a:solidFill>
              </a:rPr>
              <a:t>better than Divisive Clustering</a:t>
            </a:r>
            <a:endParaRPr sz="1800">
              <a:solidFill>
                <a:srgbClr val="000000"/>
              </a:solidFill>
            </a:endParaRPr>
          </a:p>
          <a:p>
            <a:pPr marL="457200" lvl="0" indent="0" algn="l" rtl="0">
              <a:spcBef>
                <a:spcPts val="750"/>
              </a:spcBef>
              <a:spcAft>
                <a:spcPts val="0"/>
              </a:spcAft>
              <a:buNone/>
            </a:pPr>
            <a:r>
              <a:rPr lang="en" sz="1800">
                <a:solidFill>
                  <a:srgbClr val="000000"/>
                </a:solidFill>
              </a:rPr>
              <a:t>on the basis of sco</a:t>
            </a:r>
            <a:r>
              <a:rPr lang="en" sz="1800"/>
              <a:t>re.</a:t>
            </a:r>
            <a:endParaRPr sz="1800"/>
          </a:p>
        </p:txBody>
      </p:sp>
      <p:pic>
        <p:nvPicPr>
          <p:cNvPr id="124" name="Google Shape;124;p21"/>
          <p:cNvPicPr preferRelativeResize="0"/>
          <p:nvPr/>
        </p:nvPicPr>
        <p:blipFill>
          <a:blip r:embed="rId3">
            <a:alphaModFix/>
          </a:blip>
          <a:stretch>
            <a:fillRect/>
          </a:stretch>
        </p:blipFill>
        <p:spPr>
          <a:xfrm>
            <a:off x="3994000" y="1339400"/>
            <a:ext cx="5150000" cy="307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628649" y="411956"/>
            <a:ext cx="7904100" cy="5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FUTURE WORK</a:t>
            </a:r>
            <a:endParaRPr sz="2400" dirty="0">
              <a:latin typeface="Times New Roman"/>
              <a:ea typeface="Times New Roman"/>
              <a:cs typeface="Times New Roman"/>
              <a:sym typeface="Times New Roman"/>
            </a:endParaRPr>
          </a:p>
        </p:txBody>
      </p:sp>
      <p:sp>
        <p:nvSpPr>
          <p:cNvPr id="130" name="Google Shape;130;p22"/>
          <p:cNvSpPr txBox="1">
            <a:spLocks noGrp="1"/>
          </p:cNvSpPr>
          <p:nvPr>
            <p:ph type="body" idx="1"/>
          </p:nvPr>
        </p:nvSpPr>
        <p:spPr>
          <a:xfrm>
            <a:off x="628650" y="1178011"/>
            <a:ext cx="7904100" cy="3236264"/>
          </a:xfrm>
          <a:prstGeom prst="rect">
            <a:avLst/>
          </a:prstGeom>
        </p:spPr>
        <p:txBody>
          <a:bodyPr spcFirstLastPara="1" wrap="square" lIns="0" tIns="0" rIns="0" bIns="0" anchor="t" anchorCtr="0">
            <a:noAutofit/>
          </a:bodyPr>
          <a:lstStyle/>
          <a:p>
            <a:pPr marL="457200" lvl="0" indent="-355600" algn="just" rtl="0">
              <a:spcBef>
                <a:spcPts val="75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Expanding dataset to get additional information regarding each customer such as Social media usage, location and customer service call logs.</a:t>
            </a:r>
            <a:endParaRPr sz="2000" dirty="0">
              <a:solidFill>
                <a:srgbClr val="000000"/>
              </a:solidFill>
              <a:latin typeface="Times New Roman"/>
              <a:ea typeface="Times New Roman"/>
              <a:cs typeface="Times New Roman"/>
              <a:sym typeface="Times New Roman"/>
            </a:endParaRPr>
          </a:p>
          <a:p>
            <a:pPr marL="457200" lvl="0" indent="0" algn="just" rtl="0">
              <a:spcBef>
                <a:spcPts val="750"/>
              </a:spcBef>
              <a:spcAft>
                <a:spcPts val="0"/>
              </a:spcAft>
              <a:buNone/>
            </a:pPr>
            <a:endParaRPr sz="2000" dirty="0">
              <a:solidFill>
                <a:srgbClr val="000000"/>
              </a:solidFill>
              <a:latin typeface="Times New Roman"/>
              <a:ea typeface="Times New Roman"/>
              <a:cs typeface="Times New Roman"/>
              <a:sym typeface="Times New Roman"/>
            </a:endParaRPr>
          </a:p>
          <a:p>
            <a:pPr marL="457200" lvl="0" indent="-355600" algn="just" rtl="0">
              <a:spcBef>
                <a:spcPts val="75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Integrating Machine learning models to predict the future buying behaviour of the customers. This potentially increase more personalized engagement with each customers.</a:t>
            </a:r>
            <a:endParaRPr sz="20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pic>
        <p:nvPicPr>
          <p:cNvPr id="42" name="Google Shape;42;p10"/>
          <p:cNvPicPr preferRelativeResize="0"/>
          <p:nvPr/>
        </p:nvPicPr>
        <p:blipFill>
          <a:blip r:embed="rId3">
            <a:alphaModFix/>
          </a:blip>
          <a:stretch>
            <a:fillRect/>
          </a:stretch>
        </p:blipFill>
        <p:spPr>
          <a:xfrm>
            <a:off x="0" y="310770"/>
            <a:ext cx="9144003" cy="43041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pic>
        <p:nvPicPr>
          <p:cNvPr id="47" name="Google Shape;47;p11"/>
          <p:cNvPicPr preferRelativeResize="0"/>
          <p:nvPr/>
        </p:nvPicPr>
        <p:blipFill>
          <a:blip r:embed="rId3">
            <a:alphaModFix/>
          </a:blip>
          <a:stretch>
            <a:fillRect/>
          </a:stretch>
        </p:blipFill>
        <p:spPr>
          <a:xfrm>
            <a:off x="1298300" y="133163"/>
            <a:ext cx="6547376" cy="4628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628649" y="411956"/>
            <a:ext cx="7904100" cy="5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PROBLEM FORMULATION</a:t>
            </a:r>
            <a:endParaRPr sz="2400" dirty="0">
              <a:latin typeface="Times New Roman"/>
              <a:ea typeface="Times New Roman"/>
              <a:cs typeface="Times New Roman"/>
              <a:sym typeface="Times New Roman"/>
            </a:endParaRPr>
          </a:p>
        </p:txBody>
      </p:sp>
      <p:sp>
        <p:nvSpPr>
          <p:cNvPr id="53" name="Google Shape;53;p12"/>
          <p:cNvSpPr txBox="1">
            <a:spLocks noGrp="1"/>
          </p:cNvSpPr>
          <p:nvPr>
            <p:ph type="body" idx="1"/>
          </p:nvPr>
        </p:nvSpPr>
        <p:spPr>
          <a:xfrm>
            <a:off x="628650" y="1219200"/>
            <a:ext cx="7904100" cy="3512343"/>
          </a:xfrm>
          <a:prstGeom prst="rect">
            <a:avLst/>
          </a:prstGeom>
        </p:spPr>
        <p:txBody>
          <a:bodyPr spcFirstLastPara="1" wrap="square" lIns="0" tIns="0" rIns="0" bIns="0" anchor="t" anchorCtr="0">
            <a:noAutofit/>
          </a:bodyPr>
          <a:lstStyle/>
          <a:p>
            <a:pPr marL="457200" lvl="0" indent="-368300" algn="l" rtl="0">
              <a:spcBef>
                <a:spcPts val="750"/>
              </a:spcBef>
              <a:spcAft>
                <a:spcPts val="0"/>
              </a:spcAft>
              <a:buClr>
                <a:srgbClr val="000000"/>
              </a:buClr>
              <a:buSzPts val="2200"/>
              <a:buFont typeface="Times New Roman"/>
              <a:buChar char="●"/>
            </a:pPr>
            <a:r>
              <a:rPr lang="en" sz="2200" dirty="0">
                <a:solidFill>
                  <a:srgbClr val="000000"/>
                </a:solidFill>
                <a:latin typeface="Times New Roman"/>
                <a:ea typeface="Times New Roman"/>
                <a:cs typeface="Times New Roman"/>
                <a:sym typeface="Times New Roman"/>
              </a:rPr>
              <a:t>Main goal is to create a customer segmentation system for the retail industry using agglomerative and divisive clustering. The objective is to determine which clustering algorithm is most appropriate by comparing the two clustering techniques. </a:t>
            </a:r>
            <a:endParaRPr sz="2200" dirty="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Char char="●"/>
            </a:pPr>
            <a:r>
              <a:rPr lang="en" sz="2200" dirty="0">
                <a:solidFill>
                  <a:srgbClr val="000000"/>
                </a:solidFill>
                <a:latin typeface="Times New Roman"/>
                <a:ea typeface="Times New Roman"/>
                <a:cs typeface="Times New Roman"/>
                <a:sym typeface="Times New Roman"/>
              </a:rPr>
              <a:t>Segmenting customer base is essential to the success of business. Customer segmentation improves customer engagement and retention while also boosting revenue for the company. </a:t>
            </a:r>
            <a:endParaRPr sz="2200" dirty="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Char char="●"/>
            </a:pPr>
            <a:r>
              <a:rPr lang="en" sz="2200" dirty="0">
                <a:solidFill>
                  <a:srgbClr val="000000"/>
                </a:solidFill>
                <a:latin typeface="Times New Roman"/>
                <a:ea typeface="Times New Roman"/>
                <a:cs typeface="Times New Roman"/>
                <a:sym typeface="Times New Roman"/>
              </a:rPr>
              <a:t>By resolving this issue, the company can identify unique customer segments, obtain insightful knowledge about its clientele, and create marketing plans that are specifically tailored to meet the needs of each group.</a:t>
            </a:r>
            <a:endParaRPr sz="2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49" y="411956"/>
            <a:ext cx="7904100" cy="5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METHODOLOGY</a:t>
            </a:r>
            <a:endParaRPr sz="2400" dirty="0">
              <a:latin typeface="Times New Roman"/>
              <a:ea typeface="Times New Roman"/>
              <a:cs typeface="Times New Roman"/>
              <a:sym typeface="Times New Roman"/>
            </a:endParaRPr>
          </a:p>
        </p:txBody>
      </p:sp>
      <p:sp>
        <p:nvSpPr>
          <p:cNvPr id="59" name="Google Shape;59;p13"/>
          <p:cNvSpPr txBox="1">
            <a:spLocks noGrp="1"/>
          </p:cNvSpPr>
          <p:nvPr>
            <p:ph type="body" idx="1"/>
          </p:nvPr>
        </p:nvSpPr>
        <p:spPr>
          <a:xfrm>
            <a:off x="628650" y="1150550"/>
            <a:ext cx="7904100" cy="3321300"/>
          </a:xfrm>
          <a:prstGeom prst="rect">
            <a:avLst/>
          </a:prstGeom>
        </p:spPr>
        <p:txBody>
          <a:bodyPr spcFirstLastPara="1" wrap="square" lIns="0" tIns="0" rIns="0" bIns="0" anchor="t" anchorCtr="0">
            <a:noAutofit/>
          </a:bodyPr>
          <a:lstStyle/>
          <a:p>
            <a:pPr marL="457200" lvl="0" indent="-361950" algn="l" rtl="0">
              <a:spcBef>
                <a:spcPts val="75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Data collection</a:t>
            </a:r>
            <a:endParaRPr sz="2100">
              <a:solidFill>
                <a:srgbClr val="000000"/>
              </a:solidFill>
              <a:latin typeface="Times New Roman"/>
              <a:ea typeface="Times New Roman"/>
              <a:cs typeface="Times New Roman"/>
              <a:sym typeface="Times New Roman"/>
            </a:endParaRPr>
          </a:p>
          <a:p>
            <a:pPr marL="457200" lvl="0" indent="0" algn="l" rtl="0">
              <a:spcBef>
                <a:spcPts val="750"/>
              </a:spcBef>
              <a:spcAft>
                <a:spcPts val="0"/>
              </a:spcAft>
              <a:buNone/>
            </a:pPr>
            <a:r>
              <a:rPr lang="en" sz="1800">
                <a:solidFill>
                  <a:srgbClr val="000000"/>
                </a:solidFill>
                <a:latin typeface="Times New Roman"/>
                <a:ea typeface="Times New Roman"/>
                <a:cs typeface="Times New Roman"/>
                <a:sym typeface="Times New Roman"/>
              </a:rPr>
              <a:t>CRM ( customer relationship database) is used for customer segmentation, which is consisting of customers history regarding purchases, interaction, and demographic information.</a:t>
            </a:r>
            <a:endParaRPr sz="1800">
              <a:solidFill>
                <a:srgbClr val="000000"/>
              </a:solidFill>
              <a:latin typeface="Times New Roman"/>
              <a:ea typeface="Times New Roman"/>
              <a:cs typeface="Times New Roman"/>
              <a:sym typeface="Times New Roman"/>
            </a:endParaRPr>
          </a:p>
          <a:p>
            <a:pPr marL="457200" lvl="0" indent="0" algn="l" rtl="0">
              <a:spcBef>
                <a:spcPts val="750"/>
              </a:spcBef>
              <a:spcAft>
                <a:spcPts val="0"/>
              </a:spcAft>
              <a:buNone/>
            </a:pPr>
            <a:r>
              <a:rPr lang="en" sz="1800">
                <a:solidFill>
                  <a:srgbClr val="000000"/>
                </a:solidFill>
                <a:latin typeface="Times New Roman"/>
                <a:ea typeface="Times New Roman"/>
                <a:cs typeface="Times New Roman"/>
                <a:sym typeface="Times New Roman"/>
              </a:rPr>
              <a:t>Contains Purchases, amount spent, and time stamp of transaction.</a:t>
            </a:r>
            <a:endParaRPr sz="1800">
              <a:solidFill>
                <a:srgbClr val="000000"/>
              </a:solidFill>
              <a:latin typeface="Times New Roman"/>
              <a:ea typeface="Times New Roman"/>
              <a:cs typeface="Times New Roman"/>
              <a:sym typeface="Times New Roman"/>
            </a:endParaRPr>
          </a:p>
          <a:p>
            <a:pPr marL="457200" lvl="0" indent="-361950" algn="l" rtl="0">
              <a:spcBef>
                <a:spcPts val="75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Data Preprocessing </a:t>
            </a:r>
            <a:endParaRPr sz="2100">
              <a:solidFill>
                <a:srgbClr val="000000"/>
              </a:solidFill>
              <a:latin typeface="Times New Roman"/>
              <a:ea typeface="Times New Roman"/>
              <a:cs typeface="Times New Roman"/>
              <a:sym typeface="Times New Roman"/>
            </a:endParaRPr>
          </a:p>
          <a:p>
            <a:pPr marL="457200" lvl="0" indent="0" algn="l" rtl="0">
              <a:spcBef>
                <a:spcPts val="750"/>
              </a:spcBef>
              <a:spcAft>
                <a:spcPts val="0"/>
              </a:spcAft>
              <a:buNone/>
            </a:pPr>
            <a:r>
              <a:rPr lang="en" sz="1800">
                <a:solidFill>
                  <a:srgbClr val="000000"/>
                </a:solidFill>
                <a:latin typeface="Times New Roman"/>
                <a:ea typeface="Times New Roman"/>
                <a:cs typeface="Times New Roman"/>
                <a:sym typeface="Times New Roman"/>
              </a:rPr>
              <a:t>Data cleaning to remove null values.</a:t>
            </a:r>
            <a:endParaRPr sz="1800">
              <a:solidFill>
                <a:srgbClr val="000000"/>
              </a:solidFill>
              <a:latin typeface="Times New Roman"/>
              <a:ea typeface="Times New Roman"/>
              <a:cs typeface="Times New Roman"/>
              <a:sym typeface="Times New Roman"/>
            </a:endParaRPr>
          </a:p>
          <a:p>
            <a:pPr marL="457200" lvl="0" indent="0" algn="l" rtl="0">
              <a:spcBef>
                <a:spcPts val="750"/>
              </a:spcBef>
              <a:spcAft>
                <a:spcPts val="0"/>
              </a:spcAft>
              <a:buNone/>
            </a:pPr>
            <a:r>
              <a:rPr lang="en" sz="1800">
                <a:solidFill>
                  <a:srgbClr val="000000"/>
                </a:solidFill>
                <a:latin typeface="Times New Roman"/>
                <a:ea typeface="Times New Roman"/>
                <a:cs typeface="Times New Roman"/>
                <a:sym typeface="Times New Roman"/>
              </a:rPr>
              <a:t>Data Transformation: Normalization, encoding of categorical values, and converting data into standard format.</a:t>
            </a:r>
            <a:endParaRPr sz="1800">
              <a:solidFill>
                <a:srgbClr val="000000"/>
              </a:solidFill>
              <a:latin typeface="Times New Roman"/>
              <a:ea typeface="Times New Roman"/>
              <a:cs typeface="Times New Roman"/>
              <a:sym typeface="Times New Roman"/>
            </a:endParaRPr>
          </a:p>
          <a:p>
            <a:pPr marL="457200" lvl="0" indent="0" algn="l" rtl="0">
              <a:spcBef>
                <a:spcPts val="750"/>
              </a:spcBef>
              <a:spcAft>
                <a:spcPts val="0"/>
              </a:spcAft>
              <a:buNone/>
            </a:pPr>
            <a:r>
              <a:rPr lang="en" sz="1800">
                <a:solidFill>
                  <a:srgbClr val="000000"/>
                </a:solidFill>
                <a:latin typeface="Times New Roman"/>
                <a:ea typeface="Times New Roman"/>
                <a:cs typeface="Times New Roman"/>
                <a:sym typeface="Times New Roman"/>
              </a:rPr>
              <a:t>Dimensionality reduction using PCA</a:t>
            </a:r>
            <a:r>
              <a:rPr lang="en"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marL="457200" lvl="0" indent="0" algn="l" rtl="0">
              <a:spcBef>
                <a:spcPts val="750"/>
              </a:spcBef>
              <a:spcAft>
                <a:spcPts val="0"/>
              </a:spcAft>
              <a:buNone/>
            </a:pP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628649" y="411956"/>
            <a:ext cx="7904100" cy="5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Exploring categorical variables</a:t>
            </a:r>
            <a:endParaRPr sz="2400" dirty="0">
              <a:latin typeface="Times New Roman"/>
              <a:ea typeface="Times New Roman"/>
              <a:cs typeface="Times New Roman"/>
              <a:sym typeface="Times New Roman"/>
            </a:endParaRPr>
          </a:p>
        </p:txBody>
      </p:sp>
      <p:sp>
        <p:nvSpPr>
          <p:cNvPr id="65" name="Google Shape;65;p14"/>
          <p:cNvSpPr/>
          <p:nvPr/>
        </p:nvSpPr>
        <p:spPr>
          <a:xfrm>
            <a:off x="3669600" y="1198150"/>
            <a:ext cx="1804800" cy="5133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highlight>
                  <a:srgbClr val="FBFBFB"/>
                </a:highlight>
                <a:latin typeface="Times New Roman"/>
                <a:ea typeface="Times New Roman"/>
                <a:cs typeface="Times New Roman"/>
                <a:sym typeface="Times New Roman"/>
              </a:rPr>
              <a:t>Categorical Variable</a:t>
            </a:r>
            <a:endParaRPr b="1">
              <a:latin typeface="Times New Roman"/>
              <a:ea typeface="Times New Roman"/>
              <a:cs typeface="Times New Roman"/>
              <a:sym typeface="Times New Roman"/>
            </a:endParaRPr>
          </a:p>
        </p:txBody>
      </p:sp>
      <p:sp>
        <p:nvSpPr>
          <p:cNvPr id="66" name="Google Shape;66;p14"/>
          <p:cNvSpPr/>
          <p:nvPr/>
        </p:nvSpPr>
        <p:spPr>
          <a:xfrm>
            <a:off x="1310425" y="1711450"/>
            <a:ext cx="1804800" cy="5133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highlight>
                  <a:srgbClr val="FBFBFB"/>
                </a:highlight>
                <a:latin typeface="Times New Roman"/>
                <a:ea typeface="Times New Roman"/>
                <a:cs typeface="Times New Roman"/>
                <a:sym typeface="Times New Roman"/>
              </a:rPr>
              <a:t>Education</a:t>
            </a:r>
            <a:endParaRPr b="1">
              <a:latin typeface="Times New Roman"/>
              <a:ea typeface="Times New Roman"/>
              <a:cs typeface="Times New Roman"/>
              <a:sym typeface="Times New Roman"/>
            </a:endParaRPr>
          </a:p>
        </p:txBody>
      </p:sp>
      <p:sp>
        <p:nvSpPr>
          <p:cNvPr id="67" name="Google Shape;67;p14"/>
          <p:cNvSpPr/>
          <p:nvPr/>
        </p:nvSpPr>
        <p:spPr>
          <a:xfrm>
            <a:off x="6028775" y="1711450"/>
            <a:ext cx="1804800" cy="425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highlight>
                  <a:srgbClr val="FBFBFB"/>
                </a:highlight>
                <a:latin typeface="Times New Roman"/>
                <a:ea typeface="Times New Roman"/>
                <a:cs typeface="Times New Roman"/>
                <a:sym typeface="Times New Roman"/>
              </a:rPr>
              <a:t>Marital Status</a:t>
            </a:r>
            <a:endParaRPr b="1">
              <a:latin typeface="Times New Roman"/>
              <a:ea typeface="Times New Roman"/>
              <a:cs typeface="Times New Roman"/>
              <a:sym typeface="Times New Roman"/>
            </a:endParaRPr>
          </a:p>
        </p:txBody>
      </p:sp>
      <p:sp>
        <p:nvSpPr>
          <p:cNvPr id="68" name="Google Shape;68;p14"/>
          <p:cNvSpPr/>
          <p:nvPr/>
        </p:nvSpPr>
        <p:spPr>
          <a:xfrm>
            <a:off x="1310425" y="2571750"/>
            <a:ext cx="1804800" cy="20553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Graduation 1116</a:t>
            </a:r>
            <a:endParaRPr b="1">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PhD		481</a:t>
            </a:r>
            <a:endParaRPr b="1">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Master	365</a:t>
            </a:r>
            <a:endParaRPr b="1">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2n Cycle	200</a:t>
            </a:r>
            <a:endParaRPr b="1">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Basic		54</a:t>
            </a:r>
            <a:endParaRPr b="1">
              <a:highlight>
                <a:srgbClr val="FBFBFB"/>
              </a:highlight>
              <a:latin typeface="Times New Roman"/>
              <a:ea typeface="Times New Roman"/>
              <a:cs typeface="Times New Roman"/>
              <a:sym typeface="Times New Roman"/>
            </a:endParaRPr>
          </a:p>
        </p:txBody>
      </p:sp>
      <p:sp>
        <p:nvSpPr>
          <p:cNvPr id="69" name="Google Shape;69;p14"/>
          <p:cNvSpPr/>
          <p:nvPr/>
        </p:nvSpPr>
        <p:spPr>
          <a:xfrm>
            <a:off x="6028775" y="2571750"/>
            <a:ext cx="1804800" cy="20553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Married	857</a:t>
            </a:r>
            <a:endParaRPr b="1">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Together	573</a:t>
            </a:r>
            <a:endParaRPr b="1">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Single	471</a:t>
            </a:r>
            <a:endParaRPr b="1">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Divorced	232</a:t>
            </a:r>
            <a:endParaRPr b="1">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Widow	76</a:t>
            </a:r>
            <a:endParaRPr b="1">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Alone		3</a:t>
            </a:r>
            <a:endParaRPr b="1">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Absurd	2</a:t>
            </a:r>
            <a:endParaRPr b="1">
              <a:highlight>
                <a:srgbClr val="FBFBFB"/>
              </a:highlight>
              <a:latin typeface="Times New Roman"/>
              <a:ea typeface="Times New Roman"/>
              <a:cs typeface="Times New Roman"/>
              <a:sym typeface="Times New Roman"/>
            </a:endParaRPr>
          </a:p>
          <a:p>
            <a:pPr marL="0" lvl="0" indent="0" algn="l" rtl="0">
              <a:spcBef>
                <a:spcPts val="0"/>
              </a:spcBef>
              <a:spcAft>
                <a:spcPts val="0"/>
              </a:spcAft>
              <a:buNone/>
            </a:pPr>
            <a:r>
              <a:rPr lang="en" b="1">
                <a:highlight>
                  <a:srgbClr val="FBFBFB"/>
                </a:highlight>
                <a:latin typeface="Times New Roman"/>
                <a:ea typeface="Times New Roman"/>
                <a:cs typeface="Times New Roman"/>
                <a:sym typeface="Times New Roman"/>
              </a:rPr>
              <a:t>YOLO	2</a:t>
            </a:r>
            <a:endParaRPr b="1">
              <a:highlight>
                <a:srgbClr val="FBFBFB"/>
              </a:highlight>
              <a:latin typeface="Times New Roman"/>
              <a:ea typeface="Times New Roman"/>
              <a:cs typeface="Times New Roman"/>
              <a:sym typeface="Times New Roman"/>
            </a:endParaRPr>
          </a:p>
        </p:txBody>
      </p:sp>
      <p:cxnSp>
        <p:nvCxnSpPr>
          <p:cNvPr id="70" name="Google Shape;70;p14"/>
          <p:cNvCxnSpPr>
            <a:stCxn id="65" idx="1"/>
            <a:endCxn id="66" idx="0"/>
          </p:cNvCxnSpPr>
          <p:nvPr/>
        </p:nvCxnSpPr>
        <p:spPr>
          <a:xfrm flipH="1">
            <a:off x="2212800" y="1454800"/>
            <a:ext cx="1456800" cy="256800"/>
          </a:xfrm>
          <a:prstGeom prst="bentConnector2">
            <a:avLst/>
          </a:prstGeom>
          <a:noFill/>
          <a:ln w="9525" cap="flat" cmpd="sng">
            <a:solidFill>
              <a:schemeClr val="dk2"/>
            </a:solidFill>
            <a:prstDash val="solid"/>
            <a:round/>
            <a:headEnd type="none" w="med" len="med"/>
            <a:tailEnd type="none" w="med" len="med"/>
          </a:ln>
        </p:spPr>
      </p:cxnSp>
      <p:cxnSp>
        <p:nvCxnSpPr>
          <p:cNvPr id="71" name="Google Shape;71;p14"/>
          <p:cNvCxnSpPr>
            <a:endCxn id="67" idx="0"/>
          </p:cNvCxnSpPr>
          <p:nvPr/>
        </p:nvCxnSpPr>
        <p:spPr>
          <a:xfrm>
            <a:off x="5474375" y="1454650"/>
            <a:ext cx="1456800" cy="256800"/>
          </a:xfrm>
          <a:prstGeom prst="bentConnector2">
            <a:avLst/>
          </a:prstGeom>
          <a:noFill/>
          <a:ln w="9525" cap="flat" cmpd="sng">
            <a:solidFill>
              <a:schemeClr val="dk2"/>
            </a:solidFill>
            <a:prstDash val="solid"/>
            <a:round/>
            <a:headEnd type="none" w="med" len="med"/>
            <a:tailEnd type="none" w="med" len="med"/>
          </a:ln>
        </p:spPr>
      </p:cxnSp>
      <p:cxnSp>
        <p:nvCxnSpPr>
          <p:cNvPr id="72" name="Google Shape;72;p14"/>
          <p:cNvCxnSpPr>
            <a:endCxn id="68" idx="0"/>
          </p:cNvCxnSpPr>
          <p:nvPr/>
        </p:nvCxnSpPr>
        <p:spPr>
          <a:xfrm rot="-5400000" flipH="1">
            <a:off x="2038975" y="2397900"/>
            <a:ext cx="347100" cy="6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73" name="Google Shape;73;p14"/>
          <p:cNvCxnSpPr>
            <a:stCxn id="67" idx="2"/>
            <a:endCxn id="69" idx="0"/>
          </p:cNvCxnSpPr>
          <p:nvPr/>
        </p:nvCxnSpPr>
        <p:spPr>
          <a:xfrm rot="-5400000" flipH="1">
            <a:off x="6713825" y="2353900"/>
            <a:ext cx="435300" cy="600"/>
          </a:xfrm>
          <a:prstGeom prst="bentConnector3">
            <a:avLst>
              <a:gd name="adj1" fmla="val 49989"/>
            </a:avLst>
          </a:prstGeom>
          <a:noFill/>
          <a:ln w="9525" cap="flat" cmpd="sng">
            <a:solidFill>
              <a:schemeClr val="dk2"/>
            </a:solidFill>
            <a:prstDash val="solid"/>
            <a:round/>
            <a:headEnd type="none" w="med" len="med"/>
            <a:tailEnd type="none" w="med" len="med"/>
          </a:ln>
        </p:spPr>
      </p:cxnSp>
      <p:sp>
        <p:nvSpPr>
          <p:cNvPr id="74" name="Google Shape;74;p14"/>
          <p:cNvSpPr/>
          <p:nvPr/>
        </p:nvSpPr>
        <p:spPr>
          <a:xfrm rot="10800000">
            <a:off x="2137325" y="1634300"/>
            <a:ext cx="150400" cy="77150"/>
          </a:xfrm>
          <a:prstGeom prst="flowChartExtra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75" name="Google Shape;75;p14"/>
          <p:cNvSpPr/>
          <p:nvPr/>
        </p:nvSpPr>
        <p:spPr>
          <a:xfrm rot="10800000">
            <a:off x="6861725" y="1634300"/>
            <a:ext cx="150400" cy="77150"/>
          </a:xfrm>
          <a:prstGeom prst="flowChartExtra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76" name="Google Shape;76;p14"/>
          <p:cNvSpPr/>
          <p:nvPr/>
        </p:nvSpPr>
        <p:spPr>
          <a:xfrm rot="10800000">
            <a:off x="2137325" y="2494700"/>
            <a:ext cx="150400" cy="77150"/>
          </a:xfrm>
          <a:prstGeom prst="flowChartExtra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77" name="Google Shape;77;p14"/>
          <p:cNvSpPr/>
          <p:nvPr/>
        </p:nvSpPr>
        <p:spPr>
          <a:xfrm rot="10800000">
            <a:off x="6861725" y="2494700"/>
            <a:ext cx="150400" cy="77150"/>
          </a:xfrm>
          <a:prstGeom prst="flowChartExtra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628649" y="411956"/>
            <a:ext cx="7904100" cy="5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Feature Engineering</a:t>
            </a:r>
            <a:endParaRPr sz="2400" dirty="0">
              <a:latin typeface="Times New Roman"/>
              <a:ea typeface="Times New Roman"/>
              <a:cs typeface="Times New Roman"/>
              <a:sym typeface="Times New Roman"/>
            </a:endParaRPr>
          </a:p>
        </p:txBody>
      </p:sp>
      <p:sp>
        <p:nvSpPr>
          <p:cNvPr id="83" name="Google Shape;83;p15"/>
          <p:cNvSpPr txBox="1">
            <a:spLocks noGrp="1"/>
          </p:cNvSpPr>
          <p:nvPr>
            <p:ph type="body" idx="1"/>
          </p:nvPr>
        </p:nvSpPr>
        <p:spPr>
          <a:xfrm>
            <a:off x="628650" y="1092875"/>
            <a:ext cx="7904100" cy="3321300"/>
          </a:xfrm>
          <a:prstGeom prst="rect">
            <a:avLst/>
          </a:prstGeom>
        </p:spPr>
        <p:txBody>
          <a:bodyPr spcFirstLastPara="1" wrap="square" lIns="0" tIns="0" rIns="0" bIns="0" anchor="t" anchorCtr="0">
            <a:noAutofit/>
          </a:bodyPr>
          <a:lstStyle/>
          <a:p>
            <a:pPr marL="457200" lvl="0" indent="-355600" algn="l" rtl="0">
              <a:spcBef>
                <a:spcPts val="75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Customer's age is calculated from the birth year.</a:t>
            </a:r>
            <a:endParaRPr sz="2000" dirty="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Total amount spent by a customer is found by summing up the values spend on Products.</a:t>
            </a:r>
            <a:endParaRPr sz="2000" dirty="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Various categories of living status are converted into either couple or single. Number of Children are calculated by adding up the Teenhome and Kidhome. Summing up the Living status and Children for calculating the Family Size.</a:t>
            </a:r>
            <a:endParaRPr sz="2000" dirty="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Segmenting the Education levels into 2 groups Undergraduate and Postgraduate.</a:t>
            </a:r>
            <a:endParaRPr sz="2000" dirty="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Finally dropping the unwanted data variables such as Marital Status, Dt_Customer, Cost Contact, Revenue, Year Birth and ID.</a:t>
            </a:r>
            <a:endParaRPr sz="20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619949" y="925125"/>
            <a:ext cx="3093000" cy="3151200"/>
          </a:xfrm>
          <a:prstGeom prst="rect">
            <a:avLst/>
          </a:prstGeom>
        </p:spPr>
        <p:txBody>
          <a:bodyPr spcFirstLastPara="1" wrap="square" lIns="0" tIns="0" rIns="0" bIns="0" anchor="t" anchorCtr="0">
            <a:noAutofit/>
          </a:bodyPr>
          <a:lstStyle/>
          <a:p>
            <a:pPr marL="457200" lvl="0" indent="-342900" algn="just" rtl="0">
              <a:spcBef>
                <a:spcPts val="75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We used elbow method</a:t>
            </a:r>
            <a:endParaRPr sz="1800">
              <a:solidFill>
                <a:srgbClr val="000000"/>
              </a:solidFill>
              <a:latin typeface="Times New Roman"/>
              <a:ea typeface="Times New Roman"/>
              <a:cs typeface="Times New Roman"/>
              <a:sym typeface="Times New Roman"/>
            </a:endParaRPr>
          </a:p>
          <a:p>
            <a:pPr marL="0" lvl="0" indent="0" algn="just" rtl="0">
              <a:spcBef>
                <a:spcPts val="750"/>
              </a:spcBef>
              <a:spcAft>
                <a:spcPts val="0"/>
              </a:spcAft>
              <a:buNone/>
            </a:pPr>
            <a:r>
              <a:rPr lang="en" sz="1800">
                <a:solidFill>
                  <a:srgbClr val="000000"/>
                </a:solidFill>
                <a:latin typeface="Times New Roman"/>
                <a:ea typeface="Times New Roman"/>
                <a:cs typeface="Times New Roman"/>
                <a:sym typeface="Times New Roman"/>
              </a:rPr>
              <a:t>to detect the number of</a:t>
            </a:r>
            <a:endParaRPr sz="1800">
              <a:solidFill>
                <a:srgbClr val="000000"/>
              </a:solidFill>
              <a:latin typeface="Times New Roman"/>
              <a:ea typeface="Times New Roman"/>
              <a:cs typeface="Times New Roman"/>
              <a:sym typeface="Times New Roman"/>
            </a:endParaRPr>
          </a:p>
          <a:p>
            <a:pPr marL="0" lvl="0" indent="0" algn="just" rtl="0">
              <a:spcBef>
                <a:spcPts val="750"/>
              </a:spcBef>
              <a:spcAft>
                <a:spcPts val="0"/>
              </a:spcAft>
              <a:buNone/>
            </a:pPr>
            <a:r>
              <a:rPr lang="en" sz="1800">
                <a:solidFill>
                  <a:srgbClr val="000000"/>
                </a:solidFill>
                <a:latin typeface="Times New Roman"/>
                <a:ea typeface="Times New Roman"/>
                <a:cs typeface="Times New Roman"/>
                <a:sym typeface="Times New Roman"/>
              </a:rPr>
              <a:t>optimal clusters to be used </a:t>
            </a:r>
            <a:endParaRPr sz="1800">
              <a:solidFill>
                <a:srgbClr val="000000"/>
              </a:solidFill>
              <a:latin typeface="Times New Roman"/>
              <a:ea typeface="Times New Roman"/>
              <a:cs typeface="Times New Roman"/>
              <a:sym typeface="Times New Roman"/>
            </a:endParaRPr>
          </a:p>
          <a:p>
            <a:pPr marL="0" lvl="0" indent="0" algn="just" rtl="0">
              <a:spcBef>
                <a:spcPts val="750"/>
              </a:spcBef>
              <a:spcAft>
                <a:spcPts val="0"/>
              </a:spcAft>
              <a:buNone/>
            </a:pPr>
            <a:r>
              <a:rPr lang="en" sz="1800">
                <a:solidFill>
                  <a:srgbClr val="000000"/>
                </a:solidFill>
                <a:latin typeface="Times New Roman"/>
                <a:ea typeface="Times New Roman"/>
                <a:cs typeface="Times New Roman"/>
                <a:sym typeface="Times New Roman"/>
              </a:rPr>
              <a:t>for this dataset</a:t>
            </a:r>
            <a:endParaRPr sz="1800">
              <a:solidFill>
                <a:srgbClr val="000000"/>
              </a:solidFill>
              <a:latin typeface="Times New Roman"/>
              <a:ea typeface="Times New Roman"/>
              <a:cs typeface="Times New Roman"/>
              <a:sym typeface="Times New Roman"/>
            </a:endParaRPr>
          </a:p>
          <a:p>
            <a:pPr marL="457200" lvl="0" indent="-342900" algn="just" rtl="0">
              <a:spcBef>
                <a:spcPts val="75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We found out that 4 will</a:t>
            </a:r>
            <a:endParaRPr sz="1800">
              <a:solidFill>
                <a:srgbClr val="000000"/>
              </a:solidFill>
              <a:latin typeface="Times New Roman"/>
              <a:ea typeface="Times New Roman"/>
              <a:cs typeface="Times New Roman"/>
              <a:sym typeface="Times New Roman"/>
            </a:endParaRPr>
          </a:p>
          <a:p>
            <a:pPr marL="0" lvl="0" indent="0" algn="just" rtl="0">
              <a:spcBef>
                <a:spcPts val="750"/>
              </a:spcBef>
              <a:spcAft>
                <a:spcPts val="0"/>
              </a:spcAft>
              <a:buNone/>
            </a:pPr>
            <a:r>
              <a:rPr lang="en" sz="1800">
                <a:solidFill>
                  <a:srgbClr val="000000"/>
                </a:solidFill>
                <a:latin typeface="Times New Roman"/>
                <a:ea typeface="Times New Roman"/>
                <a:cs typeface="Times New Roman"/>
                <a:sym typeface="Times New Roman"/>
              </a:rPr>
              <a:t>be the optimal features we can</a:t>
            </a:r>
            <a:endParaRPr sz="1800">
              <a:solidFill>
                <a:srgbClr val="000000"/>
              </a:solidFill>
              <a:latin typeface="Times New Roman"/>
              <a:ea typeface="Times New Roman"/>
              <a:cs typeface="Times New Roman"/>
              <a:sym typeface="Times New Roman"/>
            </a:endParaRPr>
          </a:p>
          <a:p>
            <a:pPr marL="0" lvl="0" indent="0" algn="just" rtl="0">
              <a:spcBef>
                <a:spcPts val="750"/>
              </a:spcBef>
              <a:spcAft>
                <a:spcPts val="0"/>
              </a:spcAft>
              <a:buNone/>
            </a:pPr>
            <a:r>
              <a:rPr lang="en" sz="1800">
                <a:solidFill>
                  <a:srgbClr val="000000"/>
                </a:solidFill>
                <a:latin typeface="Times New Roman"/>
                <a:ea typeface="Times New Roman"/>
                <a:cs typeface="Times New Roman"/>
                <a:sym typeface="Times New Roman"/>
              </a:rPr>
              <a:t>create for this problem.</a:t>
            </a:r>
            <a:endParaRPr sz="1800">
              <a:solidFill>
                <a:srgbClr val="000000"/>
              </a:solidFill>
              <a:latin typeface="Times New Roman"/>
              <a:ea typeface="Times New Roman"/>
              <a:cs typeface="Times New Roman"/>
              <a:sym typeface="Times New Roman"/>
            </a:endParaRPr>
          </a:p>
        </p:txBody>
      </p:sp>
      <p:pic>
        <p:nvPicPr>
          <p:cNvPr id="89" name="Google Shape;89;p16"/>
          <p:cNvPicPr preferRelativeResize="0"/>
          <p:nvPr/>
        </p:nvPicPr>
        <p:blipFill>
          <a:blip r:embed="rId3">
            <a:alphaModFix/>
          </a:blip>
          <a:stretch>
            <a:fillRect/>
          </a:stretch>
        </p:blipFill>
        <p:spPr>
          <a:xfrm>
            <a:off x="3951474" y="874988"/>
            <a:ext cx="4886450" cy="3393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628649" y="411956"/>
            <a:ext cx="7904100" cy="51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Agglomerative Clustering </a:t>
            </a:r>
            <a:endParaRPr sz="2400" dirty="0"/>
          </a:p>
        </p:txBody>
      </p:sp>
      <p:sp>
        <p:nvSpPr>
          <p:cNvPr id="95" name="Google Shape;95;p17"/>
          <p:cNvSpPr txBox="1">
            <a:spLocks noGrp="1"/>
          </p:cNvSpPr>
          <p:nvPr>
            <p:ph type="body" idx="1"/>
          </p:nvPr>
        </p:nvSpPr>
        <p:spPr>
          <a:xfrm>
            <a:off x="526475" y="1285875"/>
            <a:ext cx="4707900" cy="3236400"/>
          </a:xfrm>
          <a:prstGeom prst="rect">
            <a:avLst/>
          </a:prstGeom>
        </p:spPr>
        <p:txBody>
          <a:bodyPr spcFirstLastPara="1" wrap="square" lIns="0" tIns="0" rIns="0" bIns="0" anchor="t" anchorCtr="0">
            <a:noAutofit/>
          </a:bodyPr>
          <a:lstStyle/>
          <a:p>
            <a:pPr marL="457200" lvl="0" indent="-342900" algn="l" rtl="0">
              <a:spcBef>
                <a:spcPts val="75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bar chart shows the number of data points </a:t>
            </a:r>
            <a:endParaRPr sz="1800">
              <a:solidFill>
                <a:srgbClr val="000000"/>
              </a:solidFill>
              <a:latin typeface="Times New Roman"/>
              <a:ea typeface="Times New Roman"/>
              <a:cs typeface="Times New Roman"/>
              <a:sym typeface="Times New Roman"/>
            </a:endParaRPr>
          </a:p>
          <a:p>
            <a:pPr marL="0" lvl="0" indent="0" algn="l" rtl="0">
              <a:spcBef>
                <a:spcPts val="750"/>
              </a:spcBef>
              <a:spcAft>
                <a:spcPts val="0"/>
              </a:spcAft>
              <a:buNone/>
            </a:pPr>
            <a:r>
              <a:rPr lang="en" sz="1800">
                <a:solidFill>
                  <a:srgbClr val="000000"/>
                </a:solidFill>
                <a:latin typeface="Times New Roman"/>
                <a:ea typeface="Times New Roman"/>
                <a:cs typeface="Times New Roman"/>
                <a:sym typeface="Times New Roman"/>
              </a:rPr>
              <a:t>        in each cluster</a:t>
            </a:r>
            <a:endParaRPr sz="1800">
              <a:solidFill>
                <a:srgbClr val="000000"/>
              </a:solidFill>
              <a:latin typeface="Times New Roman"/>
              <a:ea typeface="Times New Roman"/>
              <a:cs typeface="Times New Roman"/>
              <a:sym typeface="Times New Roman"/>
            </a:endParaRPr>
          </a:p>
          <a:p>
            <a:pPr marL="457200" lvl="0" indent="-342900" algn="l" rtl="0">
              <a:spcBef>
                <a:spcPts val="75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Cluster 0 (red) is the largest, followed by </a:t>
            </a:r>
            <a:endParaRPr sz="1800">
              <a:solidFill>
                <a:srgbClr val="000000"/>
              </a:solidFill>
              <a:latin typeface="Times New Roman"/>
              <a:ea typeface="Times New Roman"/>
              <a:cs typeface="Times New Roman"/>
              <a:sym typeface="Times New Roman"/>
            </a:endParaRPr>
          </a:p>
          <a:p>
            <a:pPr marL="457200" lvl="0" indent="0" algn="l" rtl="0">
              <a:spcBef>
                <a:spcPts val="750"/>
              </a:spcBef>
              <a:spcAft>
                <a:spcPts val="0"/>
              </a:spcAft>
              <a:buNone/>
            </a:pPr>
            <a:r>
              <a:rPr lang="en" sz="1800">
                <a:solidFill>
                  <a:srgbClr val="000000"/>
                </a:solidFill>
                <a:latin typeface="Times New Roman"/>
                <a:ea typeface="Times New Roman"/>
                <a:cs typeface="Times New Roman"/>
                <a:sym typeface="Times New Roman"/>
              </a:rPr>
              <a:t>cluster 1 (green), then cluster 2 (gray), and </a:t>
            </a:r>
            <a:endParaRPr sz="1800">
              <a:solidFill>
                <a:srgbClr val="000000"/>
              </a:solidFill>
              <a:latin typeface="Times New Roman"/>
              <a:ea typeface="Times New Roman"/>
              <a:cs typeface="Times New Roman"/>
              <a:sym typeface="Times New Roman"/>
            </a:endParaRPr>
          </a:p>
          <a:p>
            <a:pPr marL="457200" lvl="0" indent="0" algn="l" rtl="0">
              <a:spcBef>
                <a:spcPts val="750"/>
              </a:spcBef>
              <a:spcAft>
                <a:spcPts val="0"/>
              </a:spcAft>
              <a:buNone/>
            </a:pPr>
            <a:r>
              <a:rPr lang="en" sz="1800">
                <a:solidFill>
                  <a:srgbClr val="000000"/>
                </a:solidFill>
                <a:latin typeface="Times New Roman"/>
                <a:ea typeface="Times New Roman"/>
                <a:cs typeface="Times New Roman"/>
                <a:sym typeface="Times New Roman"/>
              </a:rPr>
              <a:t>cluster 3 (purple) is the smallest. </a:t>
            </a:r>
            <a:endParaRPr sz="1800">
              <a:solidFill>
                <a:srgbClr val="000000"/>
              </a:solidFill>
              <a:latin typeface="Times New Roman"/>
              <a:ea typeface="Times New Roman"/>
              <a:cs typeface="Times New Roman"/>
              <a:sym typeface="Times New Roman"/>
            </a:endParaRPr>
          </a:p>
          <a:p>
            <a:pPr marL="457200" lvl="0" indent="0" algn="l" rtl="0">
              <a:spcBef>
                <a:spcPts val="750"/>
              </a:spcBef>
              <a:spcAft>
                <a:spcPts val="0"/>
              </a:spcAft>
              <a:buNone/>
            </a:pPr>
            <a:endParaRPr sz="1800">
              <a:solidFill>
                <a:srgbClr val="000000"/>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This suggests that there might be a dominant </a:t>
            </a:r>
            <a:endParaRPr sz="1800">
              <a:solidFill>
                <a:srgbClr val="000000"/>
              </a:solidFill>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 sz="1800">
                <a:solidFill>
                  <a:srgbClr val="000000"/>
                </a:solidFill>
                <a:latin typeface="Times New Roman"/>
                <a:ea typeface="Times New Roman"/>
                <a:cs typeface="Times New Roman"/>
                <a:sym typeface="Times New Roman"/>
              </a:rPr>
              <a:t>        customer profile or behavior captured by </a:t>
            </a:r>
            <a:endParaRPr sz="1800">
              <a:solidFill>
                <a:srgbClr val="000000"/>
              </a:solidFill>
              <a:latin typeface="Times New Roman"/>
              <a:ea typeface="Times New Roman"/>
              <a:cs typeface="Times New Roman"/>
              <a:sym typeface="Times New Roman"/>
            </a:endParaRPr>
          </a:p>
          <a:p>
            <a:pPr marL="0" lvl="0" indent="0" algn="l" rtl="0">
              <a:lnSpc>
                <a:spcPct val="115000"/>
              </a:lnSpc>
              <a:spcBef>
                <a:spcPts val="1100"/>
              </a:spcBef>
              <a:spcAft>
                <a:spcPts val="0"/>
              </a:spcAft>
              <a:buNone/>
            </a:pPr>
            <a:r>
              <a:rPr lang="en" sz="1800">
                <a:solidFill>
                  <a:srgbClr val="000000"/>
                </a:solidFill>
                <a:latin typeface="Times New Roman"/>
                <a:ea typeface="Times New Roman"/>
                <a:cs typeface="Times New Roman"/>
                <a:sym typeface="Times New Roman"/>
              </a:rPr>
              <a:t>       cluster 0 that many customers share.</a:t>
            </a:r>
            <a:endParaRPr sz="1800">
              <a:solidFill>
                <a:srgbClr val="000000"/>
              </a:solidFill>
              <a:latin typeface="Times New Roman"/>
              <a:ea typeface="Times New Roman"/>
              <a:cs typeface="Times New Roman"/>
              <a:sym typeface="Times New Roman"/>
            </a:endParaRPr>
          </a:p>
          <a:p>
            <a:pPr marL="457200" lvl="0" indent="0" algn="l" rtl="0">
              <a:spcBef>
                <a:spcPts val="110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spcBef>
                <a:spcPts val="750"/>
              </a:spcBef>
              <a:spcAft>
                <a:spcPts val="0"/>
              </a:spcAft>
              <a:buNone/>
            </a:pPr>
            <a:endParaRPr sz="1800">
              <a:solidFill>
                <a:srgbClr val="000000"/>
              </a:solidFill>
              <a:latin typeface="Times New Roman"/>
              <a:ea typeface="Times New Roman"/>
              <a:cs typeface="Times New Roman"/>
              <a:sym typeface="Times New Roman"/>
            </a:endParaRPr>
          </a:p>
        </p:txBody>
      </p:sp>
      <p:pic>
        <p:nvPicPr>
          <p:cNvPr id="96" name="Google Shape;96;p17"/>
          <p:cNvPicPr preferRelativeResize="0"/>
          <p:nvPr/>
        </p:nvPicPr>
        <p:blipFill>
          <a:blip r:embed="rId3">
            <a:alphaModFix/>
          </a:blip>
          <a:stretch>
            <a:fillRect/>
          </a:stretch>
        </p:blipFill>
        <p:spPr>
          <a:xfrm>
            <a:off x="5311425" y="1285875"/>
            <a:ext cx="3558375" cy="3128225"/>
          </a:xfrm>
          <a:prstGeom prst="rect">
            <a:avLst/>
          </a:prstGeom>
          <a:noFill/>
          <a:ln>
            <a:noFill/>
          </a:ln>
        </p:spPr>
      </p:pic>
    </p:spTree>
  </p:cSld>
  <p:clrMapOvr>
    <a:masterClrMapping/>
  </p:clrMapOvr>
</p:sld>
</file>

<file path=ppt/theme/theme1.xml><?xml version="1.0" encoding="utf-8"?>
<a:theme xmlns:a="http://schemas.openxmlformats.org/drawingml/2006/main" name="Theme1">
  <a:themeElements>
    <a:clrScheme name="Custom 1">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005FBC"/>
      </a:hlink>
      <a:folHlink>
        <a:srgbClr val="005F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689</Words>
  <Application>Microsoft Office PowerPoint</Application>
  <PresentationFormat>On-screen Show (16:9)</PresentationFormat>
  <Paragraphs>92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Theme1</vt:lpstr>
      <vt:lpstr>Artificial Intelligence ECE 596A Customer Segment Analysis via Clustering</vt:lpstr>
      <vt:lpstr>PowerPoint Presentation</vt:lpstr>
      <vt:lpstr>PowerPoint Presentation</vt:lpstr>
      <vt:lpstr>PROBLEM FORMULATION</vt:lpstr>
      <vt:lpstr>METHODOLOGY</vt:lpstr>
      <vt:lpstr>Exploring categorical variables</vt:lpstr>
      <vt:lpstr>Feature Engineering</vt:lpstr>
      <vt:lpstr>PowerPoint Presentation</vt:lpstr>
      <vt:lpstr>Agglomerative Clustering </vt:lpstr>
      <vt:lpstr>Agglomerative Clustering  </vt:lpstr>
      <vt:lpstr>Divisive Clustering</vt:lpstr>
      <vt:lpstr>Divisive Clustering </vt:lpstr>
      <vt:lpstr>Result &amp; Comparison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Mohit Kaushik</cp:lastModifiedBy>
  <cp:revision>1</cp:revision>
  <dcterms:modified xsi:type="dcterms:W3CDTF">2024-09-10T23:57:50Z</dcterms:modified>
</cp:coreProperties>
</file>