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760" y="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4A9E7525-B1B5-4D43-96E4-74972A443F7A}" type="datetimeFigureOut">
              <a:rPr lang="en-US" smtClean="0"/>
              <a:t>7/5/2024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7D8DCC4-CDE0-4131-81C4-30C0363AE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E7525-B1B5-4D43-96E4-74972A443F7A}"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DCC4-CDE0-4131-81C4-30C0363AE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E7525-B1B5-4D43-96E4-74972A443F7A}"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DCC4-CDE0-4131-81C4-30C0363AE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9E7525-B1B5-4D43-96E4-74972A443F7A}"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DCC4-CDE0-4131-81C4-30C0363AEB8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A9E7525-B1B5-4D43-96E4-74972A443F7A}"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DCC4-CDE0-4131-81C4-30C0363AEB8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A9E7525-B1B5-4D43-96E4-74972A443F7A}"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8DCC4-CDE0-4131-81C4-30C0363AEB84}"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A9E7525-B1B5-4D43-96E4-74972A443F7A}"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8DCC4-CDE0-4131-81C4-30C0363AEB8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9E7525-B1B5-4D43-96E4-74972A443F7A}"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8DCC4-CDE0-4131-81C4-30C0363AEB84}"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E7525-B1B5-4D43-96E4-74972A443F7A}"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8DCC4-CDE0-4131-81C4-30C0363AEB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A9E7525-B1B5-4D43-96E4-74972A443F7A}"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8DCC4-CDE0-4131-81C4-30C0363AEB8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4A9E7525-B1B5-4D43-96E4-74972A443F7A}" type="datetimeFigureOut">
              <a:rPr lang="en-US" smtClean="0"/>
              <a:t>7/5/2024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7D8DCC4-CDE0-4131-81C4-30C0363AEB8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4A9E7525-B1B5-4D43-96E4-74972A443F7A}" type="datetimeFigureOut">
              <a:rPr lang="en-US" smtClean="0"/>
              <a:t>7/5/2024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7D8DCC4-CDE0-4131-81C4-30C0363AEB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667000"/>
            <a:ext cx="9067800" cy="4191000"/>
          </a:xfrm>
        </p:spPr>
        <p:txBody>
          <a:bodyPr>
            <a:normAutofit/>
          </a:bodyPr>
          <a:lstStyle/>
          <a:p>
            <a:pPr algn="ctr"/>
            <a:endParaRPr lang="en-US" dirty="0"/>
          </a:p>
          <a:p>
            <a:pPr algn="ctr"/>
            <a:r>
              <a:rPr lang="en-US" b="1" dirty="0">
                <a:solidFill>
                  <a:srgbClr val="00B050"/>
                </a:solidFill>
              </a:rPr>
              <a:t>MEDICAL INSURANCE COST PREDICTION</a:t>
            </a:r>
          </a:p>
          <a:p>
            <a:endParaRPr lang="en-US" sz="2800" b="1" dirty="0">
              <a:solidFill>
                <a:srgbClr val="FF0000"/>
              </a:solidFill>
            </a:endParaRPr>
          </a:p>
          <a:p>
            <a:pPr algn="l"/>
            <a:r>
              <a:rPr lang="en-US" sz="2800" b="1" dirty="0">
                <a:solidFill>
                  <a:srgbClr val="FF0000"/>
                </a:solidFill>
              </a:rPr>
              <a:t>  J-Component Final Review</a:t>
            </a:r>
          </a:p>
          <a:p>
            <a:pPr algn="l"/>
            <a:r>
              <a:rPr lang="en-US" sz="2800" b="1" dirty="0">
                <a:solidFill>
                  <a:srgbClr val="FF0000"/>
                </a:solidFill>
              </a:rPr>
              <a:t>						</a:t>
            </a:r>
            <a:r>
              <a:rPr lang="en-US" sz="2800" b="1" dirty="0">
                <a:solidFill>
                  <a:srgbClr val="FFC000"/>
                </a:solidFill>
              </a:rPr>
              <a:t>Team Members:-</a:t>
            </a:r>
          </a:p>
          <a:p>
            <a:pPr algn="l"/>
            <a:r>
              <a:rPr lang="en-US" sz="2800" b="1" dirty="0">
                <a:solidFill>
                  <a:srgbClr val="FF0000"/>
                </a:solidFill>
              </a:rPr>
              <a:t>				</a:t>
            </a:r>
          </a:p>
          <a:p>
            <a:pPr algn="l"/>
            <a:r>
              <a:rPr lang="en-US" sz="2800" b="1" dirty="0">
                <a:solidFill>
                  <a:srgbClr val="FF0000"/>
                </a:solidFill>
              </a:rPr>
              <a:t>				</a:t>
            </a:r>
            <a:r>
              <a:rPr lang="en-US" sz="2800" b="1" dirty="0">
                <a:solidFill>
                  <a:schemeClr val="bg1"/>
                </a:solidFill>
              </a:rPr>
              <a:t>- </a:t>
            </a:r>
            <a:r>
              <a:rPr lang="en-US" sz="2800" b="1" dirty="0" err="1">
                <a:solidFill>
                  <a:schemeClr val="bg1"/>
                </a:solidFill>
              </a:rPr>
              <a:t>Ankan</a:t>
            </a:r>
            <a:r>
              <a:rPr lang="en-US" sz="2800" b="1" dirty="0">
                <a:solidFill>
                  <a:schemeClr val="bg1"/>
                </a:solidFill>
              </a:rPr>
              <a:t> Roy </a:t>
            </a:r>
          </a:p>
          <a:p>
            <a:pPr algn="l"/>
            <a:r>
              <a:rPr lang="en-US" sz="2800" b="1" dirty="0">
                <a:solidFill>
                  <a:schemeClr val="bg1"/>
                </a:solidFill>
              </a:rPr>
              <a:t>				- Mohit Kaushik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926"/>
            <a:ext cx="7239000" cy="250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Dataset Information :</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6934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Correlation :</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77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Pre-Processing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4419600" cy="191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429000"/>
            <a:ext cx="6594764"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391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Visualization :</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6324600" cy="121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971800"/>
            <a:ext cx="47815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914400"/>
            <a:ext cx="556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95600"/>
            <a:ext cx="5410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6172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743200"/>
            <a:ext cx="573838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5486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67000"/>
            <a:ext cx="67056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991" y="2819400"/>
            <a:ext cx="62103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6172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667000"/>
            <a:ext cx="66294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US" sz="2800" dirty="0">
              <a:latin typeface="Calibri" panose="020F0502020204030204" pitchFamily="34" charset="0"/>
              <a:cs typeface="Calibri" panose="020F0502020204030204" pitchFamily="34" charset="0"/>
            </a:endParaRPr>
          </a:p>
          <a:p>
            <a:pPr marL="109855" indent="0">
              <a:buNone/>
            </a:pPr>
            <a:r>
              <a:rPr lang="en-US" sz="2800" dirty="0">
                <a:latin typeface="Calibri" panose="020F0502020204030204" pitchFamily="34" charset="0"/>
                <a:cs typeface="Calibri" panose="020F0502020204030204" pitchFamily="34" charset="0"/>
              </a:rPr>
              <a:t>A health insurance company can only make money if it collects more  than it spends on the medical care of its beneficiaries. On the other hand, even though some conditions are more prevalent for certain segments of the population, medical costs are difficult to predict since most money comes from rare conditions of the patients.</a:t>
            </a:r>
            <a:endParaRPr lang="en-US" sz="2400" dirty="0">
              <a:latin typeface="Calibri" panose="020F0502020204030204" pitchFamily="34" charset="0"/>
              <a:cs typeface="Calibri" panose="020F0502020204030204" pitchFamily="34" charset="0"/>
            </a:endParaRPr>
          </a:p>
          <a:p>
            <a:endParaRPr lang="en-US" dirty="0"/>
          </a:p>
        </p:txBody>
      </p:sp>
      <p:sp>
        <p:nvSpPr>
          <p:cNvPr id="3" name="Title 2"/>
          <p:cNvSpPr>
            <a:spLocks noGrp="1"/>
          </p:cNvSpPr>
          <p:nvPr>
            <p:ph type="title"/>
          </p:nvPr>
        </p:nvSpPr>
        <p:spPr/>
        <p:txBody>
          <a:bodyPr>
            <a:normAutofit fontScale="90000"/>
          </a:bodyPr>
          <a:lstStyle/>
          <a:p>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r>
              <a:rPr lang="en-US" sz="4400" dirty="0">
                <a:solidFill>
                  <a:srgbClr val="FF0000"/>
                </a:solidFill>
                <a:latin typeface="Calibri" panose="020F0502020204030204" pitchFamily="34" charset="0"/>
                <a:cs typeface="Calibri" panose="020F0502020204030204" pitchFamily="34" charset="0"/>
              </a:rPr>
              <a:t>Introduction :</a:t>
            </a:r>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6705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2667000"/>
            <a:ext cx="642461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Encoding the Categorical value</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447800"/>
            <a:ext cx="886936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dirty="0"/>
            </a:br>
            <a:r>
              <a:rPr lang="en-US" dirty="0"/>
              <a:t>New Correlation Table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76424"/>
            <a:ext cx="8077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Outlier Detection and Correction</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7363"/>
            <a:ext cx="7696199"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Outlier Detection and Correction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51746"/>
            <a:ext cx="8077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Values greater than Upper Limit</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696199"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a:effectLst/>
              </a:rPr>
              <a:t>Outlier</a:t>
            </a:r>
            <a:r>
              <a:rPr lang="en-US" dirty="0">
                <a:effectLst/>
              </a:rPr>
              <a:t> capping</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610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Splitting into Target and Feature(input) Attribute</a:t>
            </a:r>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56492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Model Training</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38288"/>
            <a:ext cx="8382000"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US" sz="2800" dirty="0">
              <a:latin typeface="Calibri" panose="020F0502020204030204" pitchFamily="34" charset="0"/>
              <a:cs typeface="Calibri" panose="020F0502020204030204" pitchFamily="34" charset="0"/>
            </a:endParaRPr>
          </a:p>
          <a:p>
            <a:pPr marL="109855" indent="0">
              <a:buNone/>
            </a:pPr>
            <a:r>
              <a:rPr lang="en-US" sz="2800" dirty="0">
                <a:latin typeface="Calibri" panose="020F0502020204030204" pitchFamily="34" charset="0"/>
                <a:cs typeface="Calibri" panose="020F0502020204030204" pitchFamily="34" charset="0"/>
              </a:rPr>
              <a:t>To predict things have been never so easy. Everyone used to wonder how Insurance amount is charged normally. So, in the mean time we came across this dataset and thought of working on it! Using this we wanted to know how few features determine our insurance amount!</a:t>
            </a:r>
            <a:endParaRPr lang="en-US" sz="2800" b="1" dirty="0">
              <a:latin typeface="Calibri" panose="020F0502020204030204" pitchFamily="34" charset="0"/>
              <a:cs typeface="Calibri" panose="020F0502020204030204" pitchFamily="34" charset="0"/>
            </a:endParaRPr>
          </a:p>
          <a:p>
            <a:endParaRPr lang="en-US" dirty="0"/>
          </a:p>
        </p:txBody>
      </p:sp>
      <p:sp>
        <p:nvSpPr>
          <p:cNvPr id="3" name="Title 2"/>
          <p:cNvSpPr>
            <a:spLocks noGrp="1"/>
          </p:cNvSpPr>
          <p:nvPr>
            <p:ph type="title"/>
          </p:nvPr>
        </p:nvSpPr>
        <p:spPr/>
        <p:txBody>
          <a:bodyPr>
            <a:normAutofit fontScale="90000"/>
          </a:bodyPr>
          <a:lstStyle/>
          <a:p>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r>
              <a:rPr lang="en-US" sz="4400" dirty="0">
                <a:solidFill>
                  <a:srgbClr val="FF0000"/>
                </a:solidFill>
                <a:latin typeface="Calibri" panose="020F0502020204030204" pitchFamily="34" charset="0"/>
                <a:cs typeface="Calibri" panose="020F0502020204030204" pitchFamily="34" charset="0"/>
              </a:rPr>
              <a:t>Literature Survey/Motivation: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Prediction on test data</a:t>
            </a:r>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53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 y="3244334"/>
            <a:ext cx="8001000" cy="954107"/>
          </a:xfrm>
          <a:prstGeom prst="rect">
            <a:avLst/>
          </a:prstGeom>
        </p:spPr>
        <p:txBody>
          <a:bodyPr wrap="square">
            <a:spAutoFit/>
          </a:bodyPr>
          <a:lstStyle/>
          <a:p>
            <a:r>
              <a:rPr lang="en-US" sz="2800" b="1" dirty="0">
                <a:solidFill>
                  <a:srgbClr val="FFC000"/>
                </a:solidFill>
              </a:rPr>
              <a:t>Prediction of value on the basis of given attribute</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43400"/>
            <a:ext cx="7848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76200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92479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Multiple linear regression</a:t>
            </a:r>
            <a:endParaRPr lang="en-US"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Multiple linear regression</a:t>
            </a:r>
            <a:endParaRPr lang="en-US" dirty="0"/>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62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79964"/>
            <a:ext cx="776446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10000"/>
            <a:ext cx="76120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Multiple linear regression</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46512"/>
            <a:ext cx="8077200" cy="73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47975"/>
            <a:ext cx="8077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36052"/>
            <a:ext cx="79248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r>
              <a:rPr lang="en-US" b="1" dirty="0">
                <a:solidFill>
                  <a:srgbClr val="00B050"/>
                </a:solidFill>
              </a:rPr>
              <a:t>#Accuracy value of both the model</a:t>
            </a:r>
          </a:p>
          <a:p>
            <a:pPr marL="109855" indent="0">
              <a:buNone/>
            </a:pPr>
            <a:endParaRPr lang="en-US" dirty="0"/>
          </a:p>
          <a:p>
            <a:r>
              <a:rPr lang="en-US" dirty="0"/>
              <a:t>     Linear Regression Model</a:t>
            </a:r>
          </a:p>
          <a:p>
            <a:pPr marL="109855" indent="0">
              <a:buNone/>
            </a:pPr>
            <a:endParaRPr lang="en-US" dirty="0"/>
          </a:p>
          <a:p>
            <a:pPr marL="109855" indent="0">
              <a:buNone/>
            </a:pPr>
            <a:r>
              <a:rPr lang="en-US" dirty="0"/>
              <a:t>         Accuracy value = </a:t>
            </a:r>
            <a:r>
              <a:rPr lang="en-US" b="1" dirty="0">
                <a:solidFill>
                  <a:schemeClr val="accent2"/>
                </a:solidFill>
              </a:rPr>
              <a:t>0.7451746506684007</a:t>
            </a:r>
          </a:p>
          <a:p>
            <a:pPr marL="109855" indent="0">
              <a:buNone/>
            </a:pPr>
            <a:endParaRPr lang="en-US" dirty="0"/>
          </a:p>
          <a:p>
            <a:r>
              <a:rPr lang="en-US" dirty="0"/>
              <a:t>     Multiple Linear Regression Model</a:t>
            </a:r>
          </a:p>
          <a:p>
            <a:pPr marL="109855" indent="0">
              <a:buNone/>
            </a:pPr>
            <a:endParaRPr lang="en-US" dirty="0"/>
          </a:p>
          <a:p>
            <a:pPr marL="109855" indent="0">
              <a:buNone/>
            </a:pPr>
            <a:r>
              <a:rPr lang="en-US" dirty="0"/>
              <a:t>         Accuracy value = </a:t>
            </a:r>
            <a:r>
              <a:rPr lang="en-US" b="1" dirty="0">
                <a:solidFill>
                  <a:schemeClr val="accent2"/>
                </a:solidFill>
              </a:rPr>
              <a:t>0.7486236607107706</a:t>
            </a:r>
          </a:p>
        </p:txBody>
      </p:sp>
      <p:sp>
        <p:nvSpPr>
          <p:cNvPr id="3" name="Title 2"/>
          <p:cNvSpPr>
            <a:spLocks noGrp="1"/>
          </p:cNvSpPr>
          <p:nvPr>
            <p:ph type="title"/>
          </p:nvPr>
        </p:nvSpPr>
        <p:spPr/>
        <p:txBody>
          <a:bodyPr>
            <a:normAutofit/>
          </a:bodyPr>
          <a:lstStyle/>
          <a:p>
            <a:r>
              <a:rPr lang="en-US" sz="5400" dirty="0">
                <a:effectLst/>
              </a:rPr>
              <a:t>Result:</a:t>
            </a:r>
            <a:endParaRPr lang="en-US" sz="5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US" dirty="0"/>
          </a:p>
          <a:p>
            <a:pPr marL="109855" indent="0">
              <a:buNone/>
            </a:pPr>
            <a:endParaRPr lang="en-US" dirty="0"/>
          </a:p>
          <a:p>
            <a:pPr marL="109855" indent="0">
              <a:buNone/>
            </a:pPr>
            <a:r>
              <a:rPr lang="en-US" dirty="0"/>
              <a:t>We can conclude from the given result that the Polynomial Regression model gives more accurate result as compared to Linear Regression Model. However, some assumptions on Linear Regression may break down in the process. Also, smoking is not good for your wallet and health!!</a:t>
            </a:r>
          </a:p>
        </p:txBody>
      </p:sp>
      <p:sp>
        <p:nvSpPr>
          <p:cNvPr id="3" name="Title 2"/>
          <p:cNvSpPr>
            <a:spLocks noGrp="1"/>
          </p:cNvSpPr>
          <p:nvPr>
            <p:ph type="title"/>
          </p:nvPr>
        </p:nvSpPr>
        <p:spPr/>
        <p:txBody>
          <a:bodyPr>
            <a:noAutofit/>
          </a:bodyPr>
          <a:lstStyle/>
          <a:p>
            <a:br>
              <a:rPr lang="en-US" sz="4400" dirty="0"/>
            </a:br>
            <a:br>
              <a:rPr lang="en-US" sz="4400" dirty="0"/>
            </a:br>
            <a:br>
              <a:rPr lang="en-US" sz="4400" dirty="0"/>
            </a:br>
            <a:r>
              <a:rPr lang="en-US" sz="4400" dirty="0"/>
              <a:t>Inferences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K. </a:t>
            </a:r>
            <a:r>
              <a:rPr lang="en-US" sz="2800" dirty="0" err="1">
                <a:latin typeface="Calibri" panose="020F0502020204030204" pitchFamily="34" charset="0"/>
                <a:cs typeface="Calibri" panose="020F0502020204030204" pitchFamily="34" charset="0"/>
              </a:rPr>
              <a:t>Dutta</a:t>
            </a:r>
            <a:r>
              <a:rPr lang="en-US" sz="2800" dirty="0">
                <a:latin typeface="Calibri" panose="020F0502020204030204" pitchFamily="34" charset="0"/>
                <a:cs typeface="Calibri" panose="020F0502020204030204" pitchFamily="34" charset="0"/>
              </a:rPr>
              <a:t>, N. Ali </a:t>
            </a:r>
            <a:r>
              <a:rPr lang="en-US" sz="2800" dirty="0" err="1">
                <a:latin typeface="Calibri" panose="020F0502020204030204" pitchFamily="34" charset="0"/>
                <a:cs typeface="Calibri" panose="020F0502020204030204" pitchFamily="34" charset="0"/>
              </a:rPr>
              <a:t>Aljarallah</a:t>
            </a:r>
            <a:r>
              <a:rPr lang="en-US" sz="2800" dirty="0">
                <a:latin typeface="Calibri" panose="020F0502020204030204" pitchFamily="34" charset="0"/>
                <a:cs typeface="Calibri" panose="020F0502020204030204" pitchFamily="34" charset="0"/>
              </a:rPr>
              <a:t>, T. </a:t>
            </a:r>
            <a:r>
              <a:rPr lang="en-US" sz="2800" dirty="0" err="1">
                <a:latin typeface="Calibri" panose="020F0502020204030204" pitchFamily="34" charset="0"/>
                <a:cs typeface="Calibri" panose="020F0502020204030204" pitchFamily="34" charset="0"/>
              </a:rPr>
              <a:t>Abirami</a:t>
            </a:r>
            <a:r>
              <a:rPr lang="en-US" sz="2800" dirty="0">
                <a:latin typeface="Calibri" panose="020F0502020204030204" pitchFamily="34" charset="0"/>
                <a:cs typeface="Calibri" panose="020F0502020204030204" pitchFamily="34" charset="0"/>
              </a:rPr>
              <a:t> et al., “Optimal deep-learning-enabled intelligent decision support system for SARS-CoV-2 classification,” </a:t>
            </a:r>
            <a:r>
              <a:rPr lang="en-US" sz="2800" i="1" dirty="0">
                <a:latin typeface="Calibri" panose="020F0502020204030204" pitchFamily="34" charset="0"/>
                <a:cs typeface="Calibri" panose="020F0502020204030204" pitchFamily="34" charset="0"/>
              </a:rPr>
              <a:t>Journal of Healthcare Engineering</a:t>
            </a:r>
            <a:r>
              <a:rPr lang="en-US" sz="2800" dirty="0">
                <a:latin typeface="Calibri" panose="020F0502020204030204" pitchFamily="34" charset="0"/>
                <a:cs typeface="Calibri" panose="020F0502020204030204" pitchFamily="34" charset="0"/>
              </a:rPr>
              <a:t>, vol. 2022, Article ID 4130674, 14 pages, 2022.</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 J. </a:t>
            </a:r>
            <a:r>
              <a:rPr lang="en-US" sz="2800" dirty="0" err="1">
                <a:latin typeface="Calibri" panose="020F0502020204030204" pitchFamily="34" charset="0"/>
                <a:cs typeface="Calibri" panose="020F0502020204030204" pitchFamily="34" charset="0"/>
              </a:rPr>
              <a:t>Mohana</a:t>
            </a:r>
            <a:r>
              <a:rPr lang="en-US" sz="2800" dirty="0">
                <a:latin typeface="Calibri" panose="020F0502020204030204" pitchFamily="34" charset="0"/>
                <a:cs typeface="Calibri" panose="020F0502020204030204" pitchFamily="34" charset="0"/>
              </a:rPr>
              <a:t>, B. </a:t>
            </a:r>
            <a:r>
              <a:rPr lang="en-US" sz="2800" dirty="0" err="1">
                <a:latin typeface="Calibri" panose="020F0502020204030204" pitchFamily="34" charset="0"/>
                <a:cs typeface="Calibri" panose="020F0502020204030204" pitchFamily="34" charset="0"/>
              </a:rPr>
              <a:t>Yakkala</a:t>
            </a:r>
            <a:r>
              <a:rPr lang="en-US" sz="2800" dirty="0">
                <a:latin typeface="Calibri" panose="020F0502020204030204" pitchFamily="34" charset="0"/>
                <a:cs typeface="Calibri" panose="020F0502020204030204" pitchFamily="34" charset="0"/>
              </a:rPr>
              <a:t>, S. </a:t>
            </a:r>
            <a:r>
              <a:rPr lang="en-US" sz="2800" dirty="0" err="1">
                <a:latin typeface="Calibri" panose="020F0502020204030204" pitchFamily="34" charset="0"/>
                <a:cs typeface="Calibri" panose="020F0502020204030204" pitchFamily="34" charset="0"/>
              </a:rPr>
              <a:t>Vimalnath</a:t>
            </a:r>
            <a:r>
              <a:rPr lang="en-US" sz="2800" dirty="0">
                <a:latin typeface="Calibri" panose="020F0502020204030204" pitchFamily="34" charset="0"/>
                <a:cs typeface="Calibri" panose="020F0502020204030204" pitchFamily="34" charset="0"/>
              </a:rPr>
              <a:t> et al., “Application of internet of things on the healthcare field using convolutional neural network processing,” </a:t>
            </a:r>
            <a:r>
              <a:rPr lang="en-US" sz="2800" i="1" dirty="0">
                <a:latin typeface="Calibri" panose="020F0502020204030204" pitchFamily="34" charset="0"/>
                <a:cs typeface="Calibri" panose="020F0502020204030204" pitchFamily="34" charset="0"/>
              </a:rPr>
              <a:t>Journal of Healthcare Engineering</a:t>
            </a:r>
            <a:r>
              <a:rPr lang="en-US" sz="2800" dirty="0">
                <a:latin typeface="Calibri" panose="020F0502020204030204" pitchFamily="34" charset="0"/>
                <a:cs typeface="Calibri" panose="020F0502020204030204" pitchFamily="34" charset="0"/>
              </a:rPr>
              <a:t>, vol. 2022, Article ID 1892123, 2022.</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L. Hu, L. Li, J. </a:t>
            </a:r>
            <a:r>
              <a:rPr lang="en-US" sz="2800" dirty="0" err="1">
                <a:latin typeface="Calibri" panose="020F0502020204030204" pitchFamily="34" charset="0"/>
                <a:cs typeface="Calibri" panose="020F0502020204030204" pitchFamily="34" charset="0"/>
              </a:rPr>
              <a:t>Ji</a:t>
            </a:r>
            <a:r>
              <a:rPr lang="en-US" sz="2800" dirty="0">
                <a:latin typeface="Calibri" panose="020F0502020204030204" pitchFamily="34" charset="0"/>
                <a:cs typeface="Calibri" panose="020F0502020204030204" pitchFamily="34" charset="0"/>
              </a:rPr>
              <a:t>, and M. Sanderson, “Identifying and understanding determinants of high healthcare costs for breast cancer: a </a:t>
            </a:r>
            <a:r>
              <a:rPr lang="en-US" sz="2800" dirty="0" err="1">
                <a:latin typeface="Calibri" panose="020F0502020204030204" pitchFamily="34" charset="0"/>
                <a:cs typeface="Calibri" panose="020F0502020204030204" pitchFamily="34" charset="0"/>
              </a:rPr>
              <a:t>quantile</a:t>
            </a:r>
            <a:r>
              <a:rPr lang="en-US" sz="2800" dirty="0">
                <a:latin typeface="Calibri" panose="020F0502020204030204" pitchFamily="34" charset="0"/>
                <a:cs typeface="Calibri" panose="020F0502020204030204" pitchFamily="34" charset="0"/>
              </a:rPr>
              <a:t> regression machine learning approach,” </a:t>
            </a:r>
            <a:r>
              <a:rPr lang="en-US" sz="2800" i="1" dirty="0">
                <a:latin typeface="Calibri" panose="020F0502020204030204" pitchFamily="34" charset="0"/>
                <a:cs typeface="Calibri" panose="020F0502020204030204" pitchFamily="34" charset="0"/>
              </a:rPr>
              <a:t>BMC Health Services Research</a:t>
            </a:r>
            <a:r>
              <a:rPr lang="en-US" sz="2800" dirty="0">
                <a:latin typeface="Calibri" panose="020F0502020204030204" pitchFamily="34" charset="0"/>
                <a:cs typeface="Calibri" panose="020F0502020204030204" pitchFamily="34" charset="0"/>
              </a:rPr>
              <a:t>, vol. 20, no. 1, pp. 1066–1110.</a:t>
            </a:r>
          </a:p>
          <a:p>
            <a:endParaRPr lang="en-US" dirty="0"/>
          </a:p>
        </p:txBody>
      </p:sp>
      <p:sp>
        <p:nvSpPr>
          <p:cNvPr id="3" name="Title 2"/>
          <p:cNvSpPr>
            <a:spLocks noGrp="1"/>
          </p:cNvSpPr>
          <p:nvPr>
            <p:ph type="title"/>
          </p:nvPr>
        </p:nvSpPr>
        <p:spPr/>
        <p:txBody>
          <a:bodyPr/>
          <a:lstStyle/>
          <a:p>
            <a:r>
              <a:rPr lang="en-US" dirty="0"/>
              <a:t>References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477000"/>
          </a:xfrm>
        </p:spPr>
        <p:txBody>
          <a:bodyPr>
            <a:normAutofit/>
          </a:bodyPr>
          <a:lstStyle/>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 A. </a:t>
            </a:r>
            <a:r>
              <a:rPr lang="en-US" sz="2400" dirty="0" err="1">
                <a:latin typeface="Calibri" panose="020F0502020204030204" pitchFamily="34" charset="0"/>
                <a:cs typeface="Calibri" panose="020F0502020204030204" pitchFamily="34" charset="0"/>
              </a:rPr>
              <a:t>Aefa</a:t>
            </a:r>
            <a:r>
              <a:rPr lang="en-US" sz="2400" dirty="0">
                <a:latin typeface="Calibri" panose="020F0502020204030204" pitchFamily="34" charset="0"/>
                <a:cs typeface="Calibri" panose="020F0502020204030204" pitchFamily="34" charset="0"/>
              </a:rPr>
              <a:t>, M. Mahmoud, and M. M. </a:t>
            </a:r>
            <a:r>
              <a:rPr lang="en-US" sz="2400" dirty="0" err="1">
                <a:latin typeface="Calibri" panose="020F0502020204030204" pitchFamily="34" charset="0"/>
                <a:cs typeface="Calibri" panose="020F0502020204030204" pitchFamily="34" charset="0"/>
              </a:rPr>
              <a:t>Nassar</a:t>
            </a:r>
            <a:r>
              <a:rPr lang="en-US" sz="2400" dirty="0">
                <a:latin typeface="Calibri" panose="020F0502020204030204" pitchFamily="34" charset="0"/>
                <a:cs typeface="Calibri" panose="020F0502020204030204" pitchFamily="34" charset="0"/>
              </a:rPr>
              <a:t>, “Parameter estimation for a mixture of inverse </a:t>
            </a:r>
            <a:r>
              <a:rPr lang="en-US" sz="2400" dirty="0" err="1">
                <a:latin typeface="Calibri" panose="020F0502020204030204" pitchFamily="34" charset="0"/>
                <a:cs typeface="Calibri" panose="020F0502020204030204" pitchFamily="34" charset="0"/>
              </a:rPr>
              <a:t>chen</a:t>
            </a:r>
            <a:r>
              <a:rPr lang="en-US" sz="2400" dirty="0">
                <a:latin typeface="Calibri" panose="020F0502020204030204" pitchFamily="34" charset="0"/>
                <a:cs typeface="Calibri" panose="020F0502020204030204" pitchFamily="34" charset="0"/>
              </a:rPr>
              <a:t> and inverse compound Rayleigh distribution based on type-I hybrid censoring scheme,” </a:t>
            </a:r>
            <a:r>
              <a:rPr lang="en-US" sz="2400" i="1" dirty="0">
                <a:latin typeface="Calibri" panose="020F0502020204030204" pitchFamily="34" charset="0"/>
                <a:cs typeface="Calibri" panose="020F0502020204030204" pitchFamily="34" charset="0"/>
              </a:rPr>
              <a:t>Journal of Statistics Applications &amp; Probability</a:t>
            </a:r>
            <a:r>
              <a:rPr lang="en-US" sz="2400" dirty="0">
                <a:latin typeface="Calibri" panose="020F0502020204030204" pitchFamily="34" charset="0"/>
                <a:cs typeface="Calibri" panose="020F0502020204030204" pitchFamily="34" charset="0"/>
              </a:rPr>
              <a:t>, vol. 10, no. 3, pp. 647–663,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W. A. </a:t>
            </a:r>
            <a:r>
              <a:rPr lang="en-US" sz="2400" dirty="0" err="1">
                <a:latin typeface="Calibri" panose="020F0502020204030204" pitchFamily="34" charset="0"/>
                <a:cs typeface="Calibri" panose="020F0502020204030204" pitchFamily="34" charset="0"/>
              </a:rPr>
              <a:t>Afifi</a:t>
            </a:r>
            <a:r>
              <a:rPr lang="en-US" sz="2400" dirty="0">
                <a:latin typeface="Calibri" panose="020F0502020204030204" pitchFamily="34" charset="0"/>
                <a:cs typeface="Calibri" panose="020F0502020204030204" pitchFamily="34" charset="0"/>
              </a:rPr>
              <a:t> and A. H. El-</a:t>
            </a:r>
            <a:r>
              <a:rPr lang="en-US" sz="2400" dirty="0" err="1">
                <a:latin typeface="Calibri" panose="020F0502020204030204" pitchFamily="34" charset="0"/>
                <a:cs typeface="Calibri" panose="020F0502020204030204" pitchFamily="34" charset="0"/>
              </a:rPr>
              <a:t>Bagoury</a:t>
            </a:r>
            <a:r>
              <a:rPr lang="en-US" sz="2400" dirty="0">
                <a:latin typeface="Calibri" panose="020F0502020204030204" pitchFamily="34" charset="0"/>
                <a:cs typeface="Calibri" panose="020F0502020204030204" pitchFamily="34" charset="0"/>
              </a:rPr>
              <a:t>, “Optimal multiplicative generalized linear search plan for a discrete randomly located target,” </a:t>
            </a:r>
            <a:r>
              <a:rPr lang="en-US" sz="2400" i="1" dirty="0">
                <a:latin typeface="Calibri" panose="020F0502020204030204" pitchFamily="34" charset="0"/>
                <a:cs typeface="Calibri" panose="020F0502020204030204" pitchFamily="34" charset="0"/>
              </a:rPr>
              <a:t>Information Sciences Letters</a:t>
            </a:r>
            <a:r>
              <a:rPr lang="en-US" sz="2400" dirty="0">
                <a:latin typeface="Calibri" panose="020F0502020204030204" pitchFamily="34" charset="0"/>
                <a:cs typeface="Calibri" panose="020F0502020204030204" pitchFamily="34" charset="0"/>
              </a:rPr>
              <a:t>, vol. 10, no. 1, pp. 153–158, 2021.</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Davenport, T. H., Harris, J. G., Competing on Analytics: The New Science of Winning, Harvard Business School Press.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Bailey, R. A., Simon, L. J., “An Actuarial Note on the Credibility of a Single Private Passenger Car”, Proceedings of Casualty Actuarial Society, Vol. LVII, Casualty Actuarial Society.</a:t>
            </a:r>
          </a:p>
          <a:p>
            <a:pPr>
              <a:buFont typeface="Wingdings" panose="05000000000000000000" pitchFamily="2" charset="2"/>
              <a:buChar char="Ø"/>
            </a:pPr>
            <a:r>
              <a:rPr lang="en-US" sz="2400" dirty="0" err="1">
                <a:latin typeface="Calibri" panose="020F0502020204030204" pitchFamily="34" charset="0"/>
                <a:cs typeface="Calibri" panose="020F0502020204030204" pitchFamily="34" charset="0"/>
              </a:rPr>
              <a:t>Bulhmann</a:t>
            </a:r>
            <a:r>
              <a:rPr lang="en-US" sz="2400" dirty="0">
                <a:latin typeface="Calibri" panose="020F0502020204030204" pitchFamily="34" charset="0"/>
                <a:cs typeface="Calibri" panose="020F0502020204030204" pitchFamily="34" charset="0"/>
              </a:rPr>
              <a:t>, H., “Experience Rating and Credibility”, ASTIN Bulletin IV,    	Part III</a:t>
            </a:r>
            <a:endParaRPr lang="en-US" sz="2400" b="1" i="1" dirty="0">
              <a:solidFill>
                <a:srgbClr val="FF0000"/>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US" dirty="0"/>
          </a:p>
          <a:p>
            <a:pPr marL="0" indent="0">
              <a:buNone/>
            </a:pPr>
            <a:r>
              <a:rPr lang="en-US" sz="2800" dirty="0"/>
              <a:t>Insurance is a policy that eliminates or decreases loss costs occurred by various risks. Various factors influence the cost of insurance.</a:t>
            </a:r>
            <a:endParaRPr lang="en-US" sz="2800" b="1" dirty="0"/>
          </a:p>
          <a:p>
            <a:pPr marL="0" indent="0">
              <a:buNone/>
            </a:pPr>
            <a:r>
              <a:rPr lang="en-US" sz="2800" dirty="0"/>
              <a:t>The objective of this project is to accurately predict insurance costs based on people’s data, including age, Body Mass Index, smoking or not, etc.</a:t>
            </a:r>
            <a:endParaRPr lang="en-US" sz="2800" b="1" dirty="0"/>
          </a:p>
          <a:p>
            <a:pPr marL="109855" indent="0">
              <a:buNone/>
            </a:pPr>
            <a:endParaRPr lang="en-US" dirty="0"/>
          </a:p>
        </p:txBody>
      </p:sp>
      <p:sp>
        <p:nvSpPr>
          <p:cNvPr id="3" name="Title 2"/>
          <p:cNvSpPr>
            <a:spLocks noGrp="1"/>
          </p:cNvSpPr>
          <p:nvPr>
            <p:ph type="title"/>
          </p:nvPr>
        </p:nvSpPr>
        <p:spPr/>
        <p:txBody>
          <a:bodyPr>
            <a:normAutofit fontScale="90000"/>
          </a:bodyPr>
          <a:lstStyle/>
          <a:p>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r>
              <a:rPr lang="en-US" sz="4400" dirty="0">
                <a:solidFill>
                  <a:srgbClr val="FF0000"/>
                </a:solidFill>
                <a:latin typeface="Calibri" panose="020F0502020204030204" pitchFamily="34" charset="0"/>
                <a:cs typeface="Calibri" panose="020F0502020204030204" pitchFamily="34" charset="0"/>
              </a:rPr>
              <a:t>Objectives: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endParaRPr lang="en-US" dirty="0"/>
          </a:p>
          <a:p>
            <a:pPr marL="109855" indent="0">
              <a:buNone/>
            </a:pPr>
            <a:r>
              <a:rPr lang="en-US" sz="2800" dirty="0"/>
              <a:t>We will determine what the most important variable influencing insurance costs is. These estimates could be used to create actuarial tables that set the price of yearly premiums higher or lower according to the expected treatment costs. This is a regression problem.</a:t>
            </a:r>
            <a:endParaRPr lang="en-US" sz="2800" b="1" dirty="0"/>
          </a:p>
          <a:p>
            <a:pPr marL="109855" indent="0">
              <a:buNone/>
            </a:pPr>
            <a:endParaRPr lang="en-US" dirty="0"/>
          </a:p>
        </p:txBody>
      </p:sp>
      <p:sp>
        <p:nvSpPr>
          <p:cNvPr id="3" name="Title 2"/>
          <p:cNvSpPr>
            <a:spLocks noGrp="1"/>
          </p:cNvSpPr>
          <p:nvPr>
            <p:ph type="title"/>
          </p:nvPr>
        </p:nvSpPr>
        <p:spPr/>
        <p:txBody>
          <a:bodyPr>
            <a:normAutofit fontScale="90000"/>
          </a:bodyPr>
          <a:lstStyle/>
          <a:p>
            <a:br>
              <a:rPr lang="en-US" sz="4400" dirty="0">
                <a:solidFill>
                  <a:srgbClr val="FF0000"/>
                </a:solidFill>
                <a:latin typeface="Calibri" panose="020F0502020204030204" pitchFamily="34" charset="0"/>
                <a:cs typeface="Calibri" panose="020F0502020204030204" pitchFamily="34" charset="0"/>
              </a:rPr>
            </a:br>
            <a:br>
              <a:rPr lang="en-US" sz="4400" dirty="0">
                <a:solidFill>
                  <a:srgbClr val="FF0000"/>
                </a:solidFill>
                <a:latin typeface="Calibri" panose="020F0502020204030204" pitchFamily="34" charset="0"/>
                <a:cs typeface="Calibri" panose="020F0502020204030204" pitchFamily="34" charset="0"/>
              </a:rPr>
            </a:br>
            <a:r>
              <a:rPr lang="en-US" sz="4400" dirty="0">
                <a:solidFill>
                  <a:srgbClr val="FF0000"/>
                </a:solidFill>
                <a:latin typeface="Calibri" panose="020F0502020204030204" pitchFamily="34" charset="0"/>
                <a:cs typeface="Calibri" panose="020F0502020204030204" pitchFamily="34" charset="0"/>
              </a:rPr>
              <a:t>Methodology: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sz="4400" dirty="0">
                <a:solidFill>
                  <a:schemeClr val="tx1"/>
                </a:solidFill>
                <a:latin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cs typeface="Calibri" panose="020F0502020204030204" pitchFamily="34" charset="0"/>
              </a:rPr>
              <a:t>Data Sample:</a:t>
            </a:r>
            <a:br>
              <a:rPr lang="en-US" sz="4400" dirty="0">
                <a:solidFill>
                  <a:schemeClr val="tx1"/>
                </a:solidFill>
                <a:latin typeface="Calibri" panose="020F0502020204030204" pitchFamily="34" charset="0"/>
                <a:cs typeface="Calibri" panose="020F0502020204030204" pitchFamily="34" charset="0"/>
              </a:rPr>
            </a:b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295400"/>
            <a:ext cx="845820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Train Data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28725"/>
            <a:ext cx="7924800" cy="524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Test Data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Implementation:</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477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762</Words>
  <Application>Microsoft Office PowerPoint</Application>
  <PresentationFormat>On-screen Show (4:3)</PresentationFormat>
  <Paragraphs>66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Lucida Sans Unicode</vt:lpstr>
      <vt:lpstr>Verdana</vt:lpstr>
      <vt:lpstr>Wingdings</vt:lpstr>
      <vt:lpstr>Wingdings 2</vt:lpstr>
      <vt:lpstr>Wingdings 3</vt:lpstr>
      <vt:lpstr>Concourse</vt:lpstr>
      <vt:lpstr>PowerPoint Presentation</vt:lpstr>
      <vt:lpstr>    Introduction :  </vt:lpstr>
      <vt:lpstr>  Literature Survey/Motivation:</vt:lpstr>
      <vt:lpstr>  Objectives:</vt:lpstr>
      <vt:lpstr>  Methodology:</vt:lpstr>
      <vt:lpstr> Data Sample: </vt:lpstr>
      <vt:lpstr>Train Data :</vt:lpstr>
      <vt:lpstr>Test Data :</vt:lpstr>
      <vt:lpstr>Implementation:</vt:lpstr>
      <vt:lpstr>Dataset Information :</vt:lpstr>
      <vt:lpstr>Correlation :</vt:lpstr>
      <vt:lpstr>Data Pre-Processing :</vt:lpstr>
      <vt:lpstr>PowerPoint Presentation</vt:lpstr>
      <vt:lpstr>Data Visualization :</vt:lpstr>
      <vt:lpstr>PowerPoint Presentation</vt:lpstr>
      <vt:lpstr>PowerPoint Presentation</vt:lpstr>
      <vt:lpstr>PowerPoint Presentation</vt:lpstr>
      <vt:lpstr>PowerPoint Presentation</vt:lpstr>
      <vt:lpstr>PowerPoint Presentation</vt:lpstr>
      <vt:lpstr>PowerPoint Presentation</vt:lpstr>
      <vt:lpstr>Encoding the Categorical value</vt:lpstr>
      <vt:lpstr> New Correlation Table :</vt:lpstr>
      <vt:lpstr>Outlier Detection and Correction</vt:lpstr>
      <vt:lpstr>Outlier Detection and Correction</vt:lpstr>
      <vt:lpstr>Values greater than Upper Limit</vt:lpstr>
      <vt:lpstr>Outlier capping</vt:lpstr>
      <vt:lpstr>PowerPoint Presentation</vt:lpstr>
      <vt:lpstr>Splitting into Target and Feature(input) Attribute</vt:lpstr>
      <vt:lpstr>Model Training</vt:lpstr>
      <vt:lpstr>Prediction on test data</vt:lpstr>
      <vt:lpstr>PowerPoint Presentation</vt:lpstr>
      <vt:lpstr>PowerPoint Presentation</vt:lpstr>
      <vt:lpstr>Multiple linear regression</vt:lpstr>
      <vt:lpstr>Multiple linear regression</vt:lpstr>
      <vt:lpstr>Multiple linear regression</vt:lpstr>
      <vt:lpstr>Result:</vt:lpstr>
      <vt:lpstr>   Inferences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Joginder Sharma</dc:creator>
  <cp:lastModifiedBy>Mohit Kaushik</cp:lastModifiedBy>
  <cp:revision>10</cp:revision>
  <dcterms:created xsi:type="dcterms:W3CDTF">2022-04-30T10:11:00Z</dcterms:created>
  <dcterms:modified xsi:type="dcterms:W3CDTF">2024-07-05T21:39:37Z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3C044E926E024CFAACE1204254EA5E52</vt:lpwstr>
  </property>
  <property fmtid="{D5CDD505-2E9C-101B-9397-08002B2CF9AE}" pid="3" name="KSOProductBuildVer">
    <vt:lpwstr>1033-11.2.0.11074</vt:lpwstr>
  </property>
</Properties>
</file>