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59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nter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000000"/>
          </p15:clr>
        </p15:guide>
        <p15:guide id="2" pos="4608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HTCZn2c4OCkqi23Td7+dgiJfF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55A6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6" y="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565525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660900" y="0"/>
            <a:ext cx="3567113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3896975"/>
            <a:ext cx="35655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3341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 txBox="1">
            <a:spLocks noGrp="1"/>
          </p:cNvSpPr>
          <p:nvPr>
            <p:ph type="sldNum" idx="12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2fe8647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2fe864745_0_0:notes"/>
          <p:cNvSpPr txBox="1">
            <a:spLocks noGrp="1"/>
          </p:cNvSpPr>
          <p:nvPr>
            <p:ph type="body" idx="1"/>
          </p:nvPr>
        </p:nvSpPr>
        <p:spPr>
          <a:xfrm>
            <a:off x="822325" y="6950075"/>
            <a:ext cx="6585000" cy="6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92fe864745_0_0:notes"/>
          <p:cNvSpPr txBox="1">
            <a:spLocks noGrp="1"/>
          </p:cNvSpPr>
          <p:nvPr>
            <p:ph type="sldNum" idx="12"/>
          </p:nvPr>
        </p:nvSpPr>
        <p:spPr>
          <a:xfrm>
            <a:off x="4660900" y="13896975"/>
            <a:ext cx="3567000" cy="73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2fe86474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2fe864745_0_20:notes"/>
          <p:cNvSpPr txBox="1">
            <a:spLocks noGrp="1"/>
          </p:cNvSpPr>
          <p:nvPr>
            <p:ph type="body" idx="1"/>
          </p:nvPr>
        </p:nvSpPr>
        <p:spPr>
          <a:xfrm>
            <a:off x="822325" y="6950075"/>
            <a:ext cx="6585000" cy="6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92fe864745_0_20:notes"/>
          <p:cNvSpPr txBox="1">
            <a:spLocks noGrp="1"/>
          </p:cNvSpPr>
          <p:nvPr>
            <p:ph type="sldNum" idx="12"/>
          </p:nvPr>
        </p:nvSpPr>
        <p:spPr>
          <a:xfrm>
            <a:off x="4660900" y="13896975"/>
            <a:ext cx="3567000" cy="73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 txBox="1">
            <a:spLocks noGrp="1"/>
          </p:cNvSpPr>
          <p:nvPr>
            <p:ph type="sldNum" idx="12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 txBox="1">
            <a:spLocks noGrp="1"/>
          </p:cNvSpPr>
          <p:nvPr>
            <p:ph type="sldNum" idx="12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00" cap="flat" cmpd="sng">
            <a:solidFill>
              <a:srgbClr val="E5E0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6319599" y="1640443"/>
            <a:ext cx="7477601" cy="249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49"/>
              <a:buFont typeface="Inter"/>
              <a:buNone/>
            </a:pPr>
            <a:r>
              <a:rPr lang="en-US" sz="5249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DISASTER RECOVERY with IBM Cloud Virtual Servers</a:t>
            </a:r>
            <a:endParaRPr sz="524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319599" y="4473297"/>
            <a:ext cx="7477601" cy="44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lang="en-US" sz="2187" b="1" i="0" u="none" strike="noStrike" cap="non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PHASE 3 : DEVELOPMENT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6319599" y="5167551"/>
            <a:ext cx="747760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1750" b="0" i="0" u="none" strike="noStrike" cap="non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 this phase we are going to develop our project.We are going to develop a disaster recovery with IBM cloud virtual servers.In this presentation we are going to see about the overview,implementation,maintaining and testing of disaster recovery.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00" cap="flat" cmpd="sng">
            <a:solidFill>
              <a:srgbClr val="E5E0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37993" y="624245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lang="en-US" sz="4374" b="1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IBM Cloud Virtual Servers for Disaster Recovery</a:t>
            </a:r>
            <a:endParaRPr sz="437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037993" y="2457331"/>
            <a:ext cx="5166122" cy="2562581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00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273975" y="2546033"/>
            <a:ext cx="3112651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lang="en-US" sz="2187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Flexibility and Scalability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273975" y="3262670"/>
            <a:ext cx="469415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1750" b="0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IBM Cloud Virtual Servers offer the flexibility and scalability you need to build a robust disaster recovery solution for your business.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426285" y="2457331"/>
            <a:ext cx="5166122" cy="2562581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00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662267" y="2546033"/>
            <a:ext cx="322980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lang="en-US" sz="2187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Global Network Coverage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662267" y="3262670"/>
            <a:ext cx="4694158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1750" b="0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With data centers located worldwide, IBM Cloud Virtual Servers ensure that your disaster recovery infrastructure is geographically distributed for maximum resiliency.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2031087" y="5142428"/>
            <a:ext cx="5173028" cy="2658546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00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>
            <a:off x="2273975" y="5317909"/>
            <a:ext cx="2312789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lang="en-US" sz="2187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High Performance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2273975" y="6010275"/>
            <a:ext cx="4694158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1750" b="0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IBM Cloud Virtual Servers deliver the high-performance computing power required to handle critical workloads during a disaster recovery scenario.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7426285" y="5142428"/>
            <a:ext cx="5166122" cy="265854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00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662267" y="5233987"/>
            <a:ext cx="268331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lang="en-US" sz="2187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Seamless Integration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7662267" y="5947767"/>
            <a:ext cx="4694158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1750" b="0" i="0" u="none" strike="noStrike" cap="non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Integrate IBM Cloud Virtual Servers with your existing infrastructure seamlessly, ensuring a smooth transition and minimal disruption during disaster recovery.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2fe864745_0_0"/>
          <p:cNvSpPr txBox="1"/>
          <p:nvPr/>
        </p:nvSpPr>
        <p:spPr>
          <a:xfrm>
            <a:off x="0" y="0"/>
            <a:ext cx="14537100" cy="807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0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Types of Failures in IBM Cloud:</a:t>
            </a:r>
          </a:p>
          <a:p>
            <a:pPr lvl="0"/>
            <a:endParaRPr lang="en-US" sz="25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27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Software Failures:</a:t>
            </a:r>
          </a:p>
          <a:p>
            <a:pPr lvl="0"/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Operating System or Application Failures: </a:t>
            </a:r>
            <a:r>
              <a:rPr lang="en-US" sz="25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Software glitches, crashes, or misconfigurations 	can lead to service disruptions.</a:t>
            </a:r>
          </a:p>
          <a:p>
            <a:pPr lvl="0"/>
            <a:r>
              <a:rPr lang="en-US" sz="27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Cyberattacks:</a:t>
            </a:r>
          </a:p>
          <a:p>
            <a:pPr lvl="0"/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DDoS Attacks: </a:t>
            </a:r>
            <a:r>
              <a:rPr lang="en-US" sz="25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Distributed Denial of Service attacks can overwhelm IBM Cloud services, 	causing unavailability.</a:t>
            </a:r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</a:p>
          <a:p>
            <a:pPr lvl="0"/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Data Breaches: </a:t>
            </a:r>
            <a:r>
              <a:rPr lang="en-US" sz="25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Unauthorized access or data theft can compromise the  confidentiality 	and integrity of data.</a:t>
            </a:r>
          </a:p>
          <a:p>
            <a:pPr lvl="0"/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Malware and Ransomware: </a:t>
            </a:r>
            <a:r>
              <a:rPr lang="en-US" sz="25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Malicious software can infect systems, encrypt data, and 	demand ransoms.</a:t>
            </a:r>
          </a:p>
          <a:p>
            <a:pPr lvl="0"/>
            <a:r>
              <a:rPr lang="en-US" sz="27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Human Errors:</a:t>
            </a:r>
          </a:p>
          <a:p>
            <a:pPr lvl="0"/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Configuration Mistakes: </a:t>
            </a:r>
            <a:r>
              <a:rPr lang="en-US" sz="25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Misconfigurations can lead to data loss or service disruptions.</a:t>
            </a:r>
          </a:p>
          <a:p>
            <a:pPr lvl="0"/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Accidental Data Deletion: </a:t>
            </a:r>
            <a:r>
              <a:rPr lang="en-US" sz="25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Inadvertent data deletion can cause data loss.</a:t>
            </a:r>
          </a:p>
          <a:p>
            <a:pPr lvl="0"/>
            <a:r>
              <a:rPr lang="en-US" sz="27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Regulatory and Compliance Issues:</a:t>
            </a:r>
          </a:p>
          <a:p>
            <a:pPr lvl="0"/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Non-Compliance: </a:t>
            </a:r>
            <a:r>
              <a:rPr lang="en-US" sz="25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Violation of regulatory requirements can lead to service interruptions or 	legal consequences.</a:t>
            </a:r>
          </a:p>
          <a:p>
            <a:pPr lvl="0"/>
            <a:r>
              <a:rPr lang="en-US" sz="27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Data Center Outages:</a:t>
            </a:r>
          </a:p>
          <a:p>
            <a:pPr lvl="0"/>
            <a:r>
              <a:rPr lang="en-US" sz="25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Data Center Failures: </a:t>
            </a:r>
            <a:r>
              <a:rPr lang="en-US" sz="25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Entire data centers can experience outages due to various causes.</a:t>
            </a:r>
            <a:endParaRPr sz="2500" dirty="0">
              <a:solidFill>
                <a:srgbClr val="374151"/>
              </a:solidFill>
              <a:highlight>
                <a:srgbClr val="F7F7F8"/>
              </a:highlight>
              <a:latin typeface="Inter" charset="0"/>
              <a:ea typeface="Inter" charset="0"/>
              <a:cs typeface="Roboto"/>
              <a:sym typeface="Roboto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BDD1EAA-CB14-46A8-93DA-06A091F8A485}"/>
              </a:ext>
            </a:extLst>
          </p:cNvPr>
          <p:cNvSpPr/>
          <p:nvPr/>
        </p:nvSpPr>
        <p:spPr>
          <a:xfrm rot="16200000">
            <a:off x="718293" y="1429643"/>
            <a:ext cx="138023" cy="224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30B1F94-E487-4D8C-80B5-188FE8921C07}"/>
              </a:ext>
            </a:extLst>
          </p:cNvPr>
          <p:cNvSpPr/>
          <p:nvPr/>
        </p:nvSpPr>
        <p:spPr>
          <a:xfrm rot="16200000">
            <a:off x="710403" y="2606457"/>
            <a:ext cx="138023" cy="224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DC49584-F9CA-478B-B231-F707F9F4475E}"/>
              </a:ext>
            </a:extLst>
          </p:cNvPr>
          <p:cNvSpPr/>
          <p:nvPr/>
        </p:nvSpPr>
        <p:spPr>
          <a:xfrm rot="16200000">
            <a:off x="718294" y="3355109"/>
            <a:ext cx="138023" cy="224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1CD9688-1C61-42A8-9D98-97017DD7A12C}"/>
              </a:ext>
            </a:extLst>
          </p:cNvPr>
          <p:cNvSpPr/>
          <p:nvPr/>
        </p:nvSpPr>
        <p:spPr>
          <a:xfrm rot="16200000">
            <a:off x="710404" y="4103976"/>
            <a:ext cx="138023" cy="224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287598F-7FA7-447D-992F-2C2074EF3CAE}"/>
              </a:ext>
            </a:extLst>
          </p:cNvPr>
          <p:cNvSpPr/>
          <p:nvPr/>
        </p:nvSpPr>
        <p:spPr>
          <a:xfrm rot="16200000">
            <a:off x="710404" y="5286709"/>
            <a:ext cx="138023" cy="224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2B6E692-CEA7-4316-89FF-1C872EF88792}"/>
              </a:ext>
            </a:extLst>
          </p:cNvPr>
          <p:cNvSpPr/>
          <p:nvPr/>
        </p:nvSpPr>
        <p:spPr>
          <a:xfrm rot="16200000">
            <a:off x="710405" y="5666837"/>
            <a:ext cx="138023" cy="224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687E4A-16D3-41D8-A635-8D0A285529D9}"/>
              </a:ext>
            </a:extLst>
          </p:cNvPr>
          <p:cNvSpPr/>
          <p:nvPr/>
        </p:nvSpPr>
        <p:spPr>
          <a:xfrm rot="16200000">
            <a:off x="710406" y="6438265"/>
            <a:ext cx="138023" cy="224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C5FA598-0A2F-4851-AF9A-B75122D96CEF}"/>
              </a:ext>
            </a:extLst>
          </p:cNvPr>
          <p:cNvSpPr/>
          <p:nvPr/>
        </p:nvSpPr>
        <p:spPr>
          <a:xfrm rot="16200000">
            <a:off x="710407" y="7637876"/>
            <a:ext cx="138023" cy="224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fe864745_0_20"/>
          <p:cNvSpPr txBox="1"/>
          <p:nvPr/>
        </p:nvSpPr>
        <p:spPr>
          <a:xfrm>
            <a:off x="0" y="0"/>
            <a:ext cx="14630400" cy="778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0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Ideas:</a:t>
            </a:r>
          </a:p>
          <a:p>
            <a:pPr lvl="0"/>
            <a:endParaRPr lang="en-US" sz="29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Cognitive Disaster Preparedness:</a:t>
            </a: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27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Implement AI-driven disaster prediction models that can forecast potential 	disasters, enabling proactive disaster recovery planning</a:t>
            </a:r>
            <a:r>
              <a:rPr lang="en-US" sz="27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.</a:t>
            </a: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AI-Enhanced Backup Strategies:</a:t>
            </a: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27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Utilize AI algorithms to intelligently schedule backups, prioritizing critical data 	and configurations,  and optimizing resource allocation.</a:t>
            </a:r>
            <a:endParaRPr lang="en-US" sz="27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Blockchain-Based Immutable Replication: </a:t>
            </a: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27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Employ blockchain technology to create immutable and secure data 	replication to IBM Cloud Virtual Servers, ensuring data integrity and security.</a:t>
            </a:r>
            <a:endParaRPr lang="en-US" sz="27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AI-Powered Recovery Testing: </a:t>
            </a: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27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Implement AI-driven simulations for recovery testing, allowing for more 	comprehensive and predictive testing scenarios, reducing downtime risk.</a:t>
            </a:r>
            <a:endParaRPr lang="en-US" sz="2700" b="1" dirty="0">
              <a:solidFill>
                <a:srgbClr val="374151"/>
              </a:solidFill>
              <a:latin typeface="Inter" charset="0"/>
              <a:ea typeface="Inter" charset="0"/>
              <a:cs typeface="Roboto"/>
              <a:sym typeface="Roboto"/>
            </a:endParaRP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   Adaptive Business Continuity: </a:t>
            </a:r>
          </a:p>
          <a:p>
            <a:pPr lvl="0"/>
            <a:r>
              <a:rPr lang="en-US" sz="2900" b="1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	</a:t>
            </a:r>
            <a:r>
              <a:rPr lang="en-US" sz="2700" dirty="0">
                <a:solidFill>
                  <a:srgbClr val="374151"/>
                </a:solidFill>
                <a:latin typeface="Inter" charset="0"/>
                <a:ea typeface="Inter" charset="0"/>
                <a:cs typeface="Roboto"/>
                <a:sym typeface="Roboto"/>
              </a:rPr>
              <a:t>Integrate AI to dynamically adjust the disaster recovery plan based on real-time 	data, ensuring alignment with the evolving business continuity strategy.</a:t>
            </a:r>
            <a:endParaRPr lang="en-US" sz="2700" dirty="0">
              <a:solidFill>
                <a:srgbClr val="374151"/>
              </a:solidFill>
              <a:highlight>
                <a:srgbClr val="F7F7F8"/>
              </a:highlight>
              <a:latin typeface="Inter" charset="0"/>
              <a:ea typeface="Inter" charset="0"/>
              <a:cs typeface="Roboto"/>
              <a:sym typeface="Roboto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58EC6A3-3F13-496C-92B9-B1E76293D247}"/>
              </a:ext>
            </a:extLst>
          </p:cNvPr>
          <p:cNvSpPr/>
          <p:nvPr/>
        </p:nvSpPr>
        <p:spPr>
          <a:xfrm rot="16200000">
            <a:off x="108383" y="1086038"/>
            <a:ext cx="200038" cy="2796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AC429F2-B773-4011-B91B-27E8CA5B6568}"/>
              </a:ext>
            </a:extLst>
          </p:cNvPr>
          <p:cNvSpPr/>
          <p:nvPr/>
        </p:nvSpPr>
        <p:spPr>
          <a:xfrm rot="16200000">
            <a:off x="108383" y="2311898"/>
            <a:ext cx="200038" cy="2796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71FECC8-AFEE-417A-8ACE-050AA63B1198}"/>
              </a:ext>
            </a:extLst>
          </p:cNvPr>
          <p:cNvSpPr/>
          <p:nvPr/>
        </p:nvSpPr>
        <p:spPr>
          <a:xfrm rot="16200000">
            <a:off x="108383" y="3635568"/>
            <a:ext cx="200038" cy="2796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E9FA7B2-E970-44B1-851F-39838195603A}"/>
              </a:ext>
            </a:extLst>
          </p:cNvPr>
          <p:cNvSpPr/>
          <p:nvPr/>
        </p:nvSpPr>
        <p:spPr>
          <a:xfrm rot="16200000">
            <a:off x="108383" y="4959239"/>
            <a:ext cx="200038" cy="2796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8C3FC1-3D23-4640-AACD-2CEAF5353AB8}"/>
              </a:ext>
            </a:extLst>
          </p:cNvPr>
          <p:cNvSpPr/>
          <p:nvPr/>
        </p:nvSpPr>
        <p:spPr>
          <a:xfrm rot="16200000">
            <a:off x="108383" y="6253057"/>
            <a:ext cx="200038" cy="2796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BAF220-F383-45C4-9BBA-743042B4CBD6}"/>
              </a:ext>
            </a:extLst>
          </p:cNvPr>
          <p:cNvSpPr/>
          <p:nvPr/>
        </p:nvSpPr>
        <p:spPr>
          <a:xfrm>
            <a:off x="0" y="0"/>
            <a:ext cx="14630400" cy="11341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Recovery Strategy:</a:t>
            </a: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2700" dirty="0">
                <a:solidFill>
                  <a:srgbClr val="555A62"/>
                </a:solidFill>
                <a:latin typeface="Inter" panose="020B0604020202020204" charset="0"/>
                <a:ea typeface="Inter" panose="020B0604020202020204" charset="0"/>
              </a:rPr>
              <a:t>	A disaster recovery strategy is a comprehensive plan that an organization develops to recover its IT systems and data in the event of a disruptive incident, such as natural disasters, hardware failures, cyberattacks, or other emergencies.</a:t>
            </a: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2700" b="1" dirty="0">
                <a:solidFill>
                  <a:srgbClr val="555A62"/>
                </a:solidFill>
              </a:rPr>
              <a:t>    Recovery Time Objective (RTO):</a:t>
            </a:r>
          </a:p>
          <a:p>
            <a:r>
              <a:rPr lang="en-US" sz="2700" b="1" dirty="0">
                <a:solidFill>
                  <a:srgbClr val="555A62"/>
                </a:solidFill>
              </a:rPr>
              <a:t>	</a:t>
            </a:r>
            <a:r>
              <a:rPr lang="en-US" sz="2700" dirty="0">
                <a:solidFill>
                  <a:srgbClr val="555A62"/>
                </a:solidFill>
              </a:rPr>
              <a:t>RTO is a crucial metric that defines the maximum allowable downtime for IT systems and services after a disaster. It specifies the target time within which systems, applications, and data must be restored to full functionality</a:t>
            </a:r>
            <a:r>
              <a:rPr lang="en-US" dirty="0">
                <a:solidFill>
                  <a:srgbClr val="555A62"/>
                </a:solidFill>
              </a:rPr>
              <a:t>.</a:t>
            </a:r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2700" b="1" dirty="0">
                <a:solidFill>
                  <a:srgbClr val="555A62"/>
                </a:solidFill>
              </a:rPr>
              <a:t>    Recovery Point Objective (RPO):</a:t>
            </a:r>
          </a:p>
          <a:p>
            <a:r>
              <a:rPr lang="en-US" sz="2700" b="1" dirty="0">
                <a:solidFill>
                  <a:srgbClr val="555A62"/>
                </a:solidFill>
              </a:rPr>
              <a:t>	</a:t>
            </a:r>
            <a:r>
              <a:rPr lang="en-US" sz="2700" dirty="0">
                <a:solidFill>
                  <a:srgbClr val="555A62"/>
                </a:solidFill>
              </a:rPr>
              <a:t>RPO is another important metric that determines the maximum acceptable data loss in the event of a disaster. It represents the point in time to which an organization is willing to recover its data</a:t>
            </a:r>
            <a:r>
              <a:rPr lang="en-US" dirty="0">
                <a:solidFill>
                  <a:srgbClr val="555A62"/>
                </a:solidFill>
              </a:rPr>
              <a:t>. </a:t>
            </a:r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2700" b="1" dirty="0">
                <a:solidFill>
                  <a:srgbClr val="555A62"/>
                </a:solidFill>
              </a:rPr>
              <a:t>    Priority of Virtual Machines:</a:t>
            </a:r>
          </a:p>
          <a:p>
            <a:r>
              <a:rPr lang="en-US" sz="2700" b="1" dirty="0">
                <a:solidFill>
                  <a:srgbClr val="555A62"/>
                </a:solidFill>
              </a:rPr>
              <a:t>	</a:t>
            </a:r>
            <a:r>
              <a:rPr lang="en-US" sz="2700" dirty="0">
                <a:solidFill>
                  <a:srgbClr val="555A62"/>
                </a:solidFill>
              </a:rPr>
              <a:t>When designing a disaster recovery strategy, it's essential to classify virtual machines (VMs) based on their importance and impact on business operations.</a:t>
            </a:r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IN" sz="2700" dirty="0">
              <a:solidFill>
                <a:srgbClr val="555A6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4B337E5-CC84-41B9-BFC9-533C38A4CBDE}"/>
              </a:ext>
            </a:extLst>
          </p:cNvPr>
          <p:cNvSpPr/>
          <p:nvPr/>
        </p:nvSpPr>
        <p:spPr>
          <a:xfrm rot="16200000">
            <a:off x="165533" y="2603688"/>
            <a:ext cx="200038" cy="2796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4E52270-5149-4C7D-893C-3CFC465DB1EA}"/>
              </a:ext>
            </a:extLst>
          </p:cNvPr>
          <p:cNvSpPr/>
          <p:nvPr/>
        </p:nvSpPr>
        <p:spPr>
          <a:xfrm rot="16200000">
            <a:off x="165533" y="4649976"/>
            <a:ext cx="200038" cy="2796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5752125-6273-48D9-A245-39D369D4741C}"/>
              </a:ext>
            </a:extLst>
          </p:cNvPr>
          <p:cNvSpPr/>
          <p:nvPr/>
        </p:nvSpPr>
        <p:spPr>
          <a:xfrm rot="16200000">
            <a:off x="165533" y="6696264"/>
            <a:ext cx="200038" cy="2796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FFFFFF"/>
          </a:solidFill>
          <a:ln w="12125" cap="flat" cmpd="sng">
            <a:solidFill>
              <a:srgbClr val="E5E0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2681585" y="2736851"/>
            <a:ext cx="9267230" cy="121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1"/>
              <a:buFont typeface="Inter"/>
              <a:buNone/>
            </a:pPr>
            <a:r>
              <a:rPr lang="en-US" sz="3841" b="1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Testing and Maintaining Disaster Recovery Plan</a:t>
            </a:r>
            <a:endParaRPr sz="3841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2681525" y="4649272"/>
            <a:ext cx="438864" cy="438864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21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4"/>
          <p:cNvSpPr/>
          <p:nvPr/>
        </p:nvSpPr>
        <p:spPr>
          <a:xfrm>
            <a:off x="2834283" y="4587280"/>
            <a:ext cx="13335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4"/>
              <a:buFont typeface="Inter"/>
              <a:buNone/>
            </a:pPr>
            <a:r>
              <a:rPr lang="en-US" sz="2304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230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3315414" y="4563904"/>
            <a:ext cx="195095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20"/>
              <a:buFont typeface="Inter"/>
              <a:buNone/>
            </a:pPr>
            <a:r>
              <a:rPr lang="en-US" sz="1920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Regular Testing</a:t>
            </a:r>
            <a:endParaRPr sz="19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3315414" y="5206484"/>
            <a:ext cx="2325172" cy="18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2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36"/>
              <a:buFont typeface="Inter"/>
              <a:buNone/>
            </a:pPr>
            <a:r>
              <a:rPr lang="en-US" sz="1536" b="0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Conduct regular disaster recovery tests to validate the effectiveness of your plan and identify any potential gaps or weaknesses.</a:t>
            </a:r>
            <a:endParaRPr sz="1536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5839561" y="4606449"/>
            <a:ext cx="438864" cy="438864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21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5954672" y="4563904"/>
            <a:ext cx="17907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4"/>
              <a:buFont typeface="Inter"/>
              <a:buNone/>
            </a:pPr>
            <a:r>
              <a:rPr lang="en-US" sz="2304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230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469499" y="4563904"/>
            <a:ext cx="232517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20"/>
              <a:buFont typeface="Inter"/>
              <a:buNone/>
            </a:pPr>
            <a:r>
              <a:rPr lang="en-US" sz="1920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Monitoring and Alerting</a:t>
            </a:r>
            <a:endParaRPr sz="19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469499" y="5511284"/>
            <a:ext cx="2325172" cy="18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2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36"/>
              <a:buFont typeface="Inter"/>
              <a:buNone/>
            </a:pPr>
            <a:r>
              <a:rPr lang="en-US" sz="1536" b="0" i="0" u="none" strike="noStrike" cap="non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Implement robust monitoring and alerting mechanisms to ensure that any issues or anomalies are promptly detected and remediated.</a:t>
            </a:r>
            <a:endParaRPr sz="153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8989695" y="4600099"/>
            <a:ext cx="438864" cy="438864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21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115782" y="4540091"/>
            <a:ext cx="18669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4"/>
              <a:buFont typeface="Inter"/>
              <a:buNone/>
            </a:pPr>
            <a:r>
              <a:rPr lang="en-US" sz="2304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230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9623584" y="4563904"/>
            <a:ext cx="232517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20"/>
              <a:buFont typeface="Inter"/>
              <a:buNone/>
            </a:pPr>
            <a:r>
              <a:rPr lang="en-US" sz="1920" b="1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Ongoing Optimization</a:t>
            </a:r>
            <a:endParaRPr sz="19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9623584" y="5511284"/>
            <a:ext cx="2325172" cy="218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2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36"/>
              <a:buFont typeface="Inter"/>
              <a:buNone/>
            </a:pPr>
            <a:r>
              <a:rPr lang="en-US" sz="1536" b="0" i="0" u="none" strike="noStrike" cap="none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Continuously optimize your disaster recovery plan based on insights gained from testing and monitoring, ensuring maximum efficiency.</a:t>
            </a:r>
            <a:endParaRPr sz="1536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2438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00" cap="flat" cmpd="sng">
            <a:solidFill>
              <a:srgbClr val="E5E0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lang="en-US" sz="4374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1750" b="0" i="0" u="none" strike="noStrike" cap="non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By leveraging IBM Cloud Virtual Servers for disaster recovery, your business can mitigate risks, minimize downtime, and ensure business continuity in the face of unexpected events.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743</Words>
  <Application>Microsoft Office PowerPoint</Application>
  <PresentationFormat>Custom</PresentationFormat>
  <Paragraphs>75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dell</cp:lastModifiedBy>
  <cp:revision>14</cp:revision>
  <dcterms:created xsi:type="dcterms:W3CDTF">2023-10-17T11:33:21Z</dcterms:created>
  <dcterms:modified xsi:type="dcterms:W3CDTF">2023-10-25T06:50:49Z</dcterms:modified>
</cp:coreProperties>
</file>