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70" r:id="rId3"/>
    <p:sldId id="271" r:id="rId4"/>
    <p:sldId id="267" r:id="rId5"/>
    <p:sldId id="268" r:id="rId6"/>
    <p:sldId id="269" r:id="rId7"/>
    <p:sldId id="257" r:id="rId8"/>
    <p:sldId id="258" r:id="rId9"/>
    <p:sldId id="259" r:id="rId10"/>
    <p:sldId id="263" r:id="rId11"/>
    <p:sldId id="262" r:id="rId12"/>
    <p:sldId id="261" r:id="rId13"/>
    <p:sldId id="260" r:id="rId14"/>
    <p:sldId id="265" r:id="rId15"/>
    <p:sldId id="264" r:id="rId16"/>
    <p:sldId id="266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78DDE-5B88-455E-8427-44880D230CD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250FE-9F20-4992-9F47-C8C958D41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90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250FE-9F20-4992-9F47-C8C958D417B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017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E492-478F-4032-8F6B-C801880BEE9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C2E3A66-28A3-4894-A4E4-E5659D0DA05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E492-478F-4032-8F6B-C801880BEE9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3A66-28A3-4894-A4E4-E5659D0DA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E492-478F-4032-8F6B-C801880BEE9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3A66-28A3-4894-A4E4-E5659D0DA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E492-478F-4032-8F6B-C801880BEE9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3A66-28A3-4894-A4E4-E5659D0DA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E492-478F-4032-8F6B-C801880BEE9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3A66-28A3-4894-A4E4-E5659D0DA05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E492-478F-4032-8F6B-C801880BEE9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3A66-28A3-4894-A4E4-E5659D0DA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E492-478F-4032-8F6B-C801880BEE9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3A66-28A3-4894-A4E4-E5659D0DA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E492-478F-4032-8F6B-C801880BEE9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3A66-28A3-4894-A4E4-E5659D0DA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E492-478F-4032-8F6B-C801880BEE9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3A66-28A3-4894-A4E4-E5659D0DA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E492-478F-4032-8F6B-C801880BEE9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3A66-28A3-4894-A4E4-E5659D0DA05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E492-478F-4032-8F6B-C801880BEE9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3A66-28A3-4894-A4E4-E5659D0DA05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691E492-478F-4032-8F6B-C801880BEE9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C2E3A66-28A3-4894-A4E4-E5659D0DA05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3212976"/>
            <a:ext cx="6400800" cy="17526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Phase 4: Development </a:t>
            </a:r>
            <a:r>
              <a:rPr lang="en-US" dirty="0" smtClean="0">
                <a:solidFill>
                  <a:schemeClr val="tx1"/>
                </a:solidFill>
              </a:rPr>
              <a:t>Part 2</a:t>
            </a:r>
          </a:p>
          <a:p>
            <a:r>
              <a:rPr lang="en-US" dirty="0">
                <a:solidFill>
                  <a:schemeClr val="tx1"/>
                </a:solidFill>
              </a:rPr>
              <a:t>In this part you will continue building your </a:t>
            </a:r>
            <a:r>
              <a:rPr lang="en-US" dirty="0" smtClean="0">
                <a:solidFill>
                  <a:schemeClr val="tx1"/>
                </a:solidFill>
              </a:rPr>
              <a:t>project:</a:t>
            </a:r>
          </a:p>
          <a:p>
            <a:r>
              <a:rPr lang="en-US" dirty="0"/>
              <a:t> 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DISASTER RECOVERY with IBM Cloud Virtual Servers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572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97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STEP4 : Then go to worker pools and add workloads and create backup with valid name.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841" y="1269330"/>
            <a:ext cx="8255468" cy="461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489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97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STEP5 : Then go to cluster backups and schedule the backups.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484" y="1269330"/>
            <a:ext cx="8236181" cy="461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7769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97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STEP6 : Fill the </a:t>
            </a:r>
            <a:r>
              <a:rPr lang="en-US" sz="2800" dirty="0" err="1" smtClean="0"/>
              <a:t>name,namespace</a:t>
            </a:r>
            <a:r>
              <a:rPr lang="en-US" sz="2800" dirty="0" smtClean="0"/>
              <a:t> and frequency Selection and time to live and click schedule backup.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609" y="1269330"/>
            <a:ext cx="8207931" cy="461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93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97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STEP7 : Go to backups and find the backup which was created in the previous step.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373" y="1269330"/>
            <a:ext cx="8282403" cy="461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48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33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STEP8 : Select new </a:t>
            </a:r>
            <a:r>
              <a:rPr lang="en-US" sz="2800" dirty="0" err="1" smtClean="0"/>
              <a:t>vpc</a:t>
            </a:r>
            <a:r>
              <a:rPr lang="en-US" sz="2800" dirty="0" smtClean="0"/>
              <a:t> option and fill the appropriate details of the cluster and </a:t>
            </a:r>
            <a:r>
              <a:rPr lang="en-US" sz="2800" dirty="0" err="1" smtClean="0"/>
              <a:t>vpc</a:t>
            </a:r>
            <a:r>
              <a:rPr lang="en-US" sz="2800" dirty="0" smtClean="0"/>
              <a:t>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432" y="1269330"/>
            <a:ext cx="8206286" cy="461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786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97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STEP9 : At the end , we finally created the disaster recovery plan.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092" y="1269330"/>
            <a:ext cx="8262966" cy="461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387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PERSPECTIVE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 Cost-Effective </a:t>
            </a:r>
            <a:r>
              <a:rPr lang="en-US" sz="1800" dirty="0">
                <a:solidFill>
                  <a:srgbClr val="FF0000"/>
                </a:solidFill>
              </a:rPr>
              <a:t>Solution:</a:t>
            </a:r>
          </a:p>
          <a:p>
            <a:pPr marL="114300" indent="0">
              <a:buNone/>
            </a:pPr>
            <a:r>
              <a:rPr lang="en-US" sz="1800" dirty="0" smtClean="0"/>
              <a:t>  IBM </a:t>
            </a:r>
            <a:r>
              <a:rPr lang="en-US" sz="1800" dirty="0"/>
              <a:t>Cloud offers a pay-as-you-go pricing model, which can be more cost-effective than traditional disaster recovery solutions that require significant upfront investments in hardware and infrastructure</a:t>
            </a:r>
            <a:r>
              <a:rPr lang="en-US" sz="1800" dirty="0" smtClean="0"/>
              <a:t>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Geographic Redundancy:</a:t>
            </a:r>
          </a:p>
          <a:p>
            <a:pPr marL="114300" indent="0">
              <a:buNone/>
            </a:pPr>
            <a:r>
              <a:rPr lang="en-US" sz="1800" dirty="0" smtClean="0"/>
              <a:t>  IBM </a:t>
            </a:r>
            <a:r>
              <a:rPr lang="en-US" sz="1800" dirty="0"/>
              <a:t>Cloud provides multiple data centers and regions worldwide, allowing businesses to replicate their data and applications across geographically diverse locations for redundancy and data protection</a:t>
            </a:r>
            <a:r>
              <a:rPr lang="en-US" sz="1800" dirty="0" smtClean="0"/>
              <a:t>.</a:t>
            </a:r>
          </a:p>
          <a:p>
            <a:r>
              <a:rPr lang="en-US" sz="1900" dirty="0">
                <a:solidFill>
                  <a:srgbClr val="FF0000"/>
                </a:solidFill>
              </a:rPr>
              <a:t>Hybrid Cloud Integration:</a:t>
            </a:r>
          </a:p>
          <a:p>
            <a:pPr marL="411480" lvl="1" indent="0">
              <a:buNone/>
            </a:pPr>
            <a:r>
              <a:rPr lang="en-US" sz="1900" dirty="0"/>
              <a:t>IBM Cloud can seamlessly integrate with on-premises infrastructure or other cloud providers, enabling businesses to create a hybrid disaster recovery strategy that fits their needs.</a:t>
            </a:r>
          </a:p>
          <a:p>
            <a:r>
              <a:rPr lang="en-US" sz="1900" dirty="0">
                <a:solidFill>
                  <a:srgbClr val="FF0000"/>
                </a:solidFill>
              </a:rPr>
              <a:t>Disaster Recovery as a Service (</a:t>
            </a:r>
            <a:r>
              <a:rPr lang="en-US" sz="1900" dirty="0" err="1">
                <a:solidFill>
                  <a:srgbClr val="FF0000"/>
                </a:solidFill>
              </a:rPr>
              <a:t>DRaaS</a:t>
            </a:r>
            <a:r>
              <a:rPr lang="en-US" sz="1900" dirty="0">
                <a:solidFill>
                  <a:srgbClr val="FF0000"/>
                </a:solidFill>
              </a:rPr>
              <a:t>):</a:t>
            </a:r>
          </a:p>
          <a:p>
            <a:pPr marL="411480" lvl="1" indent="0">
              <a:buNone/>
            </a:pPr>
            <a:r>
              <a:rPr lang="en-US" sz="1900" dirty="0"/>
              <a:t>IBM Cloud offers Disaster Recovery as a Service, allowing businesses to implement a comprehensive disaster recovery plan without the need for extensive in-house expertise. This reduces the burden on IT staff and accelerates recovery efforts.</a:t>
            </a:r>
          </a:p>
          <a:p>
            <a:pPr marL="114300" indent="0">
              <a:buNone/>
            </a:pPr>
            <a:endParaRPr lang="en-US" sz="1900" dirty="0"/>
          </a:p>
          <a:p>
            <a:pPr marL="114300" indent="0">
              <a:buNone/>
            </a:pPr>
            <a:endParaRPr lang="en-US" sz="1900" dirty="0"/>
          </a:p>
          <a:p>
            <a:endParaRPr lang="en-US" sz="1800" dirty="0" smtClean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88125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73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ideas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1)Cognitive </a:t>
            </a:r>
            <a:r>
              <a:rPr lang="en-US" sz="1800" dirty="0"/>
              <a:t>Recovery Validation: Implement AI-driven simulations for recovery testing, allowing for more comprehensive and predictive testing scenarios, reducing downtime risk.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2)Dynamic Continuity Management: Integrate AI to dynamically adjust the disaster recovery plan based on real-time data, ensuring alignment with the evolving business continuity strategy.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3)Cognitive Forecasting disaster: Implement AI-driven disaster prediction models that can forecast potential disasters, enabling proactive disaster recovery planning.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4)AI-Enhanced Backup Strategies: Utilize AI algorithms to intelligently schedule backups, prioritizing critical data and configurations, and optimizing resource allocation.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7061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using these </a:t>
            </a:r>
            <a:r>
              <a:rPr lang="en-US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*Proactive planning: Predicting disasters in advance allows for proactive preparation, reducing the element of surprise during disaster events and ensuring timely response</a:t>
            </a:r>
            <a:br>
              <a:rPr lang="en-US" dirty="0"/>
            </a:br>
            <a:r>
              <a:rPr lang="en-US" dirty="0"/>
              <a:t>*Resource optimization: AI-driven backups optimize resource allocation, ensuring efficient use of storage and computing resources, reducing costs, and minimizing data loss.</a:t>
            </a:r>
            <a:br>
              <a:rPr lang="en-US" dirty="0"/>
            </a:br>
            <a:r>
              <a:rPr lang="en-US" dirty="0"/>
              <a:t>*Comprehensive testing: AI-driven simulations enable more thorough and predictive testing, reducing downtime risk and ensuring the effectiveness of recovery procedures.</a:t>
            </a:r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66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Autofit/>
          </a:bodyPr>
          <a:lstStyle/>
          <a:p>
            <a:pPr lvl="0"/>
            <a:r>
              <a:rPr lang="en-US" sz="16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Types of Failures in IBM Cloud</a:t>
            </a:r>
            <a:r>
              <a:rPr lang="en-US" sz="1600" b="1" dirty="0" smtClean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:</a:t>
            </a:r>
            <a:endParaRPr lang="en-US" sz="1600" b="1" dirty="0">
              <a:solidFill>
                <a:srgbClr val="374151"/>
              </a:solidFill>
              <a:latin typeface="Inter" charset="0"/>
              <a:ea typeface="Inter" charset="0"/>
              <a:cs typeface="Roboto"/>
              <a:sym typeface="Roboto"/>
            </a:endParaRPr>
          </a:p>
          <a:p>
            <a:pPr lvl="0"/>
            <a:r>
              <a:rPr lang="en-US" sz="16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Software Failures:</a:t>
            </a:r>
          </a:p>
          <a:p>
            <a:pPr lvl="0"/>
            <a:r>
              <a:rPr lang="en-US" sz="16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	Operating System or Application Failures: </a:t>
            </a:r>
            <a:r>
              <a:rPr lang="en-US" sz="1600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Software glitches, crashes, or misconfigurations 	can lead to service disruptions.</a:t>
            </a:r>
          </a:p>
          <a:p>
            <a:pPr lvl="0"/>
            <a:r>
              <a:rPr lang="en-US" sz="1600" b="1" dirty="0" err="1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Cyberattacks</a:t>
            </a:r>
            <a:r>
              <a:rPr lang="en-US" sz="16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:</a:t>
            </a:r>
          </a:p>
          <a:p>
            <a:pPr lvl="0"/>
            <a:r>
              <a:rPr lang="en-US" sz="16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	</a:t>
            </a:r>
            <a:r>
              <a:rPr lang="en-US" sz="1600" b="1" dirty="0" err="1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DDoS</a:t>
            </a:r>
            <a:r>
              <a:rPr lang="en-US" sz="16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 Attacks: </a:t>
            </a:r>
            <a:r>
              <a:rPr lang="en-US" sz="1600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Distributed Denial of Service attacks can overwhelm IBM Cloud services, 	causing unavailability.</a:t>
            </a:r>
            <a:r>
              <a:rPr lang="en-US" sz="16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	</a:t>
            </a:r>
          </a:p>
          <a:p>
            <a:pPr lvl="0"/>
            <a:r>
              <a:rPr lang="en-US" sz="16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	Data Breaches: </a:t>
            </a:r>
            <a:r>
              <a:rPr lang="en-US" sz="1600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Unauthorized access or data theft can compromise the  confidentiality 	and integrity of data.</a:t>
            </a:r>
          </a:p>
          <a:p>
            <a:pPr lvl="0"/>
            <a:r>
              <a:rPr lang="en-US" sz="16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	Malware and </a:t>
            </a:r>
            <a:r>
              <a:rPr lang="en-US" sz="1600" b="1" dirty="0" err="1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Ransomware</a:t>
            </a:r>
            <a:r>
              <a:rPr lang="en-US" sz="16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: </a:t>
            </a:r>
            <a:r>
              <a:rPr lang="en-US" sz="1600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Malicious software can infect systems, encrypt data, and 	demand ransoms.</a:t>
            </a:r>
          </a:p>
          <a:p>
            <a:pPr lvl="0"/>
            <a:r>
              <a:rPr lang="en-US" sz="16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Human Errors:</a:t>
            </a:r>
          </a:p>
          <a:p>
            <a:pPr lvl="0"/>
            <a:r>
              <a:rPr lang="en-US" sz="16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	Configuration Mistakes: </a:t>
            </a:r>
            <a:r>
              <a:rPr lang="en-US" sz="1600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Misconfigurations can lead to data loss or service disruptions.</a:t>
            </a:r>
          </a:p>
          <a:p>
            <a:pPr lvl="0"/>
            <a:r>
              <a:rPr lang="en-US" sz="16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	Accidental Data Deletion: </a:t>
            </a:r>
            <a:r>
              <a:rPr lang="en-US" sz="1600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Inadvertent data deletion can cause data loss.</a:t>
            </a:r>
          </a:p>
          <a:p>
            <a:pPr lvl="0"/>
            <a:r>
              <a:rPr lang="en-US" sz="16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Regulatory and Compliance Issues:</a:t>
            </a:r>
          </a:p>
          <a:p>
            <a:pPr lvl="0"/>
            <a:r>
              <a:rPr lang="en-US" sz="16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	Non-Compliance: </a:t>
            </a:r>
            <a:r>
              <a:rPr lang="en-US" sz="1600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Violation of regulatory requirements can lead to service interruptions or 	legal consequences.</a:t>
            </a:r>
          </a:p>
          <a:p>
            <a:pPr lvl="0"/>
            <a:r>
              <a:rPr lang="en-US" sz="16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Data Center Outages:</a:t>
            </a:r>
          </a:p>
          <a:p>
            <a:pPr lvl="0"/>
            <a:r>
              <a:rPr lang="en-US" sz="16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	Data Center Failures: </a:t>
            </a:r>
            <a:r>
              <a:rPr lang="en-US" sz="1600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Entire data centers can experience outages due to various causes.</a:t>
            </a:r>
            <a:endParaRPr lang="en-US" sz="1600" dirty="0">
              <a:solidFill>
                <a:srgbClr val="374151"/>
              </a:solidFill>
              <a:highlight>
                <a:srgbClr val="F7F7F8"/>
              </a:highlight>
              <a:latin typeface="Inter" charset="0"/>
              <a:ea typeface="Inter" charset="0"/>
              <a:cs typeface="Roboto"/>
              <a:sym typeface="Roboto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1692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Autofit/>
          </a:bodyPr>
          <a:lstStyle/>
          <a:p>
            <a:pPr lvl="0"/>
            <a:r>
              <a:rPr lang="en-US" sz="18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Ideas:</a:t>
            </a:r>
          </a:p>
          <a:p>
            <a:pPr lvl="0"/>
            <a:r>
              <a:rPr lang="en-US" sz="1800" b="1" dirty="0" smtClean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Cognitive </a:t>
            </a:r>
            <a:r>
              <a:rPr lang="en-US" sz="18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Disaster Preparedness:</a:t>
            </a:r>
          </a:p>
          <a:p>
            <a:pPr marL="114300" lvl="0" indent="0">
              <a:buNone/>
            </a:pPr>
            <a:r>
              <a:rPr lang="en-US" sz="1800" b="1" dirty="0" smtClean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 </a:t>
            </a:r>
            <a:r>
              <a:rPr lang="en-US" sz="18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	</a:t>
            </a:r>
            <a:r>
              <a:rPr lang="en-US" sz="1800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Implement AI-driven disaster prediction models that can forecast </a:t>
            </a:r>
            <a:r>
              <a:rPr lang="en-US" sz="1800" dirty="0" smtClean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       potential disasters</a:t>
            </a:r>
            <a:r>
              <a:rPr lang="en-US" sz="1800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, enabling proactive disaster recovery planning</a:t>
            </a:r>
            <a:r>
              <a:rPr lang="en-US" sz="18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.</a:t>
            </a:r>
          </a:p>
          <a:p>
            <a:pPr lvl="0"/>
            <a:r>
              <a:rPr lang="en-US" sz="18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   AI-Enhanced Backup Strategies:</a:t>
            </a:r>
          </a:p>
          <a:p>
            <a:pPr marL="114300" lvl="0" indent="0">
              <a:buNone/>
            </a:pPr>
            <a:r>
              <a:rPr lang="en-US" sz="18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	</a:t>
            </a:r>
            <a:r>
              <a:rPr lang="en-US" sz="1800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Utilize AI algorithms to intelligently schedule backups, prioritizing critical data </a:t>
            </a:r>
            <a:r>
              <a:rPr lang="en-US" sz="1800" dirty="0" smtClean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and </a:t>
            </a:r>
            <a:r>
              <a:rPr lang="en-US" sz="1800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configurations,  and optimizing resource allocation.</a:t>
            </a:r>
            <a:endParaRPr lang="en-US" sz="1800" b="1" dirty="0">
              <a:solidFill>
                <a:srgbClr val="374151"/>
              </a:solidFill>
              <a:latin typeface="Inter" charset="0"/>
              <a:ea typeface="Inter" charset="0"/>
              <a:cs typeface="Roboto"/>
              <a:sym typeface="Roboto"/>
            </a:endParaRPr>
          </a:p>
          <a:p>
            <a:pPr lvl="0"/>
            <a:r>
              <a:rPr lang="en-US" sz="18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   </a:t>
            </a:r>
            <a:r>
              <a:rPr lang="en-US" sz="1800" b="1" dirty="0" err="1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Blockchain</a:t>
            </a:r>
            <a:r>
              <a:rPr lang="en-US" sz="18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-Based Immutable Replication: </a:t>
            </a:r>
          </a:p>
          <a:p>
            <a:pPr marL="114300" lvl="0" indent="0">
              <a:buNone/>
            </a:pPr>
            <a:r>
              <a:rPr lang="en-US" sz="1800" b="1" dirty="0" smtClean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     </a:t>
            </a:r>
            <a:r>
              <a:rPr lang="en-US" sz="1800" dirty="0" smtClean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Employ </a:t>
            </a:r>
            <a:r>
              <a:rPr lang="en-US" sz="1800" dirty="0" err="1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blockchain</a:t>
            </a:r>
            <a:r>
              <a:rPr lang="en-US" sz="1800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 technology to create immutable and secure data </a:t>
            </a:r>
            <a:r>
              <a:rPr lang="en-US" sz="1800" dirty="0" smtClean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replication </a:t>
            </a:r>
            <a:r>
              <a:rPr lang="en-US" sz="1800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to IBM Cloud Virtual Servers, ensuring data integrity and security.</a:t>
            </a:r>
            <a:endParaRPr lang="en-US" sz="1800" b="1" dirty="0">
              <a:solidFill>
                <a:srgbClr val="374151"/>
              </a:solidFill>
              <a:latin typeface="Inter" charset="0"/>
              <a:ea typeface="Inter" charset="0"/>
              <a:cs typeface="Roboto"/>
              <a:sym typeface="Roboto"/>
            </a:endParaRPr>
          </a:p>
          <a:p>
            <a:pPr lvl="0"/>
            <a:r>
              <a:rPr lang="en-US" sz="18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   AI-Powered Recovery Testing: </a:t>
            </a:r>
          </a:p>
          <a:p>
            <a:pPr marL="114300" lvl="0" indent="0">
              <a:buNone/>
            </a:pPr>
            <a:r>
              <a:rPr lang="en-US" sz="18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	</a:t>
            </a:r>
            <a:r>
              <a:rPr lang="en-US" sz="1800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Implement AI-driven simulations for recovery testing, allowing for more </a:t>
            </a:r>
            <a:r>
              <a:rPr lang="en-US" sz="1800" dirty="0" smtClean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comprehensive </a:t>
            </a:r>
            <a:r>
              <a:rPr lang="en-US" sz="1800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and predictive testing scenarios, reducing downtime risk.</a:t>
            </a:r>
            <a:endParaRPr lang="en-US" sz="1800" b="1" dirty="0">
              <a:solidFill>
                <a:srgbClr val="374151"/>
              </a:solidFill>
              <a:latin typeface="Inter" charset="0"/>
              <a:ea typeface="Inter" charset="0"/>
              <a:cs typeface="Roboto"/>
              <a:sym typeface="Roboto"/>
            </a:endParaRPr>
          </a:p>
          <a:p>
            <a:pPr lvl="0"/>
            <a:r>
              <a:rPr lang="en-US" sz="18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   Adaptive Business Continuity: </a:t>
            </a:r>
          </a:p>
          <a:p>
            <a:pPr marL="114300" lvl="0" indent="0">
              <a:buNone/>
            </a:pPr>
            <a:r>
              <a:rPr lang="en-US" sz="1800" b="1" dirty="0" smtClean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      </a:t>
            </a:r>
            <a:r>
              <a:rPr lang="en-US" sz="1800" dirty="0" smtClean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Integrate </a:t>
            </a:r>
            <a:r>
              <a:rPr lang="en-US" sz="1800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AI to dynamically adjust the disaster recovery plan based on real-time 	data, ensuring alignment with the evolving business continuity strategy.</a:t>
            </a:r>
            <a:endParaRPr lang="en-US" sz="1800" dirty="0">
              <a:solidFill>
                <a:srgbClr val="374151"/>
              </a:solidFill>
              <a:highlight>
                <a:srgbClr val="F7F7F8"/>
              </a:highlight>
              <a:latin typeface="Inter" charset="0"/>
              <a:ea typeface="Inter" charset="0"/>
              <a:cs typeface="Roboto"/>
              <a:sym typeface="Roboto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3733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rgbClr val="555A62"/>
                </a:solidFill>
                <a:latin typeface="Inter" panose="020B0604020202020204" charset="0"/>
                <a:ea typeface="Inter" panose="020B0604020202020204" charset="0"/>
              </a:rPr>
              <a:t>Recovery Strategy</a:t>
            </a:r>
            <a:r>
              <a:rPr lang="en-US" sz="1800" b="1" dirty="0" smtClean="0">
                <a:solidFill>
                  <a:srgbClr val="555A62"/>
                </a:solidFill>
                <a:latin typeface="Inter" panose="020B0604020202020204" charset="0"/>
                <a:ea typeface="Inter" panose="020B0604020202020204" charset="0"/>
              </a:rPr>
              <a:t>:</a:t>
            </a:r>
            <a:endParaRPr lang="en-US" sz="1800" dirty="0">
              <a:solidFill>
                <a:srgbClr val="555A62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114300" indent="0">
              <a:buNone/>
            </a:pPr>
            <a:r>
              <a:rPr lang="en-US" sz="1800" dirty="0" smtClean="0">
                <a:solidFill>
                  <a:srgbClr val="555A62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800" dirty="0">
                <a:solidFill>
                  <a:srgbClr val="555A62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800" dirty="0" smtClean="0">
                <a:solidFill>
                  <a:srgbClr val="555A62"/>
                </a:solidFill>
                <a:latin typeface="Inter" panose="020B0604020202020204" charset="0"/>
                <a:ea typeface="Inter" panose="020B0604020202020204" charset="0"/>
              </a:rPr>
              <a:t>A </a:t>
            </a:r>
            <a:r>
              <a:rPr lang="en-US" sz="1800" dirty="0">
                <a:solidFill>
                  <a:srgbClr val="555A62"/>
                </a:solidFill>
                <a:latin typeface="Inter" panose="020B0604020202020204" charset="0"/>
                <a:ea typeface="Inter" panose="020B0604020202020204" charset="0"/>
              </a:rPr>
              <a:t>disaster recovery strategy is a comprehensive plan that an organization develops to recover its IT systems and data in the event of a disruptive incident, such as natural disasters, hardware failures, </a:t>
            </a:r>
            <a:r>
              <a:rPr lang="en-US" sz="1800" dirty="0" err="1">
                <a:solidFill>
                  <a:srgbClr val="555A62"/>
                </a:solidFill>
                <a:latin typeface="Inter" panose="020B0604020202020204" charset="0"/>
                <a:ea typeface="Inter" panose="020B0604020202020204" charset="0"/>
              </a:rPr>
              <a:t>cyberattacks</a:t>
            </a:r>
            <a:r>
              <a:rPr lang="en-US" sz="1800" dirty="0">
                <a:solidFill>
                  <a:srgbClr val="555A62"/>
                </a:solidFill>
                <a:latin typeface="Inter" panose="020B0604020202020204" charset="0"/>
                <a:ea typeface="Inter" panose="020B0604020202020204" charset="0"/>
              </a:rPr>
              <a:t>, or other emergencies.</a:t>
            </a:r>
          </a:p>
          <a:p>
            <a:endParaRPr lang="en-US" sz="1800" dirty="0">
              <a:solidFill>
                <a:srgbClr val="555A62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1800" b="1" dirty="0">
                <a:solidFill>
                  <a:srgbClr val="555A62"/>
                </a:solidFill>
              </a:rPr>
              <a:t>    Recovery Time Objective (RTO):</a:t>
            </a:r>
          </a:p>
          <a:p>
            <a:pPr marL="114300" indent="0">
              <a:buNone/>
            </a:pPr>
            <a:r>
              <a:rPr lang="en-US" sz="1800" b="1" dirty="0" smtClean="0">
                <a:solidFill>
                  <a:srgbClr val="555A62"/>
                </a:solidFill>
              </a:rPr>
              <a:t> </a:t>
            </a:r>
            <a:r>
              <a:rPr lang="en-US" sz="1800" dirty="0" smtClean="0">
                <a:solidFill>
                  <a:srgbClr val="555A62"/>
                </a:solidFill>
              </a:rPr>
              <a:t>RTO </a:t>
            </a:r>
            <a:r>
              <a:rPr lang="en-US" sz="1800" dirty="0">
                <a:solidFill>
                  <a:srgbClr val="555A62"/>
                </a:solidFill>
              </a:rPr>
              <a:t>is a crucial metric that defines the maximum allowable downtime for IT systems and services after a disaster. It specifies the target time within which systems, applications, and data must be restored to full functionality.</a:t>
            </a:r>
            <a:endParaRPr lang="en-US" sz="1800" dirty="0">
              <a:solidFill>
                <a:srgbClr val="555A62"/>
              </a:solidFill>
              <a:latin typeface="Inter" panose="020B0604020202020204" charset="0"/>
              <a:ea typeface="Inter" panose="020B0604020202020204" charset="0"/>
            </a:endParaRPr>
          </a:p>
          <a:p>
            <a:endParaRPr lang="en-US" sz="1800" dirty="0">
              <a:solidFill>
                <a:srgbClr val="555A62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1800" b="1" dirty="0">
                <a:solidFill>
                  <a:srgbClr val="555A62"/>
                </a:solidFill>
              </a:rPr>
              <a:t>    Recovery Point Objective (RPO):</a:t>
            </a:r>
          </a:p>
          <a:p>
            <a:pPr marL="114300" indent="0">
              <a:buNone/>
            </a:pPr>
            <a:r>
              <a:rPr lang="en-US" sz="1800" b="1" dirty="0" smtClean="0">
                <a:solidFill>
                  <a:srgbClr val="555A62"/>
                </a:solidFill>
              </a:rPr>
              <a:t>  </a:t>
            </a:r>
            <a:r>
              <a:rPr lang="en-US" sz="1800" dirty="0" smtClean="0">
                <a:solidFill>
                  <a:srgbClr val="555A62"/>
                </a:solidFill>
              </a:rPr>
              <a:t>RPO </a:t>
            </a:r>
            <a:r>
              <a:rPr lang="en-US" sz="1800" dirty="0">
                <a:solidFill>
                  <a:srgbClr val="555A62"/>
                </a:solidFill>
              </a:rPr>
              <a:t>is another important metric that determines the maximum acceptable data loss in the event of a disaster. It represents the point in time to which an organization is willing to recover its data. </a:t>
            </a:r>
            <a:endParaRPr lang="en-US" sz="1800" dirty="0">
              <a:solidFill>
                <a:srgbClr val="555A62"/>
              </a:solidFill>
              <a:latin typeface="Inter" panose="020B0604020202020204" charset="0"/>
              <a:ea typeface="Inter" panose="020B0604020202020204" charset="0"/>
            </a:endParaRPr>
          </a:p>
          <a:p>
            <a:endParaRPr lang="en-US" sz="1800" dirty="0">
              <a:solidFill>
                <a:srgbClr val="555A62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1800" b="1" dirty="0">
                <a:solidFill>
                  <a:srgbClr val="555A62"/>
                </a:solidFill>
              </a:rPr>
              <a:t>    Priority of Virtual Machines:</a:t>
            </a:r>
          </a:p>
          <a:p>
            <a:pPr marL="114300" indent="0">
              <a:buNone/>
            </a:pPr>
            <a:r>
              <a:rPr lang="en-US" sz="1800" b="1" dirty="0" smtClean="0">
                <a:solidFill>
                  <a:srgbClr val="555A62"/>
                </a:solidFill>
              </a:rPr>
              <a:t>  </a:t>
            </a:r>
            <a:r>
              <a:rPr lang="en-US" sz="1800" dirty="0" smtClean="0">
                <a:solidFill>
                  <a:srgbClr val="555A62"/>
                </a:solidFill>
              </a:rPr>
              <a:t>When </a:t>
            </a:r>
            <a:r>
              <a:rPr lang="en-US" sz="1800" dirty="0">
                <a:solidFill>
                  <a:srgbClr val="555A62"/>
                </a:solidFill>
              </a:rPr>
              <a:t>designing a disaster recovery strategy, it's essential to classify virtual machines (VMs) based on their importance and impact on business operations.</a:t>
            </a:r>
            <a:endParaRPr lang="en-US" sz="1800" dirty="0">
              <a:solidFill>
                <a:srgbClr val="555A62"/>
              </a:solidFill>
              <a:latin typeface="Inter" panose="020B0604020202020204" charset="0"/>
              <a:ea typeface="Inter" panose="020B0604020202020204" charset="0"/>
            </a:endParaRPr>
          </a:p>
          <a:p>
            <a:endParaRPr lang="en-US" sz="1800" dirty="0">
              <a:solidFill>
                <a:srgbClr val="555A62"/>
              </a:solidFill>
              <a:latin typeface="Inter" panose="020B0604020202020204" charset="0"/>
              <a:ea typeface="Inter" panose="020B0604020202020204" charset="0"/>
            </a:endParaRPr>
          </a:p>
          <a:p>
            <a:endParaRPr lang="en-US" sz="1800" dirty="0">
              <a:solidFill>
                <a:srgbClr val="555A62"/>
              </a:solidFill>
              <a:latin typeface="Inter" panose="020B0604020202020204" charset="0"/>
              <a:ea typeface="Inter" panose="020B0604020202020204" charset="0"/>
            </a:endParaRPr>
          </a:p>
          <a:p>
            <a:endParaRPr lang="en-US" sz="1800" dirty="0">
              <a:solidFill>
                <a:srgbClr val="555A62"/>
              </a:solidFill>
              <a:latin typeface="Inter" panose="020B0604020202020204" charset="0"/>
              <a:ea typeface="Inter" panose="020B0604020202020204" charset="0"/>
            </a:endParaRPr>
          </a:p>
          <a:p>
            <a:endParaRPr lang="en-US" sz="1800" dirty="0">
              <a:solidFill>
                <a:srgbClr val="555A62"/>
              </a:solidFill>
              <a:latin typeface="Inter" panose="020B0604020202020204" charset="0"/>
              <a:ea typeface="Inter" panose="020B0604020202020204" charset="0"/>
            </a:endParaRPr>
          </a:p>
          <a:p>
            <a:endParaRPr lang="en-US" sz="1800" dirty="0">
              <a:solidFill>
                <a:srgbClr val="555A62"/>
              </a:solidFill>
              <a:latin typeface="Inter" panose="020B0604020202020204" charset="0"/>
              <a:ea typeface="Inter" panose="020B0604020202020204" charset="0"/>
            </a:endParaRPr>
          </a:p>
          <a:p>
            <a:endParaRPr lang="en-US" sz="1800" dirty="0">
              <a:solidFill>
                <a:srgbClr val="555A62"/>
              </a:solidFill>
              <a:latin typeface="Inter" panose="020B0604020202020204" charset="0"/>
              <a:ea typeface="Inter" panose="020B0604020202020204" charset="0"/>
            </a:endParaRPr>
          </a:p>
          <a:p>
            <a:endParaRPr lang="en-US" sz="1800" dirty="0">
              <a:solidFill>
                <a:srgbClr val="555A62"/>
              </a:solidFill>
              <a:latin typeface="Inter" panose="020B0604020202020204" charset="0"/>
              <a:ea typeface="Inter" panose="020B0604020202020204" charset="0"/>
            </a:endParaRPr>
          </a:p>
          <a:p>
            <a:endParaRPr lang="en-IN" sz="1800" dirty="0">
              <a:solidFill>
                <a:srgbClr val="555A62"/>
              </a:solidFill>
              <a:latin typeface="Inter" panose="020B0604020202020204" charset="0"/>
              <a:ea typeface="Inter" panose="020B0604020202020204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555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974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STEP1 :Login to IBM cloud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03" y="1269330"/>
            <a:ext cx="8496944" cy="461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49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974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STEP2 : Visit </a:t>
            </a:r>
            <a:r>
              <a:rPr lang="en-IN" sz="3200" dirty="0" err="1" smtClean="0"/>
              <a:t>DRaaS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344" y="1269330"/>
            <a:ext cx="8404461" cy="461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92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97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STEP3 : To discover the cluster select the appropriate cloud </a:t>
            </a:r>
            <a:r>
              <a:rPr lang="en-US" sz="2800" dirty="0" err="1" smtClean="0"/>
              <a:t>account,cloud</a:t>
            </a:r>
            <a:r>
              <a:rPr lang="en-US" sz="2800" dirty="0" smtClean="0"/>
              <a:t> region and select the VPC.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607" y="1269330"/>
            <a:ext cx="8295936" cy="461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100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77</TotalTime>
  <Words>494</Words>
  <Application>Microsoft Office PowerPoint</Application>
  <PresentationFormat>On-screen Show (4:3)</PresentationFormat>
  <Paragraphs>74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Apothecary</vt:lpstr>
      <vt:lpstr>DISASTER RECOVERY with IBM Cloud Virtual Servers</vt:lpstr>
      <vt:lpstr>Innovation ideas</vt:lpstr>
      <vt:lpstr>Advantages of using these features</vt:lpstr>
      <vt:lpstr>PowerPoint Presentation</vt:lpstr>
      <vt:lpstr>PowerPoint Presentation</vt:lpstr>
      <vt:lpstr>PowerPoint Presentation</vt:lpstr>
      <vt:lpstr>STEP1 :Login to IBM cloud</vt:lpstr>
      <vt:lpstr>STEP2 : Visit DRaaS</vt:lpstr>
      <vt:lpstr>STEP3 : To discover the cluster select the appropriate cloud account,cloud region and select the VPC.</vt:lpstr>
      <vt:lpstr>STEP4 : Then go to worker pools and add workloads and create backup with valid name.</vt:lpstr>
      <vt:lpstr>STEP5 : Then go to cluster backups and schedule the backups.</vt:lpstr>
      <vt:lpstr>STEP6 : Fill the name,namespace and frequency Selection and time to live and click schedule backup.</vt:lpstr>
      <vt:lpstr>STEP7 : Go to backups and find the backup which was created in the previous step.</vt:lpstr>
      <vt:lpstr>STEP8 : Select new vpc option and fill the appropriate details of the cluster and vpc.</vt:lpstr>
      <vt:lpstr>STEP9 : At the end , we finally created the disaster recovery plan. </vt:lpstr>
      <vt:lpstr>BUSINESS PERSPECTIVE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6</cp:revision>
  <dcterms:created xsi:type="dcterms:W3CDTF">2023-11-01T09:25:24Z</dcterms:created>
  <dcterms:modified xsi:type="dcterms:W3CDTF">2023-11-01T10:43:19Z</dcterms:modified>
</cp:coreProperties>
</file>