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57" r:id="rId4"/>
    <p:sldId id="258" r:id="rId5"/>
    <p:sldId id="259" r:id="rId6"/>
    <p:sldId id="270" r:id="rId7"/>
    <p:sldId id="262" r:id="rId8"/>
    <p:sldId id="263" r:id="rId9"/>
    <p:sldId id="269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E24-BCA6-41C9-87E4-229DC5DAA1A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94F-5826-401A-B65E-88921431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E24-BCA6-41C9-87E4-229DC5DAA1A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94F-5826-401A-B65E-88921431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7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E24-BCA6-41C9-87E4-229DC5DAA1A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94F-5826-401A-B65E-88921431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E24-BCA6-41C9-87E4-229DC5DAA1A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94F-5826-401A-B65E-88921431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E24-BCA6-41C9-87E4-229DC5DAA1A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94F-5826-401A-B65E-88921431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7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E24-BCA6-41C9-87E4-229DC5DAA1A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94F-5826-401A-B65E-88921431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E24-BCA6-41C9-87E4-229DC5DAA1A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94F-5826-401A-B65E-88921431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2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E24-BCA6-41C9-87E4-229DC5DAA1A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94F-5826-401A-B65E-88921431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E24-BCA6-41C9-87E4-229DC5DAA1A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94F-5826-401A-B65E-88921431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E24-BCA6-41C9-87E4-229DC5DAA1A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94F-5826-401A-B65E-88921431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83E24-BCA6-41C9-87E4-229DC5DAA1A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294F-5826-401A-B65E-88921431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8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83E24-BCA6-41C9-87E4-229DC5DAA1AD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8294F-5826-401A-B65E-88921431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2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93/nar/gkh340" TargetMode="External"/><Relationship Id="rId13" Type="http://schemas.openxmlformats.org/officeDocument/2006/relationships/hyperlink" Target="https://doi.org/10.3389/fcimb.2021.781429" TargetMode="External"/><Relationship Id="rId3" Type="http://schemas.openxmlformats.org/officeDocument/2006/relationships/hyperlink" Target="https://doi.org/10.3389/fchem.2021.802766" TargetMode="External"/><Relationship Id="rId7" Type="http://schemas.openxmlformats.org/officeDocument/2006/relationships/hyperlink" Target="https://doi.org/10.1186/1471-2105-11-119" TargetMode="External"/><Relationship Id="rId12" Type="http://schemas.openxmlformats.org/officeDocument/2006/relationships/hyperlink" Target="https://www.w3schools.com/js/js_ajax_intro.asp" TargetMode="External"/><Relationship Id="rId2" Type="http://schemas.openxmlformats.org/officeDocument/2006/relationships/hyperlink" Target="https://doi.org/10.1080/21645515.2021.188025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93/bioinformatics/btu153" TargetMode="External"/><Relationship Id="rId11" Type="http://schemas.openxmlformats.org/officeDocument/2006/relationships/hyperlink" Target="https://pythonhosted.org/Flask-Mail/" TargetMode="External"/><Relationship Id="rId5" Type="http://schemas.openxmlformats.org/officeDocument/2006/relationships/hyperlink" Target="https://doi.org/10.1093/oxfordjournals.molbev.a040126" TargetMode="External"/><Relationship Id="rId15" Type="http://schemas.openxmlformats.org/officeDocument/2006/relationships/hyperlink" Target="https://doi.org/10.1128/mr.56.1.152-179.1992" TargetMode="External"/><Relationship Id="rId10" Type="http://schemas.openxmlformats.org/officeDocument/2006/relationships/hyperlink" Target="https://readthedocs.org/projects/flask/" TargetMode="External"/><Relationship Id="rId4" Type="http://schemas.openxmlformats.org/officeDocument/2006/relationships/hyperlink" Target="https://doi.org/10.1093/oxfordjournals.molbev.a040454" TargetMode="External"/><Relationship Id="rId9" Type="http://schemas.openxmlformats.org/officeDocument/2006/relationships/hyperlink" Target="https://doi.org/10.1093/bioinformatics/btp163" TargetMode="External"/><Relationship Id="rId14" Type="http://schemas.openxmlformats.org/officeDocument/2006/relationships/hyperlink" Target="https://doi.org/10.1371/journal.pbio.100225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amapo.yuja.com/V/Video?v=10349598&amp;node=44630422&amp;a=16149772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63" y="1362509"/>
            <a:ext cx="10954328" cy="23876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ViralGeneClock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800" dirty="0" smtClean="0"/>
              <a:t>A Tool </a:t>
            </a:r>
            <a:r>
              <a:rPr lang="en-US" sz="1800" dirty="0"/>
              <a:t>for Estimating the Relative Mutation Rate of Different Genes across Viral Strains using Phylogenetic Analyses.</a:t>
            </a:r>
            <a:r>
              <a:rPr lang="en-US" sz="1500" dirty="0"/>
              <a:t/>
            </a:r>
            <a:br>
              <a:rPr lang="en-US" sz="1500" dirty="0"/>
            </a:br>
            <a:endParaRPr lang="en-US" sz="1500" dirty="0"/>
          </a:p>
        </p:txBody>
      </p:sp>
      <p:sp>
        <p:nvSpPr>
          <p:cNvPr id="4" name="Rectangle 3"/>
          <p:cNvSpPr/>
          <p:nvPr/>
        </p:nvSpPr>
        <p:spPr>
          <a:xfrm>
            <a:off x="9088582" y="5394036"/>
            <a:ext cx="2189018" cy="6927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Merit Kayastha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42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8712" y="1431636"/>
            <a:ext cx="5943600" cy="23322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8712" y="3880884"/>
            <a:ext cx="418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Fig 6</a:t>
            </a:r>
            <a:r>
              <a:rPr lang="en-US" dirty="0" smtClean="0"/>
              <a:t>: Relative mutation rate for annotated genes in Influenza A from </a:t>
            </a:r>
            <a:r>
              <a:rPr lang="en-US" i="1" dirty="0" smtClean="0"/>
              <a:t>ViralGeneClock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1163" y="1217222"/>
            <a:ext cx="4529469" cy="526297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scientific literature, Hemagglutinin and Neuraminidase genes have been found to evolve more rapidly.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 protein genes HA and NA evolve rapidly than internal protein genes.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HA, in particular, helps in attaching to and entering the cells in the respiratory tract, and regular mutations in the HA gene help the virus evade the immune response.</a:t>
            </a:r>
          </a:p>
        </p:txBody>
      </p:sp>
    </p:spTree>
    <p:extLst>
      <p:ext uri="{BB962C8B-B14F-4D97-AF65-F5344CB8AC3E}">
        <p14:creationId xmlns:p14="http://schemas.microsoft.com/office/powerpoint/2010/main" val="1516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 lack of literature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quantitative mutation rates across different genes in viral strains, verifying the accuracy of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ViralGeneClock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quantitative relative mutation rates is difficult. However,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tool’s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align with the qualitative information in the literature, as observed in the examples of SARS-CoV-2, HIV-1, and Influenza 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ViralGeneClock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effective in identifying the evolutionary relationship between different viral strains and can be utilized for pinpointing viral regions with varying levels of conservation.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1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772" y="85391"/>
            <a:ext cx="10515600" cy="97786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730" y="953754"/>
            <a:ext cx="10515600" cy="5797920"/>
          </a:xfrm>
        </p:spPr>
        <p:txBody>
          <a:bodyPr>
            <a:noAutofit/>
          </a:bodyPr>
          <a:lstStyle/>
          <a:p>
            <a:pPr lvl="0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Cardona-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Ospina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A., Rojas-Gallardo, D. M.,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Garzón-Castaño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C., Jiménez-Posada, E. V., &amp; Rodríguez-Morales, A. J. (2021).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Phylodynamic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in the understanding of the current COVID-19 pandemic and its utility in vaccine and antiviral design and assessment.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Vaccines &amp; </a:t>
            </a:r>
            <a:r>
              <a:rPr lang="en-US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Immunotherapeutics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(8), 2437–2444.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https://doi.org/10.1080/21645515.2021.1880254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Hegde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Tang, Z., Zhao, J., &amp; Wang, J. (2021). Inhibition of SARS-CoV-2 by targeting conserved viral RNA structures and sequences.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Frontiers in Chemistry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https://doi.org/10.3389/fchem.2021.802766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Saitou, N., &amp;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(1987). The neighbor-joining method: a new method for reconstructing phylogenetic trees.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Molecular Biology and Evolution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(4), 406–425.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https://doi.org/10.1093/oxfordjournals.molbev.a040454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Kuhner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K., &amp;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Felsenstein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(1994). A simulation comparison of phylogeny algorithms under equal and unequal evolutionary rates.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Molecular Biology and Evolution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459–468.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https://doi.org/10.1093/oxfordjournals.molbev.a040126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Seemann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(2014). Prokka: rapid prokaryotic genome annotation. Bioinformatics (Oxford, England), 30(14), 2068–2069.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https://doi.org/10.1093/bioinformatics/btu153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Hyatt, D., Chen, G.-L.,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LoCascio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F., Land, M. L., Larimer, F. W., &amp; Hauser, L. J. (2010). Prodigal: prokaryotic gene recognition and translation initiation site identification.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BMC Bioinformatics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(1).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https://doi.org/10.1186/1471-2105-11-119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Edgar, R. C. (2004). MUSCLE: multiple sequence alignment with high accuracy and high throughput.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Nucleic Acids Research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(5), 1792–1797.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https://doi.org/10.1093/nar/gkh340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Cock, P. J. A.,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Chang, J. T., Chapman, B. A., Cox, C. J.,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Dalke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Friedberg, I.,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Hamelryck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Kauff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Wilczynski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&amp; de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Hoon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J. L. (2009). Biopython: freely available Python tools for computational molecular biology and bioinformatics. 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 (Oxford, England)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(11), 1422–1423.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https://doi.org/10.1093/bioinformatics/btp163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Readthedocs.org. Retrieved April 6, 2024, from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https://readthedocs.org/projects/flask/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Flask-mail — Flask-Mail 0.9.1 documentation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Pythonhosted.org. Retrieved May 1, 2024, from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https://pythonhosted.org/Flask-Mail/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 introduction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W3schools.com. Retrieved May 1, 2024, from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https://www.w3schools.com/js/js_ajax_intro.asp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Hirabara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M.,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Serdan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D. A.,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Gorjao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N.,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Pithon-Curi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C.,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Covas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T.,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Curi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&amp;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Durigon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L. (2022). SARS-COV-2 variants: Differences and potential of immune evasion. 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Frontiers in Cellular and Infection Microbiology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https://doi.org/10.3389/fcimb.2021.781429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Cuevas, J. M., Geller, R.,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Garijo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López-Aldeguer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Sanjuán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(2015). Extremely high mutation rate of HIV-1 in vivo. </a:t>
            </a:r>
            <a:r>
              <a:rPr lang="en-US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Biology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(9), e1002251.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https://doi.org/10.1371/journal.pbio.1002251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Webster, R. G., Bean, W. J., Gorman, O. T., Chambers, T. M., &amp;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Kawaoka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(1992). Evolution and ecology of influenza A viruses. 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Microbiological Reviews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152–179. </a:t>
            </a:r>
            <a:r>
              <a:rPr lang="en-US" sz="11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https://doi.org/10.1128/mr.56.1.152-179.1992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6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­ViralGeneClock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web application, where the users can submit the FASTA sequence of viral strains, and get the outputs emailed to their address.</a:t>
            </a: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ViralGeneClock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Neighbor-joining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(NJ) algorithm for phylogenetic analyses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NJ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bottom-up clustering method for estimating genetic distances and branch lengths, and creating phylogenetic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60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u="sng" dirty="0" smtClean="0"/>
              <a:t/>
            </a:r>
            <a:br>
              <a:rPr lang="en-US" u="sng" dirty="0" smtClean="0"/>
            </a:br>
            <a:r>
              <a:rPr lang="en-US" u="sng" dirty="0"/>
              <a:t/>
            </a:r>
            <a:br>
              <a:rPr lang="en-US" u="sng" dirty="0"/>
            </a:b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Rationale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regions of the viral genome that are highly conserved across different strains. Could be potentially useful for drug/vaccine design.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phylogenetic relationship between different strains of the virus.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regions with rapid mutation, indicating that the region is under strong selective pressure.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0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53" y="143452"/>
            <a:ext cx="10515600" cy="1325563"/>
          </a:xfrm>
        </p:spPr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Materials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26" y="1469015"/>
            <a:ext cx="3235035" cy="2930146"/>
          </a:xfr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Prokka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Linux-based rapid prokaryotic genome annotation tool, for viral annotation.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51425" y="1475077"/>
            <a:ext cx="3542466" cy="292408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MUSCLE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sequence alignment tool which uses progressive alignment algorithm.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96636" y="1469015"/>
            <a:ext cx="3570491" cy="487318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Biopython: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and organize FASTA files.</a:t>
            </a:r>
          </a:p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wrap the CLI with a user friendly web framework.</a:t>
            </a:r>
          </a:p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Flask-mail: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automatically email users with results once the analysis is complete. </a:t>
            </a:r>
          </a:p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generating a phylogenic tree image file.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3325" y="4736354"/>
            <a:ext cx="7280565" cy="160584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and CSS: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designing front end and different tabs of the webpage.</a:t>
            </a:r>
          </a:p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Ajax in JavaScript: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retrieve live updates from the command line.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Sequence Analysis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Genome Annotation &amp; Multiple Sequence Alignment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Neighbor-Joining Algorithm to calculate genetic distance and branch length to reference strain.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 Analysis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 Grouping &amp; Multiple Sequence Alignment for each Gene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NJ algorithm to calculate genetic distance to reference strain for a gene.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Relative Mutation Rate.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04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Tool Workup (Video)</a:t>
            </a:r>
            <a:endParaRPr lang="en-US" u="sng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127" y="1816389"/>
            <a:ext cx="8896927" cy="1730375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ramapo.yuja.com/V/Video?v=10349598&amp;node=44630422&amp;a=161497724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3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655" y="109519"/>
            <a:ext cx="10515600" cy="1043042"/>
          </a:xfrm>
        </p:spPr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644" y="115256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1: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 SARS-CoV-2 viral strains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5749" y="1836587"/>
            <a:ext cx="5941695" cy="3185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955" y="1620121"/>
            <a:ext cx="5549837" cy="4636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749" y="5211311"/>
            <a:ext cx="559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Fig 1: Prokka annotation of SARS-CoV-2 virus.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735081" y="6362275"/>
            <a:ext cx="559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Fig 2: Phylogenic tree of SARS-CoV-2 viral strains.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607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424763"/>
            <a:ext cx="5169196" cy="2594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13451" y="1036468"/>
            <a:ext cx="4720855" cy="489364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scientific literature, S and N genes have been found with the highest mutational range.</a:t>
            </a:r>
          </a:p>
          <a:p>
            <a:endParaRPr lang="en-US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Mutation in S protein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alter its binding affinity with the ACE2 receptor, which increases the virus’s ability to evade the immune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 protein is responsible for packaging the viral RNA and influences the detection of the virus by the immune system.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199" y="4146698"/>
            <a:ext cx="4189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Fig 3</a:t>
            </a:r>
            <a:r>
              <a:rPr lang="en-US" dirty="0" smtClean="0"/>
              <a:t>: Relative mutation rate for annotated genes in SARS-CoV-2 from </a:t>
            </a:r>
            <a:r>
              <a:rPr lang="en-US" i="1" dirty="0" smtClean="0"/>
              <a:t>ViralGeneClock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7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2: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Influenza A viral strains.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7326" y="1941039"/>
            <a:ext cx="5658293" cy="26124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326" y="4779822"/>
            <a:ext cx="559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Fig 4: Prokka annotation of Influenza A virus.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386246" y="6043298"/>
            <a:ext cx="559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Fig 5: Phylogenic tree of Influenza A viral strains.</a:t>
            </a:r>
            <a:endParaRPr lang="en-US" u="sng" dirty="0"/>
          </a:p>
        </p:txBody>
      </p:sp>
      <p:pic>
        <p:nvPicPr>
          <p:cNvPr id="10" name="Picture 9" descr="C:\Users\Lenovo\Downloads\outputs\fullSequence-output\tre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553" y="1360968"/>
            <a:ext cx="5688419" cy="4682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2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951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Office Theme</vt:lpstr>
      <vt:lpstr>ViralGeneClock A Tool for Estimating the Relative Mutation Rate of Different Genes across Viral Strains using Phylogenetic Analyses. </vt:lpstr>
      <vt:lpstr>Background</vt:lpstr>
      <vt:lpstr>  Rationale  </vt:lpstr>
      <vt:lpstr>Tools and Materials</vt:lpstr>
      <vt:lpstr>Methods</vt:lpstr>
      <vt:lpstr>Tool Workup (Video)</vt:lpstr>
      <vt:lpstr>Results</vt:lpstr>
      <vt:lpstr>PowerPoint Presentation</vt:lpstr>
      <vt:lpstr>2) Sample 2: 4 Influenza A viral strains.   </vt:lpstr>
      <vt:lpstr>PowerPoint Presentation</vt:lpstr>
      <vt:lpstr>Conclusion</vt:lpstr>
      <vt:lpstr>References: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ViralGeneClock A Tool for Estimating the Relative Mutation Rate of Different Genes across Viral Strains using Phylogenetic Analyses.</dc:title>
  <dc:creator>Microsoft account</dc:creator>
  <cp:lastModifiedBy>Microsoft account</cp:lastModifiedBy>
  <cp:revision>20</cp:revision>
  <dcterms:created xsi:type="dcterms:W3CDTF">2024-05-10T22:52:45Z</dcterms:created>
  <dcterms:modified xsi:type="dcterms:W3CDTF">2024-05-11T02:12:18Z</dcterms:modified>
</cp:coreProperties>
</file>