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3AC25-DC29-4438-9743-C5D9E49D1BD8}" v="5" dt="2025-05-30T06:36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43" autoAdjust="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594B-808C-4B66-AE71-8CB887F6915A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F259C-515E-4617-A9F1-93656BEF6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4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94581-E136-3924-6B18-D075F9F1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D826E9-CF8F-6399-6772-FF8DA207A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5D9E7-2A80-2824-5537-4CDDB2DB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4C313-07EB-F25F-1631-66A67649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6FCDD-9F96-8B41-CBAD-706ABD5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87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7D725-D905-1C4F-A489-508F689E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3DD067-3071-843D-B374-D006A6B5C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0E93F-90E1-5A0D-DCD6-41BD940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9E48A-BFAC-7452-B26B-2BB42242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A3B0D-27C7-2E3E-FDED-CECD6799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87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68BA8D-F4FB-C2AE-8DE0-63F5E4BD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B63E5-D1A9-C94C-2771-BAE712E6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3AD6C-C65C-E0FB-B6E0-20EEADC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58E662-6819-1873-AEF0-3A3FB33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A923-541F-CFEE-049F-4D2F183C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91C8-CD49-744B-B925-5AB75C3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A3638-EEAC-A605-A9A0-33166BF6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C4485-F6BF-09AE-7BF9-19E80FA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52331-843F-7904-9E19-36B86540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74F076-3A0F-B17A-CF73-8A617D0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97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860F7-4371-B64B-BF48-8C87D80E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FE11F-EA41-C506-6642-224FFE92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EC4A8-9CCC-B2CE-F35D-5ED3CC74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7238A-7AAD-2F17-6A1A-04D46BF7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4E834-25E1-AE19-95C3-223A6964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8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A71F0-6477-327B-56FC-3FB45D9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15E16-3621-DB22-0A96-C7A7CE4EE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EE32D6-033B-3BED-8EED-24916699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9A531-E08F-2099-79A2-5C632B21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BA76C7-D041-6BE3-3507-283FF770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E4DCA-36C2-AAA2-0BCC-74294A2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823F5-B721-F215-F0FF-3685DBAE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BF239-27DE-7C17-FB65-0C12EAB7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53047D-7808-0225-3B8C-5DF609E5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74A340-91CE-C985-76F2-DCDC3C552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F868C1-2742-6888-0623-EDB4AF0C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CF7704-F75A-1333-A4CA-68A305C2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B82A69-A214-01D1-E2AD-DB85F54C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C047DF-BF6E-B88F-98DD-49E90E4F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FA039-5D9F-69BC-34B3-64982A0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233201-3159-5F96-BC65-75BD3065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FEFD6C-A129-AF93-D93A-E9CE718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09509C-8FA9-BBC2-B337-AD3B427B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1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6D73B1-C980-EA73-831F-AF03D7DA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68512-1902-444A-EB98-DAB56A83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6A298B-71F5-0DF2-5547-70C94D4E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2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B6DF2-33F6-2108-6E27-CCB8247A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0815F-8E38-2251-6457-5AEEFEE2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6B124E-45FC-E978-377B-6DB5FDC7B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A701D5-2F66-E32F-1DAE-333C1EF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8D8E0-F133-565D-0E83-54694EA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832D1-AF73-6BA2-B83E-8299C03F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5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4E062-91EF-5C8C-C326-2FEE49B3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0D0252-EBCB-F5CE-1710-EB9C7D163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D038D3-0F1A-9789-A875-D3CA3984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D44EEA-24B4-1E20-0008-487866FB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AEE7E-C40F-46F9-7B9D-7D7F37C9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16C035-AC37-493D-3170-DAD42D7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5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0E3711-6384-2AC6-772B-D0D4DA72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A33196-8412-6EBF-B476-C259093E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C8C85-864D-B4A3-82A8-C2B77CB0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2277-302A-4037-B518-58B9C8DA3519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3B6AC-9AEC-3DAC-B159-78E0BB97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709A-3F23-2C9C-8F9E-DDDB747AC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EFB8-61A5-4D99-B706-D9D5F765E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8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095C4F32-41F0-9A1C-CE0E-1C77D97B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Raft</a:t>
            </a:r>
            <a:r>
              <a:rPr lang="ja-JP" altLang="en-US" sz="3600" dirty="0"/>
              <a:t> と </a:t>
            </a:r>
            <a:r>
              <a:rPr lang="en-US" altLang="ja-JP" sz="3600" dirty="0"/>
              <a:t>CLP</a:t>
            </a:r>
            <a:r>
              <a:rPr lang="ja-JP" altLang="en-US" sz="3600" dirty="0"/>
              <a:t> との統合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F9FDABCE-E12F-AD65-E347-6AB4D3E09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1200" dirty="0"/>
              <a:t>CLP</a:t>
            </a:r>
            <a:r>
              <a:rPr lang="ja-JP" altLang="en-US" sz="1200" dirty="0"/>
              <a:t> に </a:t>
            </a:r>
            <a:r>
              <a:rPr lang="en-US" altLang="ja-JP" sz="1200" dirty="0"/>
              <a:t>Raft</a:t>
            </a:r>
            <a:r>
              <a:rPr lang="ja-JP" altLang="en-US" sz="1200" dirty="0"/>
              <a:t> を導入するなら </a:t>
            </a:r>
            <a:r>
              <a:rPr lang="en-US" altLang="ja-JP" sz="1200" dirty="0"/>
              <a:t>nm</a:t>
            </a:r>
            <a:r>
              <a:rPr lang="ja-JP" altLang="en-US" sz="1200" dirty="0"/>
              <a:t> 或いは </a:t>
            </a:r>
            <a:r>
              <a:rPr lang="en-US" altLang="ja-JP" sz="1200" dirty="0" err="1"/>
              <a:t>rc</a:t>
            </a:r>
            <a:r>
              <a:rPr lang="ja-JP" altLang="en-US" sz="1200" dirty="0"/>
              <a:t> が筋。だが、適当なモジュール担当が得られないのであろう、竹本が納得しそうにない。次善の策として </a:t>
            </a:r>
            <a:r>
              <a:rPr lang="en-US" altLang="ja-JP" sz="1200" dirty="0"/>
              <a:t>CLP</a:t>
            </a:r>
            <a:r>
              <a:rPr lang="ja-JP" altLang="en-US" sz="1200" dirty="0"/>
              <a:t> の外に </a:t>
            </a:r>
            <a:r>
              <a:rPr lang="en-US" altLang="ja-JP" sz="1200" dirty="0"/>
              <a:t>Raft</a:t>
            </a:r>
            <a:r>
              <a:rPr lang="ja-JP" altLang="en-US" sz="1200" dirty="0"/>
              <a:t> を実装する。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Raft</a:t>
            </a:r>
            <a:r>
              <a:rPr lang="ja-JP" altLang="en-US" sz="1200" dirty="0"/>
              <a:t> によって 分散した </a:t>
            </a:r>
            <a:r>
              <a:rPr lang="en-US" altLang="ja-JP" sz="1200" dirty="0"/>
              <a:t>CLP</a:t>
            </a:r>
            <a:r>
              <a:rPr lang="ja-JP" altLang="en-US" sz="1200" dirty="0"/>
              <a:t> のログが ノードを跨いで直列化されたら、ログそのものの一貫性は向上する。副次的・間接的に </a:t>
            </a:r>
            <a:r>
              <a:rPr lang="en-US" altLang="ja-JP" sz="1200" dirty="0"/>
              <a:t>CLP</a:t>
            </a:r>
            <a:r>
              <a:rPr lang="ja-JP" altLang="en-US" sz="1200" dirty="0"/>
              <a:t>の挙動の一貫性が向上するか否かを観る。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基本設計：</a:t>
            </a:r>
            <a:endParaRPr lang="en-US" altLang="ja-JP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200" dirty="0"/>
              <a:t>各ノードでは </a:t>
            </a:r>
            <a:r>
              <a:rPr kumimoji="1" lang="en-US" altLang="ja-JP" sz="1200" dirty="0"/>
              <a:t>event</a:t>
            </a:r>
            <a:r>
              <a:rPr kumimoji="1" lang="ja-JP" altLang="en-US" sz="1200" dirty="0"/>
              <a:t> が </a:t>
            </a:r>
            <a:r>
              <a:rPr kumimoji="1" lang="en-US" altLang="ja-JP" sz="1200" dirty="0" err="1"/>
              <a:t>userlog</a:t>
            </a:r>
            <a:r>
              <a:rPr kumimoji="1" lang="ja-JP" altLang="en-US" sz="1200" dirty="0"/>
              <a:t> にログを追記する。</a:t>
            </a:r>
            <a:endParaRPr kumimoji="1" lang="en-US" altLang="ja-JP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200" dirty="0"/>
              <a:t>各 </a:t>
            </a:r>
            <a:r>
              <a:rPr kumimoji="1" lang="en-US" altLang="ja-JP" sz="1200" dirty="0"/>
              <a:t>Raft client</a:t>
            </a:r>
            <a:r>
              <a:rPr kumimoji="1" lang="ja-JP" altLang="en-US" sz="1200" dirty="0"/>
              <a:t> は </a:t>
            </a:r>
            <a:r>
              <a:rPr kumimoji="1" lang="en-US" altLang="ja-JP" sz="1200" dirty="0" err="1"/>
              <a:t>userlog</a:t>
            </a:r>
            <a:r>
              <a:rPr kumimoji="1" lang="ja-JP" altLang="en-US" sz="1200" dirty="0"/>
              <a:t> への 追記ログを取得する。</a:t>
            </a:r>
            <a:br>
              <a:rPr kumimoji="1" lang="en-US" altLang="ja-JP" sz="1200" dirty="0"/>
            </a:br>
            <a:r>
              <a:rPr kumimoji="1" lang="ja-JP" altLang="en-US" sz="1200" dirty="0"/>
              <a:t>取得したら、転送先となる </a:t>
            </a:r>
            <a:r>
              <a:rPr kumimoji="1" lang="en-US" altLang="ja-JP" sz="1200" dirty="0"/>
              <a:t>Raft server</a:t>
            </a:r>
            <a:r>
              <a:rPr kumimoji="1" lang="ja-JP" altLang="en-US" sz="1200" dirty="0"/>
              <a:t> の </a:t>
            </a:r>
            <a:r>
              <a:rPr kumimoji="1" lang="en-US" altLang="ja-JP" sz="1200" dirty="0"/>
              <a:t>Leader</a:t>
            </a:r>
            <a:r>
              <a:rPr kumimoji="1" lang="ja-JP" altLang="en-US" sz="1200" dirty="0"/>
              <a:t>ノードを自ノードの </a:t>
            </a:r>
            <a:r>
              <a:rPr kumimoji="1" lang="en-US" altLang="ja-JP" sz="1200" dirty="0"/>
              <a:t>Raft server</a:t>
            </a:r>
            <a:r>
              <a:rPr kumimoji="1" lang="ja-JP" altLang="en-US" sz="1200" dirty="0"/>
              <a:t> に問合わせる。</a:t>
            </a:r>
            <a:endParaRPr kumimoji="1" lang="en-US" altLang="ja-JP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200" dirty="0"/>
              <a:t>各 </a:t>
            </a:r>
            <a:r>
              <a:rPr kumimoji="1" lang="en-US" altLang="ja-JP" sz="1200" dirty="0"/>
              <a:t>Raft client</a:t>
            </a:r>
            <a:r>
              <a:rPr kumimoji="1" lang="ja-JP" altLang="en-US" sz="1200" dirty="0"/>
              <a:t> は </a:t>
            </a:r>
            <a:r>
              <a:rPr kumimoji="1" lang="en-US" altLang="ja-JP" sz="1200" dirty="0"/>
              <a:t>Raft server</a:t>
            </a:r>
            <a:r>
              <a:rPr kumimoji="1" lang="ja-JP" altLang="en-US" sz="1200" dirty="0"/>
              <a:t> の </a:t>
            </a:r>
            <a:r>
              <a:rPr kumimoji="1" lang="en-US" altLang="ja-JP" sz="1200" dirty="0"/>
              <a:t>Leader</a:t>
            </a:r>
            <a:r>
              <a:rPr kumimoji="1" lang="ja-JP" altLang="en-US" sz="1200" dirty="0"/>
              <a:t> ノードに追記ログを送信する。</a:t>
            </a:r>
            <a:endParaRPr kumimoji="1" lang="en-US" altLang="ja-JP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200" dirty="0"/>
              <a:t>Leader</a:t>
            </a:r>
            <a:r>
              <a:rPr kumimoji="1" lang="ja-JP" altLang="en-US" sz="1200" dirty="0"/>
              <a:t> は自身と </a:t>
            </a:r>
            <a:r>
              <a:rPr kumimoji="1" lang="en-US" altLang="ja-JP" sz="1200" dirty="0"/>
              <a:t>Follower</a:t>
            </a:r>
            <a:r>
              <a:rPr kumimoji="1" lang="ja-JP" altLang="en-US" sz="1200" dirty="0"/>
              <a:t> とにログを配布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保存する。</a:t>
            </a:r>
            <a:endParaRPr lang="en-US" altLang="ja-JP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200" dirty="0"/>
              <a:t>Raft client</a:t>
            </a:r>
            <a:r>
              <a:rPr kumimoji="1" lang="ja-JP" altLang="en-US" sz="1200" dirty="0"/>
              <a:t> は </a:t>
            </a:r>
            <a:r>
              <a:rPr kumimoji="1" lang="en-US" altLang="ja-JP" sz="1200" dirty="0"/>
              <a:t>Raft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(Leader)</a:t>
            </a:r>
            <a:r>
              <a:rPr kumimoji="1" lang="ja-JP" altLang="en-US" sz="1200" dirty="0"/>
              <a:t> から戻り値を得て、ログが記録された</a:t>
            </a:r>
            <a:r>
              <a:rPr lang="ja-JP" altLang="en-US" sz="1200" dirty="0"/>
              <a:t>か</a:t>
            </a:r>
            <a:r>
              <a:rPr kumimoji="1" lang="ja-JP" altLang="en-US" sz="1200" dirty="0"/>
              <a:t>否かを知り、ログが記録されるまでリトライする</a:t>
            </a:r>
            <a:r>
              <a:rPr lang="ja-JP" altLang="en-US" sz="1200" dirty="0"/>
              <a:t>。ログの記録が完了するまで、</a:t>
            </a:r>
            <a:r>
              <a:rPr lang="en-US" altLang="ja-JP" sz="1200" dirty="0"/>
              <a:t>CLP</a:t>
            </a:r>
            <a:r>
              <a:rPr lang="ja-JP" altLang="en-US" sz="1200" dirty="0"/>
              <a:t> による </a:t>
            </a:r>
            <a:r>
              <a:rPr lang="en-US" altLang="ja-JP" sz="1200" dirty="0" err="1"/>
              <a:t>userlog</a:t>
            </a:r>
            <a:r>
              <a:rPr lang="ja-JP" altLang="en-US" sz="1200" dirty="0"/>
              <a:t> への追記 </a:t>
            </a:r>
            <a:r>
              <a:rPr lang="en-US" altLang="ja-JP" sz="1200" dirty="0"/>
              <a:t>(1.</a:t>
            </a:r>
            <a:r>
              <a:rPr lang="ja-JP" altLang="en-US" sz="1200" dirty="0"/>
              <a:t> の処理</a:t>
            </a:r>
            <a:r>
              <a:rPr lang="en-US" altLang="ja-JP" sz="1200" dirty="0"/>
              <a:t>)</a:t>
            </a:r>
            <a:r>
              <a:rPr lang="ja-JP" altLang="en-US" sz="1200"/>
              <a:t> はブロックさせる。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2025.05.27</a:t>
            </a:r>
            <a:r>
              <a:rPr lang="ja-JP" altLang="en-US" sz="1200" dirty="0"/>
              <a:t> 宮本 和幸</a:t>
            </a:r>
            <a:endParaRPr kumimoji="1" lang="ja-JP" altLang="en-US" sz="12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C0BC1F7-74F4-6C16-BC0F-9F6CE9B7E19E}"/>
              </a:ext>
            </a:extLst>
          </p:cNvPr>
          <p:cNvGrpSpPr/>
          <p:nvPr/>
        </p:nvGrpSpPr>
        <p:grpSpPr>
          <a:xfrm>
            <a:off x="6419718" y="2007166"/>
            <a:ext cx="5271849" cy="3294839"/>
            <a:chOff x="6419718" y="2007166"/>
            <a:chExt cx="5271849" cy="3294839"/>
          </a:xfrm>
        </p:grpSpPr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C90F104C-9F1F-AAFA-DBD2-34CB217E6B45}"/>
                </a:ext>
              </a:extLst>
            </p:cNvPr>
            <p:cNvSpPr/>
            <p:nvPr/>
          </p:nvSpPr>
          <p:spPr>
            <a:xfrm>
              <a:off x="6421948" y="2726904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userslog.00.log</a:t>
              </a:r>
              <a:endParaRPr kumimoji="1" lang="ja-JP" altLang="en-US" sz="1000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EC579BA-147F-F726-CBA2-A11DF696CA0B}"/>
                </a:ext>
              </a:extLst>
            </p:cNvPr>
            <p:cNvSpPr/>
            <p:nvPr/>
          </p:nvSpPr>
          <p:spPr>
            <a:xfrm>
              <a:off x="6421948" y="344008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client</a:t>
              </a:r>
              <a:endParaRPr kumimoji="1" lang="ja-JP" altLang="en-US" sz="1000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2E9CD6E-F503-3174-64B6-A043EC4BA640}"/>
                </a:ext>
              </a:extLst>
            </p:cNvPr>
            <p:cNvSpPr/>
            <p:nvPr/>
          </p:nvSpPr>
          <p:spPr>
            <a:xfrm>
              <a:off x="6419718" y="200716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1000" dirty="0"/>
                <a:t>event</a:t>
              </a:r>
              <a:endParaRPr kumimoji="1" lang="ja-JP" altLang="en-US" sz="1000" dirty="0"/>
            </a:p>
          </p:txBody>
        </p: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D64F710D-CE3B-BF49-5C06-0993E08AA535}"/>
                </a:ext>
              </a:extLst>
            </p:cNvPr>
            <p:cNvCxnSpPr>
              <a:stCxn id="105" idx="2"/>
              <a:endCxn id="103" idx="0"/>
            </p:cNvCxnSpPr>
            <p:nvPr/>
          </p:nvCxnSpPr>
          <p:spPr>
            <a:xfrm>
              <a:off x="7139718" y="2367166"/>
              <a:ext cx="2230" cy="359738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E5D3F57A-6499-D310-D8BE-296C6F261DE8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>
              <a:off x="7141948" y="3086904"/>
              <a:ext cx="0" cy="353182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7A6C5AE4-D609-2133-F6F0-7C9BF5B1888E}"/>
                </a:ext>
              </a:extLst>
            </p:cNvPr>
            <p:cNvSpPr/>
            <p:nvPr/>
          </p:nvSpPr>
          <p:spPr>
            <a:xfrm>
              <a:off x="6421948" y="4156030"/>
              <a:ext cx="1440000" cy="4255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server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(Follower)</a:t>
              </a:r>
              <a:endParaRPr kumimoji="1" lang="ja-JP" altLang="en-US" sz="1000" dirty="0"/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3565A3E3-6666-4296-4043-1AB1EADA12C9}"/>
                </a:ext>
              </a:extLst>
            </p:cNvPr>
            <p:cNvCxnSpPr>
              <a:cxnSpLocks/>
              <a:stCxn id="104" idx="2"/>
              <a:endCxn id="111" idx="0"/>
            </p:cNvCxnSpPr>
            <p:nvPr/>
          </p:nvCxnSpPr>
          <p:spPr>
            <a:xfrm>
              <a:off x="7141948" y="3800086"/>
              <a:ext cx="1914810" cy="355944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ED3CD1D-9C03-5FF9-D086-2D8FD2385AA1}"/>
                </a:ext>
              </a:extLst>
            </p:cNvPr>
            <p:cNvSpPr/>
            <p:nvPr/>
          </p:nvSpPr>
          <p:spPr>
            <a:xfrm>
              <a:off x="8336758" y="344008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client</a:t>
              </a:r>
              <a:endParaRPr kumimoji="1" lang="ja-JP" altLang="en-US" sz="1000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46C1F94E-88A7-3DC0-F43C-A95205398E9F}"/>
                </a:ext>
              </a:extLst>
            </p:cNvPr>
            <p:cNvSpPr/>
            <p:nvPr/>
          </p:nvSpPr>
          <p:spPr>
            <a:xfrm>
              <a:off x="8336758" y="4156030"/>
              <a:ext cx="1440000" cy="4255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server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(Leader)</a:t>
              </a:r>
              <a:endParaRPr kumimoji="1" lang="ja-JP" altLang="en-US" sz="1000" dirty="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4C66B174-320D-F17A-AE3E-F4F278C5D35C}"/>
                </a:ext>
              </a:extLst>
            </p:cNvPr>
            <p:cNvCxnSpPr>
              <a:cxnSpLocks/>
              <a:stCxn id="110" idx="2"/>
              <a:endCxn id="111" idx="0"/>
            </p:cNvCxnSpPr>
            <p:nvPr/>
          </p:nvCxnSpPr>
          <p:spPr>
            <a:xfrm>
              <a:off x="9056758" y="3800086"/>
              <a:ext cx="0" cy="355944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5CB4DABA-274A-55E3-613C-34ABDDE70A5A}"/>
                </a:ext>
              </a:extLst>
            </p:cNvPr>
            <p:cNvCxnSpPr>
              <a:cxnSpLocks/>
              <a:stCxn id="111" idx="1"/>
              <a:endCxn id="108" idx="3"/>
            </p:cNvCxnSpPr>
            <p:nvPr/>
          </p:nvCxnSpPr>
          <p:spPr>
            <a:xfrm flipH="1">
              <a:off x="7861948" y="4368787"/>
              <a:ext cx="47481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FD58AF2-0216-95B2-710D-68198608330B}"/>
                </a:ext>
              </a:extLst>
            </p:cNvPr>
            <p:cNvSpPr/>
            <p:nvPr/>
          </p:nvSpPr>
          <p:spPr>
            <a:xfrm>
              <a:off x="8336758" y="2726904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userslog.00.log</a:t>
              </a:r>
              <a:endParaRPr kumimoji="1" lang="ja-JP" altLang="en-US" sz="1000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2C8FBB39-FFDF-1241-056C-B26737BE812B}"/>
                </a:ext>
              </a:extLst>
            </p:cNvPr>
            <p:cNvSpPr/>
            <p:nvPr/>
          </p:nvSpPr>
          <p:spPr>
            <a:xfrm>
              <a:off x="8336758" y="200716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000" dirty="0"/>
                <a:t>event</a:t>
              </a:r>
              <a:endParaRPr kumimoji="1" lang="ja-JP" altLang="en-US" sz="1000" dirty="0"/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DFEEB554-99BF-4535-A6B5-F5539CDEA29E}"/>
                </a:ext>
              </a:extLst>
            </p:cNvPr>
            <p:cNvCxnSpPr>
              <a:stCxn id="115" idx="2"/>
              <a:endCxn id="114" idx="0"/>
            </p:cNvCxnSpPr>
            <p:nvPr/>
          </p:nvCxnSpPr>
          <p:spPr>
            <a:xfrm>
              <a:off x="9056758" y="2367166"/>
              <a:ext cx="0" cy="359738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EC3AB80C-3B54-689D-DA2A-45BAEA5A0E10}"/>
                </a:ext>
              </a:extLst>
            </p:cNvPr>
            <p:cNvCxnSpPr>
              <a:cxnSpLocks/>
              <a:stCxn id="114" idx="2"/>
              <a:endCxn id="110" idx="0"/>
            </p:cNvCxnSpPr>
            <p:nvPr/>
          </p:nvCxnSpPr>
          <p:spPr>
            <a:xfrm>
              <a:off x="9056758" y="3086904"/>
              <a:ext cx="0" cy="353182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37602ACD-D5FA-F84D-404C-AD9E3DDB2DE2}"/>
                </a:ext>
              </a:extLst>
            </p:cNvPr>
            <p:cNvSpPr/>
            <p:nvPr/>
          </p:nvSpPr>
          <p:spPr>
            <a:xfrm>
              <a:off x="10251567" y="2724147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userslog.00.log</a:t>
              </a:r>
              <a:endParaRPr kumimoji="1" lang="ja-JP" altLang="en-US" sz="1000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6C561E39-CD02-0D0C-E9BF-3CE0DB82E884}"/>
                </a:ext>
              </a:extLst>
            </p:cNvPr>
            <p:cNvSpPr/>
            <p:nvPr/>
          </p:nvSpPr>
          <p:spPr>
            <a:xfrm>
              <a:off x="10251567" y="344008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client</a:t>
              </a:r>
              <a:endParaRPr kumimoji="1" lang="ja-JP" altLang="en-US" sz="1000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430774F-466D-9A4A-84A4-704010AF9595}"/>
                </a:ext>
              </a:extLst>
            </p:cNvPr>
            <p:cNvSpPr/>
            <p:nvPr/>
          </p:nvSpPr>
          <p:spPr>
            <a:xfrm>
              <a:off x="10249338" y="2007166"/>
              <a:ext cx="144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1000" dirty="0"/>
                <a:t>event</a:t>
              </a:r>
              <a:endParaRPr kumimoji="1" lang="ja-JP" altLang="en-US" sz="1000" dirty="0"/>
            </a:p>
          </p:txBody>
        </p: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59E8C3ED-364F-83AE-755F-3EB757CCB926}"/>
                </a:ext>
              </a:extLst>
            </p:cNvPr>
            <p:cNvCxnSpPr>
              <a:stCxn id="120" idx="2"/>
              <a:endCxn id="118" idx="0"/>
            </p:cNvCxnSpPr>
            <p:nvPr/>
          </p:nvCxnSpPr>
          <p:spPr>
            <a:xfrm>
              <a:off x="10969338" y="2367166"/>
              <a:ext cx="2229" cy="356981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3EA6260-0BDE-4041-3A3B-56B2261898F4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10971567" y="3084147"/>
              <a:ext cx="0" cy="355939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AF434119-46BD-771F-E295-5475CB938CDB}"/>
                </a:ext>
              </a:extLst>
            </p:cNvPr>
            <p:cNvSpPr/>
            <p:nvPr/>
          </p:nvSpPr>
          <p:spPr>
            <a:xfrm>
              <a:off x="10251567" y="4153272"/>
              <a:ext cx="1440000" cy="4255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00" dirty="0"/>
                <a:t>Raft server</a:t>
              </a:r>
              <a:br>
                <a:rPr kumimoji="1" lang="en-US" altLang="ja-JP" sz="1000" dirty="0"/>
              </a:br>
              <a:r>
                <a:rPr kumimoji="1" lang="en-US" altLang="ja-JP" sz="1000" dirty="0"/>
                <a:t>(Follower)</a:t>
              </a:r>
              <a:endParaRPr kumimoji="1" lang="ja-JP" altLang="en-US" sz="1000" dirty="0"/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2C1C8F69-84B5-4B5C-2F47-159689A714BC}"/>
                </a:ext>
              </a:extLst>
            </p:cNvPr>
            <p:cNvCxnSpPr>
              <a:cxnSpLocks/>
              <a:stCxn id="111" idx="3"/>
              <a:endCxn id="123" idx="1"/>
            </p:cNvCxnSpPr>
            <p:nvPr/>
          </p:nvCxnSpPr>
          <p:spPr>
            <a:xfrm flipV="1">
              <a:off x="9776758" y="4366029"/>
              <a:ext cx="474809" cy="275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960C647B-5F6A-ABD3-D462-747D57C75DDE}"/>
                </a:ext>
              </a:extLst>
            </p:cNvPr>
            <p:cNvCxnSpPr>
              <a:cxnSpLocks/>
              <a:stCxn id="119" idx="2"/>
              <a:endCxn id="111" idx="0"/>
            </p:cNvCxnSpPr>
            <p:nvPr/>
          </p:nvCxnSpPr>
          <p:spPr>
            <a:xfrm flipH="1">
              <a:off x="9056758" y="3800086"/>
              <a:ext cx="1914809" cy="355944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柱 125">
              <a:extLst>
                <a:ext uri="{FF2B5EF4-FFF2-40B4-BE49-F238E27FC236}">
                  <a16:creationId xmlns:a16="http://schemas.microsoft.com/office/drawing/2014/main" id="{6CD550E0-0CFE-DDD9-0CF1-F33681A48F3A}"/>
                </a:ext>
              </a:extLst>
            </p:cNvPr>
            <p:cNvSpPr/>
            <p:nvPr/>
          </p:nvSpPr>
          <p:spPr>
            <a:xfrm>
              <a:off x="8738085" y="4876492"/>
              <a:ext cx="638270" cy="42551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Log[ ]</a:t>
              </a:r>
              <a:endParaRPr kumimoji="1" lang="ja-JP" altLang="en-US" sz="1000" dirty="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5764216C-8E0E-555D-8532-33207A81EA47}"/>
                </a:ext>
              </a:extLst>
            </p:cNvPr>
            <p:cNvCxnSpPr>
              <a:cxnSpLocks/>
              <a:stCxn id="111" idx="2"/>
              <a:endCxn id="126" idx="1"/>
            </p:cNvCxnSpPr>
            <p:nvPr/>
          </p:nvCxnSpPr>
          <p:spPr>
            <a:xfrm>
              <a:off x="9056758" y="4581543"/>
              <a:ext cx="462" cy="294949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円柱 127">
              <a:extLst>
                <a:ext uri="{FF2B5EF4-FFF2-40B4-BE49-F238E27FC236}">
                  <a16:creationId xmlns:a16="http://schemas.microsoft.com/office/drawing/2014/main" id="{1F84BD5C-B308-7E77-A40A-6561B6E670B8}"/>
                </a:ext>
              </a:extLst>
            </p:cNvPr>
            <p:cNvSpPr/>
            <p:nvPr/>
          </p:nvSpPr>
          <p:spPr>
            <a:xfrm>
              <a:off x="10652894" y="4876492"/>
              <a:ext cx="638270" cy="42551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Log[ ]</a:t>
              </a:r>
              <a:endParaRPr kumimoji="1" lang="ja-JP" altLang="en-US" sz="1000" dirty="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06F6EB35-892E-3F0F-32BE-7DF2A02EBF95}"/>
                </a:ext>
              </a:extLst>
            </p:cNvPr>
            <p:cNvCxnSpPr>
              <a:cxnSpLocks/>
              <a:stCxn id="123" idx="2"/>
              <a:endCxn id="128" idx="1"/>
            </p:cNvCxnSpPr>
            <p:nvPr/>
          </p:nvCxnSpPr>
          <p:spPr>
            <a:xfrm>
              <a:off x="10971567" y="4578785"/>
              <a:ext cx="462" cy="297707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円柱 129">
              <a:extLst>
                <a:ext uri="{FF2B5EF4-FFF2-40B4-BE49-F238E27FC236}">
                  <a16:creationId xmlns:a16="http://schemas.microsoft.com/office/drawing/2014/main" id="{702F7C53-16ED-2A11-EF81-FB096EC9E7B6}"/>
                </a:ext>
              </a:extLst>
            </p:cNvPr>
            <p:cNvSpPr/>
            <p:nvPr/>
          </p:nvSpPr>
          <p:spPr>
            <a:xfrm>
              <a:off x="6823276" y="4876492"/>
              <a:ext cx="638270" cy="42551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Log[ ]</a:t>
              </a:r>
              <a:endParaRPr kumimoji="1" lang="ja-JP" altLang="en-US" sz="1000" dirty="0"/>
            </a:p>
          </p:txBody>
        </p: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6B3E3D1F-42CC-D70E-3BC6-88865FC63368}"/>
                </a:ext>
              </a:extLst>
            </p:cNvPr>
            <p:cNvCxnSpPr>
              <a:cxnSpLocks/>
              <a:stCxn id="108" idx="2"/>
              <a:endCxn id="130" idx="1"/>
            </p:cNvCxnSpPr>
            <p:nvPr/>
          </p:nvCxnSpPr>
          <p:spPr>
            <a:xfrm>
              <a:off x="7141948" y="4581543"/>
              <a:ext cx="463" cy="294949"/>
            </a:xfrm>
            <a:prstGeom prst="straightConnector1">
              <a:avLst/>
            </a:prstGeom>
            <a:ln w="508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8CDAAA1A-1D94-5A42-D0A4-B87982C7010C}"/>
                </a:ext>
              </a:extLst>
            </p:cNvPr>
            <p:cNvSpPr txBox="1"/>
            <p:nvPr/>
          </p:nvSpPr>
          <p:spPr>
            <a:xfrm>
              <a:off x="7114029" y="2418686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①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4D85476F-10EE-911E-2DB0-4E7F426D5A41}"/>
                </a:ext>
              </a:extLst>
            </p:cNvPr>
            <p:cNvSpPr txBox="1"/>
            <p:nvPr/>
          </p:nvSpPr>
          <p:spPr>
            <a:xfrm>
              <a:off x="9052922" y="2418686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①</a:t>
              </a: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4179AFD6-6A4E-C332-B6E8-229664B0A47C}"/>
                </a:ext>
              </a:extLst>
            </p:cNvPr>
            <p:cNvSpPr txBox="1"/>
            <p:nvPr/>
          </p:nvSpPr>
          <p:spPr>
            <a:xfrm>
              <a:off x="10953135" y="2418686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①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A84FEFF-4DC6-A97C-B65C-AC92E8718332}"/>
                </a:ext>
              </a:extLst>
            </p:cNvPr>
            <p:cNvSpPr txBox="1"/>
            <p:nvPr/>
          </p:nvSpPr>
          <p:spPr>
            <a:xfrm>
              <a:off x="7900075" y="372888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③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21977976-A2DA-0F41-BABE-9062C89F86D2}"/>
                </a:ext>
              </a:extLst>
            </p:cNvPr>
            <p:cNvSpPr txBox="1"/>
            <p:nvPr/>
          </p:nvSpPr>
          <p:spPr>
            <a:xfrm>
              <a:off x="9855795" y="372888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/>
                <a:t>③</a:t>
              </a: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74811B0-7417-B8FF-79D5-09F82B14054D}"/>
                </a:ext>
              </a:extLst>
            </p:cNvPr>
            <p:cNvSpPr txBox="1"/>
            <p:nvPr/>
          </p:nvSpPr>
          <p:spPr>
            <a:xfrm>
              <a:off x="9023997" y="3844525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③</a:t>
              </a:r>
              <a:endParaRPr kumimoji="1" lang="ja-JP" altLang="en-US" sz="1000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D8DD1165-638F-1594-A1B2-72CF12F05619}"/>
                </a:ext>
              </a:extLst>
            </p:cNvPr>
            <p:cNvSpPr txBox="1"/>
            <p:nvPr/>
          </p:nvSpPr>
          <p:spPr>
            <a:xfrm>
              <a:off x="7977038" y="4149137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④</a:t>
              </a:r>
              <a:endParaRPr kumimoji="1" lang="ja-JP" altLang="en-US" sz="10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2B5D5F52-B0E0-1616-AD23-628A55FDAB4D}"/>
                </a:ext>
              </a:extLst>
            </p:cNvPr>
            <p:cNvSpPr txBox="1"/>
            <p:nvPr/>
          </p:nvSpPr>
          <p:spPr>
            <a:xfrm>
              <a:off x="9784298" y="4149137"/>
              <a:ext cx="369849" cy="291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④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49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31511592B56D4D979E04BE00925AFC" ma:contentTypeVersion="18" ma:contentTypeDescription="新しいドキュメントを作成します。" ma:contentTypeScope="" ma:versionID="6d0d670d58e483635fdb08ebda8c4fb6">
  <xsd:schema xmlns:xsd="http://www.w3.org/2001/XMLSchema" xmlns:xs="http://www.w3.org/2001/XMLSchema" xmlns:p="http://schemas.microsoft.com/office/2006/metadata/properties" xmlns:ns2="4e8cfa51-72f2-4603-ad45-0991fd6e0a6c" xmlns:ns3="cd3d998e-a081-4162-be68-18c001dce36c" targetNamespace="http://schemas.microsoft.com/office/2006/metadata/properties" ma:root="true" ma:fieldsID="d6e21077757819830e7adb73d9ee0335" ns2:_="" ns3:_="">
    <xsd:import namespace="4e8cfa51-72f2-4603-ad45-0991fd6e0a6c"/>
    <xsd:import namespace="cd3d998e-a081-4162-be68-18c001dce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cfa51-72f2-4603-ad45-0991fd6e0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05c6f82a-723d-48b8-92ac-17973e52a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d998e-a081-4162-be68-18c001dce3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1a1ec98-4922-4a72-bb85-7d083e908da3}" ma:internalName="TaxCatchAll" ma:showField="CatchAllData" ma:web="cd3d998e-a081-4162-be68-18c001dce3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d3d998e-a081-4162-be68-18c001dce36c">
      <UserInfo>
        <DisplayName/>
        <AccountId xsi:nil="true"/>
        <AccountType/>
      </UserInfo>
    </SharedWithUsers>
    <lcf76f155ced4ddcb4097134ff3c332f xmlns="4e8cfa51-72f2-4603-ad45-0991fd6e0a6c">
      <Terms xmlns="http://schemas.microsoft.com/office/infopath/2007/PartnerControls"/>
    </lcf76f155ced4ddcb4097134ff3c332f>
    <TaxCatchAll xmlns="cd3d998e-a081-4162-be68-18c001dce36c" xsi:nil="true"/>
  </documentManagement>
</p:properties>
</file>

<file path=customXml/itemProps1.xml><?xml version="1.0" encoding="utf-8"?>
<ds:datastoreItem xmlns:ds="http://schemas.openxmlformats.org/officeDocument/2006/customXml" ds:itemID="{982BC04A-7203-432E-B930-A7FC24221220}"/>
</file>

<file path=customXml/itemProps2.xml><?xml version="1.0" encoding="utf-8"?>
<ds:datastoreItem xmlns:ds="http://schemas.openxmlformats.org/officeDocument/2006/customXml" ds:itemID="{E5A7FFAB-5A78-415B-A9BF-6E6D45B250CB}"/>
</file>

<file path=customXml/itemProps3.xml><?xml version="1.0" encoding="utf-8"?>
<ds:datastoreItem xmlns:ds="http://schemas.openxmlformats.org/officeDocument/2006/customXml" ds:itemID="{1AFA2593-6F96-4CF8-BF96-F4B170B7FC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Raft と CLP との統合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2025-05-27T09:55:42Z</dcterms:created>
  <dcterms:modified xsi:type="dcterms:W3CDTF">2025-05-30T06:49:23Z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0x0101000231511592B56D4D979E04BE00925AFC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