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5143500" cx="9144000"/>
  <p:notesSz cx="6858000" cy="9144000"/>
  <p:embeddedFontLst>
    <p:embeddedFont>
      <p:font typeface="PT Sans Narrow"/>
      <p:regular r:id="rId89"/>
      <p:bold r:id="rId90"/>
    </p:embeddedFont>
    <p:embeddedFont>
      <p:font typeface="Source Code Pro"/>
      <p:regular r:id="rId91"/>
      <p:bold r:id="rId92"/>
      <p:italic r:id="rId93"/>
      <p:boldItalic r:id="rId94"/>
    </p:embeddedFont>
    <p:embeddedFont>
      <p:font typeface="Open Sans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OpenSans-regular.fntdata"/><Relationship Id="rId94" Type="http://schemas.openxmlformats.org/officeDocument/2006/relationships/font" Target="fonts/SourceCodePro-boldItalic.fntdata"/><Relationship Id="rId97" Type="http://schemas.openxmlformats.org/officeDocument/2006/relationships/font" Target="fonts/OpenSans-italic.fntdata"/><Relationship Id="rId96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SourceCodePro-regular.fntdata"/><Relationship Id="rId90" Type="http://schemas.openxmlformats.org/officeDocument/2006/relationships/font" Target="fonts/PTSansNarrow-bold.fntdata"/><Relationship Id="rId93" Type="http://schemas.openxmlformats.org/officeDocument/2006/relationships/font" Target="fonts/SourceCodePro-italic.fntdata"/><Relationship Id="rId92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font" Target="fonts/PTSansNarrow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f1a2b3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f1a2b3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c498c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c498c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c498c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c498c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c498c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c498c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498ce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c498ce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c498ce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c498ce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c498ce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c498ce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c498ce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c498ce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c061061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c061061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c498ce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c498ce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04b620d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04b620d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ec498ce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ec498ce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c06106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c06106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c498ce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c498ce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c498ce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c498ce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cc061061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cc061061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cc061061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cc061061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c061061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c061061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cc0610612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cc061061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c0610612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c0610612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c0610612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cc0610612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0716a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0716a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c0610612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cc0610612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c0610612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c0610612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cc0610612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cc0610612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c0610612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c0610612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c0610612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c0610612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c0610612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c0610612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c0610612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c0610612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c061061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c061061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c0610612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c0610612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c0610612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c0610612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04b620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04b620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c0610612_4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c0610612_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c0610612_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cc0610612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cc0610612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cc0610612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c0610612_4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cc0610612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cc0610612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cc0610612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cc0610612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cc0610612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cc0610612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cc0610612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cc0610612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cc0610612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cc0610612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cc0610612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4da79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4da79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1a2b3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1a2b3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cc0610612_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cc0610612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0610612_4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0610612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f081db010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f081db010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cc0610612_4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cc0610612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cc0610612_4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cc0610612_4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c0610612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c0610612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f081db01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f081db01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f081db010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f081db010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f081db010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f081db010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f081db01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f081db01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f1a2b3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f1a2b3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f081db010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f081db010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f081db010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f081db010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081db010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081db010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f081db010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f081db010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f081db01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f081db01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f081db010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f081db010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f081db010_1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f081db010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f081db010_1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f081db010_1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f081db010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f081db010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f081db010_1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f081db010_1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f1a2b3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f1a2b3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68bd886d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68bd886d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706ccc3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706ccc3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706ccc3e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706ccc3e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706ccc3e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706ccc3e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706ccc3e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706ccc3e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68bd886d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68bd886d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9ef65fa4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9ef65fa4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9ef65fa4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9ef65fa4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9ef65fa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9ef65fa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9ef65fa49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9ef65fa4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1a2b3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1a2b3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9ef65fa4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9ef65fa4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f081db010_1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f081db010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081db010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081db010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f1a2b3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f1a2b3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D IndiFlex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4128" y="4206025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D IndiFlex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2" name="Google Shape;72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" name="Google Shape;74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7" name="Google Shape;77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5327" y="4176050"/>
            <a:ext cx="325953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inja.pocoo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flask.pocoo.org/docs/1.0/patterns/fileuploads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hyperlink" Target="mailto:jeonseongho@naver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console.cloud.google.com" TargetMode="External"/><Relationship Id="rId4" Type="http://schemas.openxmlformats.org/officeDocument/2006/relationships/hyperlink" Target="http://localhost:50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15975"/>
            <a:ext cx="6312000" cy="24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methods=[ 'POST', 'PUT' ])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route('/test/&lt;tid&gt;')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test3(tid):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"tid is %s" % tid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defaults={'page': 'index'})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@app.route('/test/&lt;page&gt;')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xxx(page):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host='abc.com')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route('/test', redirect_to='/new_test')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app.config['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SERVER_NAME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'] = 'local.com:5000'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helloworld_local():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Local.com!"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subdomain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="g")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G.Local.com!!!"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Routing (Cont'd) : subdomain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MultiDict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Type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get('&lt;param name&gt;', &lt;default-value&gt;, &lt;type&gt;)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methods: get, getlist, clear, etc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request.args.get('q')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request.form.get('p', 123)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GET or POST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request.values.get('v')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Parameter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request.args.getlist('qs')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Custom Function Type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date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request 처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리 용 함수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(fmt):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trans(date_str):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datetime.strptime(date_str, fmt)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trans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@app.route('/dt')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dt():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datestr = request.values.get('date', date.today(),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('%Y-%m-%d'))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"우리나라 시간 형식: " + str(datestr)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equest.environ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('REQUEST_METHOD: %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(REQUEST_METHOD)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'SCRIPT_NAME: %(SCRIPT_NAME)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'PATH_INFO: %(PATH_INFO)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'QUERY_STRING: %(QUERY_STRING)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'SERVER_NAME: %(SERVER_NAME)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'SERVER_PORT: %(SERVER_PORT)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'SERVER_PROTOCOL: %(SERVER_PROTOCOL)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'wsgi.version: %(wsgi.version)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'wsgi.url_scheme: %(wsgi.url_scheme)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'wsgi.input: %(wsgi.input)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'wsgi.errors: %(wsgi.errors)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'wsgi.multithread: %(wsgi.multithread)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'wsgi.multiprocess: %(wsgi.multiprocess) s &lt;br&gt;'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'wsgi.run_once: %(wsgi.run_once) s') 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request.environ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is_xhr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url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path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endpoint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request.get_json()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app.config.update(MAX_CONTENT_LENGTH=1024*1024)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request.max_content_length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</a:t>
            </a:r>
            <a:r>
              <a:rPr lang="ko"/>
              <a:t>esponse Object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 Attributes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headers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status_code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data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mimetype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headers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.add('Program-Name', 'Test Response')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set_data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("This is Test Program.")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set_cookie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Cookie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Cookie __init__ Arguments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key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value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max_age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expires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domain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 = Response("Test")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res.set_cookie("UserToken", "A12Bc9")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other 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request.cookies.get('UserToken', 'default token')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</a:t>
            </a:r>
            <a:r>
              <a:rPr lang="ko"/>
              <a:t>Cookie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20400"/>
            <a:ext cx="87390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 형태로 요청했을때 해당 key로 Cookie를 굽는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http://localhost:5000/wc?key=token&amp;val=abc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같이 요청했을때 해당 key의 Cookie Value를 출력하는 코드를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http://localhost:5000/rc?key=token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app.secret_key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 'X1243yRH!mMwf'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app.config.update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SECRET_KEY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='X1243yRH!mMwf',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SESSION_COOKIE_NAME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='pyweb_flask_session',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PERMANENT_SESSION_LIFETIME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=timedelta(31)      # 31 days  cf. minutes=30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Save to Memory, File or DB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화면(UI) 작성</a:t>
            </a:r>
            <a:endParaRPr b="1" sz="3600"/>
          </a:p>
        </p:txBody>
      </p:sp>
      <p:sp>
        <p:nvSpPr>
          <p:cNvPr id="134" name="Google Shape;134;p2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(Cont'd)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from flask import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@app.route('/setsess')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setsess():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session[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'Token'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= '123X'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설정되었습니다!"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@app.route('/getsess')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getsess():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session.get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('Token')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@app.route('/delsess')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def delsess():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if session.get('Token'):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del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session['Token']</a:t>
            </a:r>
            <a:b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    return "Session이 삭제되었습니다!"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Templates</a:t>
            </a:r>
            <a:endParaRPr b="1" sz="3600"/>
          </a:p>
        </p:txBody>
      </p:sp>
      <p:sp>
        <p:nvSpPr>
          <p:cNvPr id="252" name="Google Shape;252;p4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Templates (Jinja)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Jinja2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Librury: Flask Template Engine  (</a:t>
            </a:r>
            <a:r>
              <a:rPr b="1" lang="ko" sz="14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http://jinja.pocoo.org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Types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String, XML, HTML, JSON, Image, Video, etc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"application.html"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body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song in songs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&lt;li&gt;&lt;a href="{{song.url}}"&gt;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song.title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&lt;/a&gt;&lt;/li&gt;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("xx.html", username="Jade")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{# comment #}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render_template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tmpl():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render_template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("index.html")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{% if True 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{% endif %}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trim_blocks app config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app.jinja_env.trim_blocks = True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trim_blocks (Cont'd)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./templates/index.html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ttt 한글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TTT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endif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%}qqq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&lt;/pre&gt;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invalid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if True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Tip: nodemon watching the html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nodemon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start_helloflask.py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helloflask/__init__.py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-w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helloflask/templates/index.html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escape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quotation escape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abc {ef} ghi }}  ⇒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"abc {ef} ghi"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or   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}}&gt;&gt; &lt;strong&gt;Strong&lt;/strong&gt;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' |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escape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safe string &amp; striptags  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"&lt;strong&gt;Strong&lt;/strong&gt;"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striptags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raw %} ~ {% endraw %}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display source code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if True 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		TTT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{% endif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endraw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Markup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from flask import Markup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Markup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("&lt;b&gt;B&lt;/b&gt;"))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Example: Markup()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mu = Markup("&lt;h1&gt;iii = &lt;i&gt;%s&lt;/i&gt;&lt;/h1&gt;")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h = mu % "Italic"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print("h=", h)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markup=Markup(h))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Markup.escape() &amp; unescape()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 = Markup("&lt;b&gt;Bold&lt;/b&gt;")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bold2 = Markup.escape("&lt;b&gt;Bold&lt;/b&gt;")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bold3 = bold2.unescape()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print(bold, bold2, bold3)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⇒ &lt;b&gt;Bold&lt;/b&gt;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&amp;lt;b&amp;gt;Bold&amp;lt;/b&amp;gt;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&lt;b&gt;Bold&lt;/b&gt;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for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…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items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...item 처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리..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("만남1", "김건모"), ("만남2", "노사연")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item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title, name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loop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loop 속에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서 기본으로 제공되는 object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`현재 for loop 의 self`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1부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터 시작하는 index 값  (cf.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revindex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n~1 내림차순 index값  (cf.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revindex0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첫번째인지의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boolean(isThis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Last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Item), loop의 마지막인지의 여부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length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size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- loop.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depth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 loop 깊이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loop.cycle (특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정 주기로 수행)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for item in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loop.cycle('aaa', 'bbb')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}}"&gt;{{item[0]}}: {{item[1]}}&lt;/li&gt;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loop object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의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세번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째 인자로 숨김 여부 추가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[ (1, "만남", "김건모", False), (2, "만남", "노사연", True),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(3, "만남", "익명", False)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]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lst=lst)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lst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not hide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 class="{{loop.cycle('aaa', 'bbb')}}"&gt;{{title}}: {{name}}&lt;/li&gt;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for else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for title, name, isShow in lst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 class="{{loop.cycle('aaa', 'bbb', '')}}"&gt;{{title}}: {{name}}&lt;/li&gt;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else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&lt;li&gt;There is no data.&lt;/li&gt;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</a:t>
            </a:r>
            <a:r>
              <a:rPr lang="ko"/>
              <a:t>loop 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Python Flask</a:t>
            </a:r>
            <a:endParaRPr b="1" sz="3600"/>
          </a:p>
        </p:txBody>
      </p:sp>
      <p:sp>
        <p:nvSpPr>
          <p:cNvPr id="141" name="Google Shape;141;p27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840075"/>
            <a:ext cx="87390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loop(data)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a = (1, "만남1", "김건모", False, [])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 = (2, "만남2", "노사연", True, [a])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 = (3, "만남3", "익명", False, [a,b])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 = (4, "만남4", "익명", False, [a,b,c])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return render_template("index.html", lst=[a,b,c,d])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index.html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rank, title, name, hide, ref in lst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recursive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{{title}}: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&lt;ul class="sub"&gt;{{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(ref) }}&lt;/ul&gt;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endfor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recursion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{% if </a:t>
            </a:r>
            <a:r>
              <a:rPr b="0" lang="ko"/>
              <a:t>condition</a:t>
            </a:r>
            <a:r>
              <a:rPr lang="ko"/>
              <a:t> %}  …  {% endif %}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grammar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Example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if lst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for ....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endif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if else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&lt;Other Condition&gt;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 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endif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&amp; parent's loop object</a:t>
            </a:r>
            <a:endParaRPr/>
          </a:p>
        </p:txBody>
      </p:sp>
      <p:sp>
        <p:nvSpPr>
          <p:cNvPr id="318" name="Google Shape;318;p5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value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set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title = 'ABC'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access parent(outer) loop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&lt;ul&gt;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rank, title, name, hide, ref in lst2 recursive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{{loop.index}} - &lt;small&gt;{{title}}&lt;/small&gt;: {{name}}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if ref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set outer_loop = 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ref_song in ref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&lt;p&gt;{{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outer_loop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-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loop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.index}} : {{ ref_song[1]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{%- endif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&lt;/li&gt;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&lt;/ul&gt;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Recursive For</a:t>
            </a:r>
            <a:endParaRPr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637725"/>
            <a:ext cx="87390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다음과 같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은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형태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를 갖는 메뉴(NavigationBar)를 for recursive를 이용하여 HTML로 출력하시오.(title, url, children)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프로그래밍 언어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파이썬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자바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웹 프레임워크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플라스크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Jinja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	Genshi Cheetah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스프링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노드JS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기타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나의 일상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이슈 게시판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&amp; Link</a:t>
            </a:r>
            <a:endParaRPr/>
          </a:p>
        </p:txBody>
      </p:sp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url_for('folder', filename='filename.ext')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&lt;link rel="stylesheet" href="{{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('static', filename='style.css') }}" 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url_for('router-link')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href="/tmpl"&gt;IndiFlex Senior Coding&lt;/a&gt;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Copyright &lt;a href="{{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url_for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('tmpl') }}"&gt;IndiFlex Senior Coding&lt;/a&gt;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Extends (block ~ endblock)</a:t>
            </a:r>
            <a:endParaRPr/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Base Template: 구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조 및 자리 잡기용 (</a:t>
            </a:r>
            <a:r>
              <a:rPr b="1" lang="ko" sz="1400" u="sng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layout.html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&lt;h1&gt;{%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 &lt;block-name&gt;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- Layout Title &lt;/h1&gt;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the base layout html (main.html)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extends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"layout.html"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mapping block : block 사용, 순서 무관! (in main.html)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&lt;block-name&gt; %}AAAAA{%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super() : import html from same block-name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&lt;block-name&gt;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super() 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&lt;p&gt;TTT&lt;/p&gt;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uplicate Blocks</a:t>
            </a:r>
            <a:endParaRPr/>
          </a:p>
        </p:txBody>
      </p:sp>
      <p:sp>
        <p:nvSpPr>
          <p:cNvPr id="342" name="Google Shape;342;p60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%}{% endblock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&lt;p&gt;1111111111&lt;/p&gt;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%}BBBBBB{% endblock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inner_block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</a:t>
            </a:r>
            <a:r>
              <a:rPr b="1" lang="ko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outer_block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blocks in For loop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016725"/>
            <a:ext cx="87390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layout.html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&lt;h2&gt;{% block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title2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%}{% endblock %} - Layout Title2&lt;/h2&gt;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item in [1,2,3]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block title2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scoped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 &lt;p&gt;XXXXXXXXXX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item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}}&lt;/p&gt; {% endblock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Site 구</a:t>
            </a:r>
            <a:r>
              <a:rPr lang="ko"/>
              <a:t>조 잡기</a:t>
            </a:r>
            <a:endParaRPr/>
          </a:p>
        </p:txBody>
      </p:sp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0693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application.html의 경로를 모두 url_for()를 사용하여 변경하시오.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실제로 만들 Site의 Markup된 HTML(application.html)의 구조를 잡고, block을 구성하시오.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Macro</a:t>
            </a:r>
            <a:endParaRPr/>
          </a:p>
        </p:txBody>
      </p:sp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test_macro(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 -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TEST MACRO: {{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- {{test_macro.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     #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Flask &amp; Setup Flask Project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13925"/>
            <a:ext cx="85206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Install flask module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pip install flask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Setup Flask Project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mkdir webapp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flaskapp (helloflask)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-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css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images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js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/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templates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    -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Callable </a:t>
            </a:r>
            <a:r>
              <a:rPr lang="ko"/>
              <a:t>Macro</a:t>
            </a:r>
            <a:endParaRPr/>
          </a:p>
        </p:txBody>
      </p:sp>
      <p:sp>
        <p:nvSpPr>
          <p:cNvPr id="366" name="Google Shape;366;p64"/>
          <p:cNvSpPr txBox="1"/>
          <p:nvPr>
            <p:ph idx="1" type="body"/>
          </p:nvPr>
        </p:nvSpPr>
        <p:spPr>
          <a:xfrm>
            <a:off x="311700" y="806350"/>
            <a:ext cx="87390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macro_name(args…) %} ~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test_macro2(name, class='red') -%}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 class="{{class}}"&gt;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{{name}} - {{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test_macro2.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  #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cf. hasBlock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&lt;div&gt;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 &lt;/div&gt;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{%-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main.html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test_macro2('Hong')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  &lt;p&gt;This is main.macro.call&lt;/p&gt;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call with args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call(x)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test_macro('password') $}  {{x}} 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endcall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⇐  in macro: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caller(x=200)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</a:t>
            </a:r>
            <a:r>
              <a:rPr lang="ko"/>
              <a:t>Macro Module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"macro_file_path"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&lt;macro-alias&gt; [with context]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"macro/commons.html" as cm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&lt;h3&gt;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TEST MACRO2: {{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cm.test_macro2()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&lt;/h3&gt;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import "macro_file_path" as &lt;macro-alias&gt;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context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(macro.html에서 main.html의 변수를 사용할 수 있음)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특정 매크로만 import 하기!! 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"file_path"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&lt;macro1&gt;, &lt;macro2&gt; %}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block …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test_macro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('password') 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endblock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macro_name이 _ (underscore)로 시작하면 private(import 불가)!!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</a:t>
            </a:r>
            <a:endParaRPr/>
          </a:p>
        </p:txBody>
      </p:sp>
      <p:sp>
        <p:nvSpPr>
          <p:cNvPr id="378" name="Google Shape;378;p66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아래와 같은 form에서 사용되는 태그들을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textarea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radio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checkbox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macro - modal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modal창을 macro로 작성하시오.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header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body - caller()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footer - isShowFooter</a:t>
            </a:r>
            <a:endParaRPr b="1"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 Versioning for Static files</a:t>
            </a:r>
            <a:endParaRPr/>
          </a:p>
        </p:txBody>
      </p:sp>
      <p:sp>
        <p:nvSpPr>
          <p:cNvPr id="390" name="Google Shape;390;p6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@app.context_processor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override_url_for():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dict(url_for=dated_url_for)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dated_url_for(endpoint, **values):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endpoint == 'static':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filename = values.get('filename', None)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if filename: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file_path = os.path.join(app.root_path,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 endpoint, filename)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  values['q'] = int(os.stat(file_path).st_mtime)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return url_for(endpoint, **values)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91" name="Google Shape;3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88" y="3624700"/>
            <a:ext cx="5362575" cy="1219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ignore missing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"a.html", "b.html"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[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"inc/navbars.html", "inc/menus.html"] ignore missing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{%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include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"include_file_path"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without context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%}  # default: with context!!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&lt;div&gt;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{%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include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"inc/navbars.html" without context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&lt;/div&gt;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Filters</a:t>
            </a:r>
            <a:endParaRPr/>
          </a:p>
        </p:txBody>
      </p:sp>
      <p:sp>
        <p:nvSpPr>
          <p:cNvPr id="403" name="Google Shape;403;p70"/>
          <p:cNvSpPr txBox="1"/>
          <p:nvPr>
            <p:ph idx="1" type="body"/>
          </p:nvPr>
        </p:nvSpPr>
        <p:spPr>
          <a:xfrm>
            <a:off x="311700" y="771425"/>
            <a:ext cx="8739000" cy="4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template_filter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('ymd')               # cf. Handlebars' helper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datetime_ymd(dt, fmt='%m-%d'):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if isinstance(dt, date):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dt.str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time(fmt)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dt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template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{{ today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}}  or {{ today |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ymd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('%m/%d') }}  or {{today | ymd('%m-%d')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| safe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}}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basic filters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safe, striptags, abs, escape, filesizeformat, replace, int, round, trim, truncate, wordwrap, indent, center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filter : batch(div size, str to fill)</a:t>
            </a:r>
            <a:b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for row in range(-2, 32) | batch(7, 'TT') %}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&lt;p&gt;{{row}}&lt;/p&gt;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{% endfor %}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include</a:t>
            </a:r>
            <a:r>
              <a:rPr lang="ko"/>
              <a:t>, template_filter </a:t>
            </a:r>
            <a:endParaRPr/>
          </a:p>
        </p:txBody>
      </p:sp>
      <p:sp>
        <p:nvSpPr>
          <p:cNvPr id="409" name="Google Shape;409;p71"/>
          <p:cNvSpPr txBox="1"/>
          <p:nvPr>
            <p:ph idx="1" type="body"/>
          </p:nvPr>
        </p:nvSpPr>
        <p:spPr>
          <a:xfrm>
            <a:off x="311700" y="961450"/>
            <a:ext cx="87390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반복해서 사용되는 HTML 부분을 include를 사용하여 분리하시오.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시간을 받아서 오늘 날짜면 '시:분'을, 오늘 이전이면 '월/일'로 출력하는 template_filter를 작성하시오.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This: batch filter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961450"/>
            <a:ext cx="87390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2월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arenR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2019년 전체 달력을 출력하시오.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timedelta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vs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relativedelta          </a:t>
            </a:r>
            <a:r>
              <a:rPr b="1" lang="ko" sz="1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python-dateutil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datetime import datetime, timedelta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dateutil.relativedelta import relativedelta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timedelta units: days, hours, minutes, seconds, microseconds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relativedelta units: months, years</a:t>
            </a:r>
            <a:b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 = datetime.strptime('2019-01-01', '%Y-%m-%d')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nextMonth = d + relativedelta(months=1)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cf&gt;&gt; (now - d2).days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d.day, d.month, d.weekday() : {0:월, 1:화, 2:수, 3:목, 4:금, 5:토, 6:일}</a:t>
            </a:r>
            <a:endParaRPr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Static file versioning</a:t>
            </a:r>
            <a:endParaRPr b="1" sz="3600"/>
          </a:p>
        </p:txBody>
      </p:sp>
      <p:sp>
        <p:nvSpPr>
          <p:cNvPr id="422" name="Google Shape;422;p73"/>
          <p:cNvSpPr/>
          <p:nvPr/>
        </p:nvSpPr>
        <p:spPr>
          <a:xfrm>
            <a:off x="4798924" y="631250"/>
            <a:ext cx="4118148" cy="1940544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요청강의</a:t>
            </a:r>
            <a:endParaRPr b="1" sz="4800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Flask World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923825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flaskapp/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Flask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Flask World!"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../start_helloflask.py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helloflask import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run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(host='0.0.0.0')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625" y="2315875"/>
            <a:ext cx="3903775" cy="21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112" y="1108263"/>
            <a:ext cx="4876801" cy="10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SQLAlchemy</a:t>
            </a:r>
            <a:endParaRPr b="1" sz="3600"/>
          </a:p>
        </p:txBody>
      </p:sp>
      <p:sp>
        <p:nvSpPr>
          <p:cNvPr id="429" name="Google Shape;429;p7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Modularize Source</a:t>
            </a:r>
            <a:endParaRPr/>
          </a:p>
        </p:txBody>
      </p:sp>
      <p:sp>
        <p:nvSpPr>
          <p:cNvPr id="435" name="Google Shape;435;p75"/>
          <p:cNvSpPr txBox="1"/>
          <p:nvPr>
            <p:ph idx="1" type="body"/>
          </p:nvPr>
        </p:nvSpPr>
        <p:spPr>
          <a:xfrm>
            <a:off x="311700" y="923825"/>
            <a:ext cx="5231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helloflask package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__init__.py : app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views.py : router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filters.py : template_filters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utils.py : utility functions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classes.py : classes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models.py : Data Models</a:t>
            </a:r>
            <a:endParaRPr b="1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ko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75"/>
          <p:cNvSpPr txBox="1"/>
          <p:nvPr/>
        </p:nvSpPr>
        <p:spPr>
          <a:xfrm>
            <a:off x="5935575" y="10568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SQLAlchemy</a:t>
            </a:r>
            <a:endParaRPr/>
          </a:p>
        </p:txBody>
      </p:sp>
      <p:sp>
        <p:nvSpPr>
          <p:cNvPr id="442" name="Google Shape;442;p76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RDBMS ORM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Manipulate in python               (cf. MongoKit)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python lib base in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(Object-Relational Mapping)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설치: pip install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</a:t>
            </a:r>
            <a:endParaRPr b="1" sz="14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modules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create_engine, Table, Column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Integer, String, Boolean, Date, Time, Float, BigInt, Binary, LargeBinary, Blob, Clob, DateTime, TIMESTAMP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scoped_session, sessionmaker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ext.declarative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declarative_base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exc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SQLAlchemyException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Initialize MySQL Connection</a:t>
            </a:r>
            <a:endParaRPr/>
          </a:p>
        </p:txBody>
      </p:sp>
      <p:sp>
        <p:nvSpPr>
          <p:cNvPr id="448" name="Google Shape;448;p77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connection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mysql_url = "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mysql+pymysql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://&lt;user&gt;:&lt;password&gt;@&lt;ip&gt;/&lt;dbname&gt;?charset=utf8"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engine = create_engine(mysql_url, echo=True, convert_unicode=True)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Declare &amp; create Session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session = scoped_session( sessionmaker(autocommit=False, autoflush=False, bind=engine)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SqlAlchemy Base Instance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 = declarative_base()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Base.query = db_session.query_property()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def init_database():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Base.metadata.create_all(bind=engine)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Management</a:t>
            </a:r>
            <a:endParaRPr/>
          </a:p>
        </p:txBody>
      </p:sp>
      <p:sp>
        <p:nvSpPr>
          <p:cNvPr id="454" name="Google Shape;454;p78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Auto Managed Connection, But db_session create every request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initialize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beforeFirstRequest():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init_database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close connection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teardown(exception):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db_session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Model</a:t>
            </a:r>
            <a:endParaRPr/>
          </a:p>
        </p:txBody>
      </p:sp>
      <p:sp>
        <p:nvSpPr>
          <p:cNvPr id="460" name="Google Shape;460;p79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is Value Object(DTO)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Data model mapped Table 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extends SqlAlchemy Base Class and __tablename__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User(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Base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__tablename__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'User'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Member variable is Column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id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(Integer,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email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(String, unique=True)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nickname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(String)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__init__(self, email=None, nickname='손님'):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def __repr__(self):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return 'User %r, %r' % (self.email, self.nickname)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Manipulates</a:t>
            </a:r>
            <a:endParaRPr/>
          </a:p>
        </p:txBody>
      </p:sp>
      <p:sp>
        <p:nvSpPr>
          <p:cNvPr id="466" name="Google Shape;466;p80"/>
          <p:cNvSpPr txBox="1"/>
          <p:nvPr>
            <p:ph idx="1" type="body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Create(insert)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User('abc@efg.com', 'hong')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</a:t>
            </a:r>
            <a:endParaRPr sz="12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Read(select)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 = User.query.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(User.id == 2).first()    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cf. </a:t>
            </a:r>
            <a:r>
              <a:rPr b="1"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db_session.query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(User).filter...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lst = User.query.all()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Update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u.email = 'qqq@ppp.com'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merge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(u)  # auto-insert if not exists id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Delete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db_session.delete(u)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Commit &amp; Rollback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SQLAlchemyError)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Query </a:t>
            </a:r>
            <a:endParaRPr/>
          </a:p>
        </p:txBody>
      </p:sp>
      <p:sp>
        <p:nvSpPr>
          <p:cNvPr id="472" name="Google Shape;472;p81"/>
          <p:cNvSpPr txBox="1"/>
          <p:nvPr>
            <p:ph idx="1" type="body"/>
          </p:nvPr>
        </p:nvSpPr>
        <p:spPr>
          <a:xfrm>
            <a:off x="311700" y="9238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db_session().execute()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 = db_session()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("update User set nickname=:nickname where id = :id", {'id': 3, 'nickname': 'hong3'})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result = s.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execute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('select id, nickname from User where id &gt; :id', {'id': 1})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from collections import namedtuple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 = namedtuple('User', result.keys())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records = [Record(*r) for r in result.fetchall()]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for r in records: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print(r, r.nickname, type(r))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s.close()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ORM Query</a:t>
            </a:r>
            <a:endParaRPr/>
          </a:p>
        </p:txBody>
      </p:sp>
      <p:sp>
        <p:nvSpPr>
          <p:cNvPr id="478" name="Google Shape;478;p82"/>
          <p:cNvSpPr txBox="1"/>
          <p:nvPr>
            <p:ph idx="1" type="body"/>
          </p:nvPr>
        </p:nvSpPr>
        <p:spPr>
          <a:xfrm>
            <a:off x="311700" y="771425"/>
            <a:ext cx="87390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query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filter(id == 100)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db_session.query(User)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.filter...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String Filter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filter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("id &lt; :val").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params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(val=10)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count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User.query.all()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User.query.first()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order-by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order_by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(User.id)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User.query.order_by(User.id.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desc()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).limit(10)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(Join, References) : Song.album - Album</a:t>
            </a:r>
            <a:endParaRPr/>
          </a:p>
        </p:txBody>
      </p:sp>
      <p:sp>
        <p:nvSpPr>
          <p:cNvPr id="484" name="Google Shape;484;p83"/>
          <p:cNvSpPr txBox="1"/>
          <p:nvPr>
            <p:ph idx="1" type="body"/>
          </p:nvPr>
        </p:nvSpPr>
        <p:spPr>
          <a:xfrm>
            <a:off x="311700" y="771425"/>
            <a:ext cx="87390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backref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Song(Base):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primary_key=True)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('Album.albumid'),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album =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('Album', </a:t>
            </a:r>
            <a:r>
              <a:rPr b="1"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lazy='joined'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 views.py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Song.query.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Song.albumid == Album.albumid).filter(Song.likecnt &lt; 10000)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Global Object : g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923825"/>
            <a:ext cx="87390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g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 = Flask(__name__)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app.debug = True 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only debug!!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before_request():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print("before_request!!!")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.str = "한글"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@app.route("/")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helloworld():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"Hello World!" +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getattr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(g, 'str', '111')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 vs  subqueryload   vs   joinedload</a:t>
            </a:r>
            <a:endParaRPr/>
          </a:p>
        </p:txBody>
      </p:sp>
      <p:sp>
        <p:nvSpPr>
          <p:cNvPr id="490" name="Google Shape;490;p84"/>
          <p:cNvSpPr txBox="1"/>
          <p:nvPr>
            <p:ph idx="1" type="body"/>
          </p:nvPr>
        </p:nvSpPr>
        <p:spPr>
          <a:xfrm>
            <a:off x="311700" y="771425"/>
            <a:ext cx="87390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db_session.query(Song).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(Album, Album.id == Song.album)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from sqlalchemy.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orm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subqueryload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subqueryload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joinedload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ret = db_session.query(Song).options(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joinedload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234925" y="875250"/>
            <a:ext cx="85974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exists ref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Album.query.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filter_by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(albumid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'10242994').one()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create with ref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a1 = Album(albumid='TTT-a1', title='TTT-a1')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 = Song(songno='TTT2', title='TTT2 Title')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song1.album = a1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db_session.add(song1)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db_session.commit()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6" name="Google Shape;496;p8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Save with</a:t>
            </a:r>
            <a:r>
              <a:rPr lang="ko"/>
              <a:t> References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1:n References (Album.songs - Song)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just relationship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class Album(Base):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__tablename__ = 'Album'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albumid = Column(String,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primary_key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songs = </a:t>
            </a:r>
            <a:r>
              <a:rPr b="1"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(참고) Multi-column Primary Key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__table_args__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= (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PrimaryKeyConstraint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('songno', 'artistid', 'atype'), {} 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7"/>
          <p:cNvSpPr txBox="1"/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08" name="Google Shape;508;p87"/>
          <p:cNvSpPr txBox="1"/>
          <p:nvPr>
            <p:ph idx="1" type="body"/>
          </p:nvPr>
        </p:nvSpPr>
        <p:spPr>
          <a:xfrm>
            <a:off x="311700" y="641525"/>
            <a:ext cx="8739000" cy="4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songartists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('SongArtist', lazy='joined')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SongArtist (Mapping Table)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SongArtist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(Base):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__tablename__ = 'SongArtist'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songno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('Song.songno'), nullable=False)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artistid = Column(String,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ForeignKey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('Artist.artistid'))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atype = Column(Integer)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song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('Song',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artist = 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relationship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('Artist', lazy='joined')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__table_args__ = ( PrimaryKeyConstraint('songno', 'artistid', 'atype'), {} 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8"/>
          <p:cNvSpPr txBox="1"/>
          <p:nvPr>
            <p:ph type="title"/>
          </p:nvPr>
        </p:nvSpPr>
        <p:spPr>
          <a:xfrm>
            <a:off x="311700" y="6402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n:n Reference  (Song - SongArtist - Artist)</a:t>
            </a:r>
            <a:endParaRPr/>
          </a:p>
        </p:txBody>
      </p:sp>
      <p:sp>
        <p:nvSpPr>
          <p:cNvPr id="514" name="Google Shape;514;p88"/>
          <p:cNvSpPr txBox="1"/>
          <p:nvPr>
            <p:ph idx="1" type="body"/>
          </p:nvPr>
        </p:nvSpPr>
        <p:spPr>
          <a:xfrm>
            <a:off x="311700" y="887200"/>
            <a:ext cx="87390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Song list (with Album info)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options(joinedload(Song.album))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.filter(Song.likecnt &lt; 10000)</a:t>
            </a:r>
            <a:endParaRPr b="1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Album) → (SongArtist + Artist)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Song.query.options(joinedload(Song.album)).filter(Song.likecnt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options(joinedload(Song.songartists, SongArtist.artist))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(Song + Album + SongArtist) + Artist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.query.options(joinedload(Song.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album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)).filter(Song.likecnt &lt; 10000)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options(joinedload(Song.songartists))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      .</a:t>
            </a: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options(subqueryload(Song.songartists, SongArtist.artist))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웹사이트 만들기</a:t>
            </a:r>
            <a:endParaRPr b="1" sz="3600"/>
          </a:p>
        </p:txBody>
      </p:sp>
      <p:sp>
        <p:nvSpPr>
          <p:cNvPr id="521" name="Google Shape;521;p8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0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Server Side Template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Home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가요 Top 100 목록 (일별, 실시간)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/myalbum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My Album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(app.html) : 나만의 앨범 (앨범 생성 - 앨범에 곡 담기)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/regist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Up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(regist.html) : 가입하기(GET: form, POST: regist → /login)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/login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In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(login.html) : 로그인하기(GET: form, POST: login)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/logout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Sign Out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(redirect to /) : 로그아웃하기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AJAX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/songinfo/&lt;songno&gt;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: 노래별(아티스트) 정보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p9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SiteMap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9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Worklist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2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live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home(app.html) - today top 100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home - songinfo ajax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regist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login info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앨범 생성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노래 담기 (home)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myalbum - 담긴 곡 list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9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 decorator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9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Flask + Handlebars</a:t>
            </a:r>
            <a:endParaRPr b="1" sz="3600"/>
          </a:p>
        </p:txBody>
      </p:sp>
      <p:sp>
        <p:nvSpPr>
          <p:cNvPr id="546" name="Google Shape;546;p93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Response,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response_class</a:t>
            </a: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custom_res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Response", 200, {'test': 'ttt'})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(custom_res)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str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Simple String (HTML, JSON)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make_response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("custom response")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r>
              <a:rPr lang="ko"/>
              <a:t> Objects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94"/>
          <p:cNvSpPr txBox="1"/>
          <p:nvPr>
            <p:ph idx="1" type="subTitle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File Uploader</a:t>
            </a:r>
            <a:endParaRPr b="1" sz="4000"/>
          </a:p>
        </p:txBody>
      </p:sp>
      <p:sp>
        <p:nvSpPr>
          <p:cNvPr id="553" name="Google Shape;553;p94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5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upfile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request.files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['file']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safe upload (eg. ../../aaa)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werkzeug.utils import secure_filename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filename =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secure_filename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(upfile.filename)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file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send_file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(path,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as_attachment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=True)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(참고) </a:t>
            </a:r>
            <a:r>
              <a:rPr lang="ko" sz="14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http://flask.pocoo.org/docs/1.0/patterns/fileuploads/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9" name="Google Shape;559;p9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Upload &amp; Download File (on </a:t>
            </a:r>
            <a:r>
              <a:rPr lang="ko"/>
              <a:t>HTTP)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6"/>
          <p:cNvSpPr txBox="1"/>
          <p:nvPr>
            <p:ph idx="1" type="body"/>
          </p:nvPr>
        </p:nvSpPr>
        <p:spPr>
          <a:xfrm>
            <a:off x="311700" y="851525"/>
            <a:ext cx="87390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var form = $('#frm_' + id)[0],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formData =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new FormData(form)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file = $("#file_" + id)[0].files[0];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formData.append("file", file);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formData.append("myalbumid", id);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$.ajax({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url: '/upload',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processData: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contentType: false,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data: formData,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type: 'POST',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success: function (res) {\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console.log("res&gt;&gt;", res);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if (res &amp;&amp;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        $('#img_' + id).attr('src', res.path)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    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});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9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FormData &amp; AJAX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7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rename(path):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while True: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if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os.path.isfile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(path):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idx = path.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rindex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('.')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if idx == -1: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+= '1'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    path = path[:idx] + '1' + path[idx:]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else: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  return path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9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Rename duplicate filename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8"/>
          <p:cNvSpPr txBox="1"/>
          <p:nvPr>
            <p:ph idx="1" type="body"/>
          </p:nvPr>
        </p:nvSpPr>
        <p:spPr>
          <a:xfrm>
            <a:off x="311700" y="992700"/>
            <a:ext cx="87390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start_helloflask.py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app.run(host='0.0.0.0'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, port=80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(Tip) C</a:t>
            </a:r>
            <a:r>
              <a:rPr lang="ko"/>
              <a:t>hange the flask server port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9"/>
          <p:cNvSpPr txBox="1"/>
          <p:nvPr>
            <p:ph idx="1" type="subTitle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이메일 발송하기</a:t>
            </a:r>
            <a:endParaRPr b="1" sz="4000"/>
          </a:p>
        </p:txBody>
      </p:sp>
      <p:sp>
        <p:nvSpPr>
          <p:cNvPr id="584" name="Google Shape;584;p99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import smtplib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 import encoders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email.mime.text import MIMEText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email.mime.multipart import MIMEMultipart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email.mime.base import MIMEBase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import library &amp; login for SMTP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 = smtplib.SMTP('smtp.gmail.com', 587)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smtp.ehlo()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smtp.starttls()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('indiflex1@gmail.com', os.environ['GMAIL_PASSWD'])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message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 = MIMEMultipart()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msg['Subject'] = 'Test Title'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content = MIMEText('SMTP로 메일 보내기 본문 메시지입니다.')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msg.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(content)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10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attach files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filepath = "./indiflex.png"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with open(filepath, 'rb') as f: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 =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MIMEBase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("application", "octet-stream")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part.set_payload(f.read()) 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encoders.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encode_base64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 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part.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add_header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('Content-Disposition', 'attachment', filename=filepath)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msg.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attach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(part)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send &amp; quit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addr = "</a:t>
            </a:r>
            <a:r>
              <a:rPr lang="ko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jeonseongho@naver.com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msg["To"] = addr</a:t>
            </a:r>
            <a:b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smtp.sendmail("indiflex1@gmail.com", addr, msg.as_string())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smtp.quit()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6" name="Google Shape;596;p10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Sendmail by Gmail (Cont'd)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02"/>
          <p:cNvSpPr txBox="1"/>
          <p:nvPr>
            <p:ph idx="1" type="subTitle"/>
          </p:nvPr>
        </p:nvSpPr>
        <p:spPr>
          <a:xfrm>
            <a:off x="2137225" y="276667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OAuth2 </a:t>
            </a:r>
            <a:r>
              <a:rPr b="1" lang="ko" sz="4000"/>
              <a:t>Login</a:t>
            </a:r>
            <a:endParaRPr b="1" sz="4000"/>
          </a:p>
        </p:txBody>
      </p:sp>
      <p:sp>
        <p:nvSpPr>
          <p:cNvPr id="603" name="Google Shape;603;p102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3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b="1" lang="ko" sz="11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https://console.cloud.google.com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console &gt; 프로젝트 선택 &gt; API 개요 &gt; 사용자 인증정보 (사용자 인증 정보 만들기)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the URL &amp; Callback URL  (</a:t>
            </a:r>
            <a:r>
              <a:rPr b="1" lang="ko" sz="11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http://localhost:5000</a:t>
            </a: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http://localhost:5000/oauth2callback)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Download json secret file 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use flask_util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from oauth2client.contrib.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flask_util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import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UserOAuth2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API key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app.config['GOOGLE_OAUTH2_CLIENT_SECRETS_FILE'] = 'secret.json'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app.config['GOOGLE_OAUTH2_CLIENT_ID'] = os.environ['OAUTH_CLIENT']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app.config['GOOGLE_OAUTH2_CLIENT_SECRET'] = os.environ['OAUTH_SECRET']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apply app to oauth2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 = UserOAuth2(app)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/logout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session.modified = True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oauth2.storage.delete()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9" name="Google Shape;609;p10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from flask import make_response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WSGI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eb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erver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ateway </a:t>
            </a:r>
            <a:r>
              <a:rPr b="1"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nterface)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@app.route('/test_wsgi')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wsgi_test():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def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(environ, start_response):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body = 'The request method was %s'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environ['REQUEST_METHOD']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headers = [ ('Content-Type', 'text/plain'),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				('Content-Length', str(len(body))) 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start_response('200 OK', headers)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return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[body]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return make_response(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Objects (Cont'd) : WSGI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/>
          <p:nvPr>
            <p:ph idx="1" type="body"/>
          </p:nvPr>
        </p:nvSpPr>
        <p:spPr>
          <a:xfrm>
            <a:off x="311700" y="851525"/>
            <a:ext cx="87390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google oauth login  (oauth2.email, oauth2.user_id)</a:t>
            </a:r>
            <a:br>
              <a:rPr b="1"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@app.route('/google_oauth')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@oauth2.required</a:t>
            </a:r>
            <a:b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def google_oauth():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u = User.query.filter('email = :email').params(email=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oauth2.email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).first()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if u is not None: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session['loginUser'] = {'userid': u.id, 'name': u.nickname}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redirect('/')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else: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flash("해당 사용자가 없습니다!!")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       return render_template("login.html", email=oauth2.email)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p10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API &amp; OAuth2 (Cont'd)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5"/>
          <p:cNvSpPr txBox="1"/>
          <p:nvPr>
            <p:ph idx="1" type="subTitle"/>
          </p:nvPr>
        </p:nvSpPr>
        <p:spPr>
          <a:xfrm>
            <a:off x="2137225" y="2773091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Unit Test</a:t>
            </a:r>
            <a:endParaRPr b="1" sz="4000"/>
          </a:p>
        </p:txBody>
      </p:sp>
      <p:sp>
        <p:nvSpPr>
          <p:cNvPr id="622" name="Google Shape;622;p105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375"/>
            <a:ext cx="4572000" cy="1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6"/>
          <p:cNvSpPr txBox="1"/>
          <p:nvPr>
            <p:ph idx="1" type="subTitle"/>
          </p:nvPr>
        </p:nvSpPr>
        <p:spPr>
          <a:xfrm>
            <a:off x="2137225" y="2779503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Jenkins 배포하기</a:t>
            </a:r>
            <a:endParaRPr b="1" sz="4000"/>
          </a:p>
        </p:txBody>
      </p:sp>
      <p:sp>
        <p:nvSpPr>
          <p:cNvPr id="629" name="Google Shape;629;p106"/>
          <p:cNvSpPr/>
          <p:nvPr/>
        </p:nvSpPr>
        <p:spPr>
          <a:xfrm rot="-900048">
            <a:off x="6175610" y="786011"/>
            <a:ext cx="1826756" cy="1790250"/>
          </a:xfrm>
          <a:prstGeom prst="irregularSeal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923825"/>
            <a:ext cx="87390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before_first_request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before_request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after_request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…(response)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	return response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teardown_request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@app.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teardown_appcontext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def …(exception)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Event Handler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