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bme\Downloads\Input%20for%20participants\(Book1)Sheet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1480118377321"/>
          <c:y val="7.4314365859278142E-2"/>
          <c:w val="0.85870578153671584"/>
          <c:h val="0.80818961530635525"/>
        </c:manualLayout>
      </c:layout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Sheet1!$A$12:$B$12</c:f>
              <c:strCache>
                <c:ptCount val="2"/>
                <c:pt idx="0">
                  <c:v>Unique Products 2020</c:v>
                </c:pt>
                <c:pt idx="1">
                  <c:v>Unique Products 2021</c:v>
                </c:pt>
              </c:strCache>
            </c:strRef>
          </c:cat>
          <c:val>
            <c:numRef>
              <c:f>Sheet1!$A$13:$B$13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E-420B-BD3A-1E17AC2434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292456863"/>
        <c:axId val="1292458527"/>
      </c:barChart>
      <c:catAx>
        <c:axId val="1292456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458527"/>
        <c:crosses val="autoZero"/>
        <c:auto val="1"/>
        <c:lblAlgn val="ctr"/>
        <c:lblOffset val="100"/>
        <c:noMultiLvlLbl val="0"/>
      </c:catAx>
      <c:valAx>
        <c:axId val="1292458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Quantity</a:t>
                </a:r>
                <a:endParaRPr lang="en-IN" sz="1400" dirty="0"/>
              </a:p>
            </c:rich>
          </c:tx>
          <c:layout>
            <c:manualLayout>
              <c:xMode val="edge"/>
              <c:yMode val="edge"/>
              <c:x val="2.1279339433879722E-2"/>
              <c:y val="0.37367249522057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45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267214891653901E-2"/>
          <c:y val="9.2493678310774818E-2"/>
          <c:w val="0.90401619592772742"/>
          <c:h val="0.889594207758307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AA1-41C4-ADE0-FC03FBFEAF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AA1-41C4-ADE0-FC03FBFEAF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AA1-41C4-ADE0-FC03FBFEAF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AA1-41C4-ADE0-FC03FBFEAF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AA1-41C4-ADE0-FC03FBFEAF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AA1-41C4-ADE0-FC03FBFEAF86}"/>
              </c:ext>
            </c:extLst>
          </c:dPt>
          <c:dLbls>
            <c:dLbl>
              <c:idx val="5"/>
              <c:layout>
                <c:manualLayout>
                  <c:x val="3.1331416337462933E-2"/>
                  <c:y val="0.18966284147832058"/>
                </c:manualLayout>
              </c:layout>
              <c:tx>
                <c:rich>
                  <a:bodyPr/>
                  <a:lstStyle/>
                  <a:p>
                    <a:fld id="{C024923A-778A-495C-B1E6-5E073C6A5B35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5AF325DB-F5D6-46F3-B1F9-4130E81F0E2C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AA1-41C4-ADE0-FC03FBFEAF8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AA1-41C4-ADE0-FC03FBFEAF86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solidFill>
            <a:schemeClr val="accent1">
              <a:alpha val="0"/>
            </a:schemeClr>
          </a:solidFill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bg1">
          <a:alpha val="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Sheet4!$N$1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Sheet4!$M$2:$M$7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Sheet4!$N$2:$N$7</c:f>
              <c:numCache>
                <c:formatCode>General</c:formatCode>
                <c:ptCount val="6"/>
                <c:pt idx="0">
                  <c:v>103</c:v>
                </c:pt>
                <c:pt idx="1">
                  <c:v>22</c:v>
                </c:pt>
                <c:pt idx="2">
                  <c:v>9</c:v>
                </c:pt>
                <c:pt idx="3">
                  <c:v>108</c:v>
                </c:pt>
                <c:pt idx="4">
                  <c:v>75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9F-41C7-92D4-43A921C0C3E5}"/>
            </c:ext>
          </c:extLst>
        </c:ser>
        <c:ser>
          <c:idx val="1"/>
          <c:order val="1"/>
          <c:tx>
            <c:strRef>
              <c:f>Sheet4!$O$1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Sheet4!$M$2:$M$7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Sheet4!$O$2:$O$7</c:f>
              <c:numCache>
                <c:formatCode>General</c:formatCode>
                <c:ptCount val="6"/>
                <c:pt idx="0">
                  <c:v>69</c:v>
                </c:pt>
                <c:pt idx="1">
                  <c:v>7</c:v>
                </c:pt>
                <c:pt idx="2">
                  <c:v>6</c:v>
                </c:pt>
                <c:pt idx="3">
                  <c:v>92</c:v>
                </c:pt>
                <c:pt idx="4">
                  <c:v>59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9F-41C7-92D4-43A921C0C3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5285712"/>
        <c:axId val="1615287792"/>
      </c:barChart>
      <c:catAx>
        <c:axId val="161528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287792"/>
        <c:crosses val="autoZero"/>
        <c:auto val="1"/>
        <c:lblAlgn val="ctr"/>
        <c:lblOffset val="100"/>
        <c:noMultiLvlLbl val="0"/>
      </c:catAx>
      <c:valAx>
        <c:axId val="161528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28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Sheet3!$C$2:$C$25</c:f>
              <c:strCache>
                <c:ptCount val="24"/>
                <c:pt idx="0">
                  <c:v>September 2019</c:v>
                </c:pt>
                <c:pt idx="1">
                  <c:v>October 2019</c:v>
                </c:pt>
                <c:pt idx="2">
                  <c:v>November 2019</c:v>
                </c:pt>
                <c:pt idx="3">
                  <c:v>December 2019</c:v>
                </c:pt>
                <c:pt idx="4">
                  <c:v>January 2020</c:v>
                </c:pt>
                <c:pt idx="5">
                  <c:v>February 2020</c:v>
                </c:pt>
                <c:pt idx="6">
                  <c:v>March 2020</c:v>
                </c:pt>
                <c:pt idx="7">
                  <c:v>April 2020</c:v>
                </c:pt>
                <c:pt idx="8">
                  <c:v>May 2020</c:v>
                </c:pt>
                <c:pt idx="9">
                  <c:v>June 2020</c:v>
                </c:pt>
                <c:pt idx="10">
                  <c:v>July 2020</c:v>
                </c:pt>
                <c:pt idx="11">
                  <c:v>August 2020</c:v>
                </c:pt>
                <c:pt idx="12">
                  <c:v>September 2020</c:v>
                </c:pt>
                <c:pt idx="13">
                  <c:v>October 2020</c:v>
                </c:pt>
                <c:pt idx="14">
                  <c:v>November 2020</c:v>
                </c:pt>
                <c:pt idx="15">
                  <c:v>December 2020</c:v>
                </c:pt>
                <c:pt idx="16">
                  <c:v>January 2021</c:v>
                </c:pt>
                <c:pt idx="17">
                  <c:v>February 2021</c:v>
                </c:pt>
                <c:pt idx="18">
                  <c:v>March 2021</c:v>
                </c:pt>
                <c:pt idx="19">
                  <c:v>April 2021</c:v>
                </c:pt>
                <c:pt idx="20">
                  <c:v>May 2021</c:v>
                </c:pt>
                <c:pt idx="21">
                  <c:v>June 2021</c:v>
                </c:pt>
                <c:pt idx="22">
                  <c:v>July 2021</c:v>
                </c:pt>
                <c:pt idx="23">
                  <c:v>August 2021</c:v>
                </c:pt>
              </c:strCache>
            </c:strRef>
          </c:cat>
          <c:val>
            <c:numRef>
              <c:f>Sheet3!$D$2:$D$25</c:f>
              <c:numCache>
                <c:formatCode>General</c:formatCode>
                <c:ptCount val="24"/>
                <c:pt idx="0">
                  <c:v>9092670.3399999999</c:v>
                </c:pt>
                <c:pt idx="1">
                  <c:v>10378637.6</c:v>
                </c:pt>
                <c:pt idx="2">
                  <c:v>15231894.970000001</c:v>
                </c:pt>
                <c:pt idx="3">
                  <c:v>9755795.0600000005</c:v>
                </c:pt>
                <c:pt idx="4">
                  <c:v>9584951.9399999995</c:v>
                </c:pt>
                <c:pt idx="5">
                  <c:v>8083995.5499999998</c:v>
                </c:pt>
                <c:pt idx="6">
                  <c:v>766976.45</c:v>
                </c:pt>
                <c:pt idx="7">
                  <c:v>800071.95</c:v>
                </c:pt>
                <c:pt idx="8">
                  <c:v>1586964.48</c:v>
                </c:pt>
                <c:pt idx="9">
                  <c:v>3429736.57</c:v>
                </c:pt>
                <c:pt idx="10">
                  <c:v>5151815.4000000004</c:v>
                </c:pt>
                <c:pt idx="11">
                  <c:v>5638281.8300000001</c:v>
                </c:pt>
                <c:pt idx="12">
                  <c:v>19530271.300000001</c:v>
                </c:pt>
                <c:pt idx="13">
                  <c:v>21016218.210000001</c:v>
                </c:pt>
                <c:pt idx="14">
                  <c:v>32247289.789999999</c:v>
                </c:pt>
                <c:pt idx="15">
                  <c:v>20409063.18</c:v>
                </c:pt>
                <c:pt idx="16">
                  <c:v>19570701.710000001</c:v>
                </c:pt>
                <c:pt idx="17">
                  <c:v>15986603.890000001</c:v>
                </c:pt>
                <c:pt idx="18">
                  <c:v>19149624.920000002</c:v>
                </c:pt>
                <c:pt idx="19">
                  <c:v>11483530.300000001</c:v>
                </c:pt>
                <c:pt idx="20">
                  <c:v>19204309.41</c:v>
                </c:pt>
                <c:pt idx="21">
                  <c:v>15457579.66</c:v>
                </c:pt>
                <c:pt idx="22">
                  <c:v>19044968.82</c:v>
                </c:pt>
                <c:pt idx="23">
                  <c:v>11324548.34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7F-4969-B4A8-88709D075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795536"/>
        <c:axId val="262798448"/>
      </c:lineChart>
      <c:catAx>
        <c:axId val="26279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Duration</a:t>
                </a:r>
              </a:p>
            </c:rich>
          </c:tx>
          <c:layout>
            <c:manualLayout>
              <c:xMode val="edge"/>
              <c:yMode val="edge"/>
              <c:x val="0.46777451602442921"/>
              <c:y val="0.92379009644970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798448"/>
        <c:crosses val="autoZero"/>
        <c:auto val="1"/>
        <c:lblAlgn val="ctr"/>
        <c:lblOffset val="100"/>
        <c:noMultiLvlLbl val="0"/>
      </c:catAx>
      <c:valAx>
        <c:axId val="2627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Gross Sale Amount</a:t>
                </a:r>
              </a:p>
            </c:rich>
          </c:tx>
          <c:layout>
            <c:manualLayout>
              <c:xMode val="edge"/>
              <c:yMode val="edge"/>
              <c:x val="1.3786312161496799E-2"/>
              <c:y val="0.24961808027919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79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rgbClr val="990099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385796853880142"/>
          <c:y val="2.6837447864367342E-2"/>
          <c:w val="0.63950671567208461"/>
          <c:h val="0.83853231242170412"/>
        </c:manualLayout>
      </c:layout>
      <c:areaChart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 Sold Quantity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Sheet2!$A$2:$A$5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Sheet2!$B$2:$B$5</c:f>
              <c:numCache>
                <c:formatCode>General</c:formatCode>
                <c:ptCount val="4"/>
                <c:pt idx="0">
                  <c:v>10091151</c:v>
                </c:pt>
                <c:pt idx="1">
                  <c:v>2075087</c:v>
                </c:pt>
                <c:pt idx="2">
                  <c:v>5042541</c:v>
                </c:pt>
                <c:pt idx="3">
                  <c:v>14476194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8-4C29-8BB8-2F28B6528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7911984"/>
        <c:axId val="987920304"/>
      </c:areaChart>
      <c:catAx>
        <c:axId val="987911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920304"/>
        <c:crosses val="autoZero"/>
        <c:auto val="1"/>
        <c:lblAlgn val="ctr"/>
        <c:lblOffset val="100"/>
        <c:noMultiLvlLbl val="0"/>
      </c:catAx>
      <c:valAx>
        <c:axId val="9879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911984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25400" cap="flat" cmpd="sng" algn="ctr">
            <a:noFill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rgbClr val="990099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Sheet4!$A$2:$A$4</cx:f>
        <cx:lvl ptCount="3">
          <cx:pt idx="0">Direct</cx:pt>
          <cx:pt idx="1">Retailer</cx:pt>
          <cx:pt idx="2">Distributor</cx:pt>
        </cx:lvl>
      </cx:strDim>
      <cx:numDim type="size">
        <cx:f>Sheet4!$B$2:$B$4</cx:f>
        <cx:lvl ptCount="3" formatCode="General">
          <cx:pt idx="0">257532002.65360001</cx:pt>
          <cx:pt idx="1">1219081639.9472001</cx:pt>
          <cx:pt idx="2">188025630.9348</cx:pt>
        </cx:lvl>
      </cx:numDim>
    </cx:data>
    <cx:data id="1">
      <cx:strDim type="cat">
        <cx:f>Sheet4!$A$2:$A$4</cx:f>
        <cx:lvl ptCount="3">
          <cx:pt idx="0">Direct</cx:pt>
          <cx:pt idx="1">Retailer</cx:pt>
          <cx:pt idx="2">Distributor</cx:pt>
        </cx:lvl>
      </cx:strDim>
      <cx:numDim type="size">
        <cx:f>Sheet4!$C$2:$C$4</cx:f>
        <cx:lvl ptCount="3" formatCode="General">
          <cx:pt idx="0">15.470000000000001</cx:pt>
          <cx:pt idx="1">73.230000000000004</cx:pt>
          <cx:pt idx="2">11.300000000000001</cx:pt>
        </cx:lvl>
      </cx:numDim>
    </cx:data>
  </cx:chartData>
  <cx:chart>
    <cx:plotArea>
      <cx:plotAreaRegion>
        <cx:series layoutId="treemap" uniqueId="{D9E6D6C9-FAA9-4F3A-99A9-DA0F9FC559D6}" formatIdx="0">
          <cx:tx>
            <cx:txData>
              <cx:f>Sheet4!$B$1</cx:f>
              <cx:v>Gross Sales Mln</cx:v>
            </cx:txData>
          </cx:tx>
          <cx:spPr>
            <a:ln>
              <a:noFill/>
            </a:ln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n-US" sz="1400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  <cx:series layoutId="treemap" hidden="1" uniqueId="{41415BD4-A2CE-482D-B0D2-3B60F1DB9548}" formatIdx="1">
          <cx:tx>
            <cx:txData>
              <cx:f>Sheet4!$C$1</cx:f>
              <cx:v>Percentage</cx:v>
            </cx:txData>
          </cx:tx>
          <cx:dataLabels pos="inEnd">
            <cx:visibility seriesName="0" categoryName="1" value="0"/>
          </cx:dataLabels>
          <cx:dataId val="1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>
              <a:solidFill>
                <a:schemeClr val="bg1"/>
              </a:solidFill>
            </a:defRPr>
          </a:pPr>
          <a:endParaRPr lang="en-US" sz="1600" b="0" i="0" u="none" strike="noStrike" baseline="0">
            <a:solidFill>
              <a:schemeClr val="bg1"/>
            </a:solidFill>
            <a:latin typeface="Calibri" panose="020F0502020204030204"/>
          </a:endParaRPr>
        </a:p>
      </cx:txPr>
    </cx:legend>
  </cx:chart>
  <cx:spPr>
    <a:solidFill>
      <a:srgbClr val="990099"/>
    </a:solidFill>
    <a:ln w="6350" cap="flat" cmpd="sng" algn="ctr">
      <a:noFill/>
      <a:prstDash val="solid"/>
      <a:miter lim="800000"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AFB5-13B1-C680-2377-1446165DB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B2593-FC1B-7C2B-3949-F001C53A3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6DFB-F7C7-3200-DE3D-79887575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BB79-E7BD-341F-05B6-8C3A21F6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6A1C-4EAB-E14C-6F95-5B8BB983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6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ADE2-5681-CA88-156D-ACAB26BB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E5DDE-2994-32C9-389B-C3E0FBB28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F7D1-F814-CA5D-745A-05CAE685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28AD-3629-29D0-DE83-F9A3076E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A54C-77DC-F616-630A-EDB7E9E8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1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E2239-F41C-5CF0-DFEF-4CF59B605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53168-4A7F-DC6E-AAAE-792CA7EA2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3D71-3119-0510-8132-168C9EEF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CC61-96BE-0D0A-7069-23A7BAB9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2947-B13B-815C-40C1-EC2C558F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1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DBAE-8098-1D4D-0FAC-2BCED0FD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E899-3744-79B6-3D61-B8196ECA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D5CB3-07C0-4A41-AAEA-B9D12A40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782F-B83B-9234-8A1F-38B9B55F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9F72-E269-98A4-E486-404F9E85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4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58C6-E104-31A3-3080-949C5885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4BA05-5A6F-E8B7-1DFE-822CAF08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83EC-CF6F-A342-2AB1-9A764B9D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68B5-715A-B711-92D0-5A92DA31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ABB7-809E-7DE4-5DD0-58532D42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81A7-EEF7-B794-47B3-BB537E77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C45-DB1F-51B1-65E4-CAD957DC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5430B-1DF6-F865-DF0B-FD43F2396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1A69-DAC0-A293-1E55-775BA629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29B99-BFF0-DC54-4334-95DAA6FC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CD9E8-5500-4E01-70BB-BFF2328D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3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3D24-3D91-B2DB-2EE2-E36E07F1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1E3E-7467-93CB-08CA-CA9B55DE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A91C6-F3D4-AD82-59AA-CBCE45E36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1CA9A-A325-24B5-EC8B-AE7A0C21E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691FB-EBD0-2D90-D013-1B1176131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D5FCD-415E-91A5-2EB2-984D67DD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C5C51-9891-0D6B-855D-2A4E0661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5D76E-4B96-CCDF-4672-CF07F4C2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3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A82C-1993-8EA3-198F-E9102D49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32533-FF5F-359B-39D4-D20CEBC2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1FE-D1AD-7265-DD01-879760E8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3430A-EA09-7CE3-8C4A-9F140F35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3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73773-C5A6-2316-C646-6C00A410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B21B5-A7FE-68B3-4F57-A66F2243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7EC68-EC1A-1300-980D-846826E9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0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EB9D-663F-6AE9-2030-5FF6A87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E790-B77F-8A21-0EA3-F5758077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5802-1104-4ECF-557A-83C7350AE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9C6BE-8F68-0F23-5811-1189681E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5798C-D11D-5868-0615-80145449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8679-0EA8-A924-485D-E070E43D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5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3D22-A33E-0223-5704-2C5E98B9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9613-76BA-D256-E8DD-8AA5E3B56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78619-7A98-C97C-315F-2156C6744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8D59-75EC-9CB2-7FED-B9785A63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DA1DF-510E-EE52-5BC5-09F8CDB7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4204-C013-5C77-B7AE-A40A8ADD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4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F03C2-B283-5346-0972-B47EF6C4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3A49-0ED9-4035-C312-6AEB192D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93A0-612B-3732-38EB-E88DA421D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5D98-B38F-41B9-A357-A3789D7DD3E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DC41-350B-893D-0E8C-A9062A498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91B3-D70D-2CCF-EC5F-25F26D880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A889A-6F5A-47C7-A8FC-9B2D331AE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3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E204B5-7D48-1209-C49C-3C786E02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077" y="4824026"/>
            <a:ext cx="1438476" cy="135273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1F6465-D594-97D5-A2B1-366893A18293}"/>
              </a:ext>
            </a:extLst>
          </p:cNvPr>
          <p:cNvSpPr/>
          <p:nvPr/>
        </p:nvSpPr>
        <p:spPr>
          <a:xfrm>
            <a:off x="898067" y="5068769"/>
            <a:ext cx="1518561" cy="1107996"/>
          </a:xfrm>
          <a:prstGeom prst="rect">
            <a:avLst/>
          </a:prstGeom>
          <a:solidFill>
            <a:srgbClr val="9900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MB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00C121-0E82-EC3C-A451-0C95132433CC}"/>
              </a:ext>
            </a:extLst>
          </p:cNvPr>
          <p:cNvSpPr/>
          <p:nvPr/>
        </p:nvSpPr>
        <p:spPr>
          <a:xfrm>
            <a:off x="3139101" y="1996952"/>
            <a:ext cx="5913798" cy="1754326"/>
          </a:xfrm>
          <a:prstGeom prst="rect">
            <a:avLst/>
          </a:prstGeom>
          <a:solidFill>
            <a:srgbClr val="990099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0" u="sng" dirty="0">
                <a:solidFill>
                  <a:srgbClr val="4B494E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N" sz="5400" b="1" i="0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ld English Text MT" panose="03040902040508030806" pitchFamily="66" charset="0"/>
              </a:rPr>
              <a:t>Consumer Goods</a:t>
            </a:r>
          </a:p>
          <a:p>
            <a:pPr algn="ctr"/>
            <a:r>
              <a:rPr lang="en-IN" sz="5400" b="1" i="0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Elephant" panose="02020904090505020303" pitchFamily="18" charset="0"/>
              </a:rPr>
              <a:t>Atliq Hardwares</a:t>
            </a:r>
            <a:endParaRPr lang="en-US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B1906-C8F4-7D46-37E7-7A069DD36FEF}"/>
              </a:ext>
            </a:extLst>
          </p:cNvPr>
          <p:cNvSpPr/>
          <p:nvPr/>
        </p:nvSpPr>
        <p:spPr>
          <a:xfrm>
            <a:off x="4589018" y="274935"/>
            <a:ext cx="3013967" cy="923330"/>
          </a:xfrm>
          <a:prstGeom prst="rect">
            <a:avLst/>
          </a:prstGeom>
          <a:solidFill>
            <a:srgbClr val="990099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15155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7D96-83E6-F098-A0AF-B739CFFABA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900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Which channel helped to bring more gross sales in the fiscal year 2021 and the percentage of contribution? The final output contains these fields, channel,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gross_sales_mln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percentage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CC65FB-298C-89DB-DEDB-24B282EE1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14253"/>
              </p:ext>
            </p:extLst>
          </p:nvPr>
        </p:nvGraphicFramePr>
        <p:xfrm>
          <a:off x="838200" y="2122012"/>
          <a:ext cx="4696327" cy="225213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00661">
                  <a:extLst>
                    <a:ext uri="{9D8B030D-6E8A-4147-A177-3AD203B41FA5}">
                      <a16:colId xmlns:a16="http://schemas.microsoft.com/office/drawing/2014/main" val="3278609057"/>
                    </a:ext>
                  </a:extLst>
                </a:gridCol>
                <a:gridCol w="1891426">
                  <a:extLst>
                    <a:ext uri="{9D8B030D-6E8A-4147-A177-3AD203B41FA5}">
                      <a16:colId xmlns:a16="http://schemas.microsoft.com/office/drawing/2014/main" val="1173353125"/>
                    </a:ext>
                  </a:extLst>
                </a:gridCol>
                <a:gridCol w="1404240">
                  <a:extLst>
                    <a:ext uri="{9D8B030D-6E8A-4147-A177-3AD203B41FA5}">
                      <a16:colId xmlns:a16="http://schemas.microsoft.com/office/drawing/2014/main" val="3266696155"/>
                    </a:ext>
                  </a:extLst>
                </a:gridCol>
              </a:tblGrid>
              <a:tr h="543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Gross Sales </a:t>
                      </a:r>
                      <a:r>
                        <a:rPr lang="en-US" dirty="0" err="1"/>
                        <a:t>Mln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911880"/>
                  </a:ext>
                </a:extLst>
              </a:tr>
              <a:tr h="5433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Direct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257532002.6536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606916"/>
                  </a:ext>
                </a:extLst>
              </a:tr>
              <a:tr h="62194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Retailer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1219081639.9472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059110"/>
                  </a:ext>
                </a:extLst>
              </a:tr>
              <a:tr h="54339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Distributor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188025630.9348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1384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187A88A0-19DF-BC75-AC72-60BE1113C8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84027157"/>
                  </p:ext>
                </p:extLst>
              </p:nvPr>
            </p:nvGraphicFramePr>
            <p:xfrm>
              <a:off x="5674893" y="1945995"/>
              <a:ext cx="5678907" cy="37899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187A88A0-19DF-BC75-AC72-60BE1113C8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4893" y="1945995"/>
                <a:ext cx="5678907" cy="378994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231B350-82B0-08A1-6A2A-9B3809DBB546}"/>
              </a:ext>
            </a:extLst>
          </p:cNvPr>
          <p:cNvSpPr txBox="1"/>
          <p:nvPr/>
        </p:nvSpPr>
        <p:spPr>
          <a:xfrm>
            <a:off x="1150129" y="4805472"/>
            <a:ext cx="4072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Heavy dependency on the Retailer.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emphasize on Direct channel.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3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1131-20FE-B58C-5047-BFA4F632A3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900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Get the Top 3 products in each division that have a high   	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2021? The final output contains these fields, division,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product,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rank_order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D756D4-CABB-A7D2-F349-5B2D9B1E9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2730"/>
              </p:ext>
            </p:extLst>
          </p:nvPr>
        </p:nvGraphicFramePr>
        <p:xfrm>
          <a:off x="1742125" y="1825234"/>
          <a:ext cx="8942806" cy="36576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53714">
                  <a:extLst>
                    <a:ext uri="{9D8B030D-6E8A-4147-A177-3AD203B41FA5}">
                      <a16:colId xmlns:a16="http://schemas.microsoft.com/office/drawing/2014/main" val="254444123"/>
                    </a:ext>
                  </a:extLst>
                </a:gridCol>
                <a:gridCol w="1720881">
                  <a:extLst>
                    <a:ext uri="{9D8B030D-6E8A-4147-A177-3AD203B41FA5}">
                      <a16:colId xmlns:a16="http://schemas.microsoft.com/office/drawing/2014/main" val="4247803628"/>
                    </a:ext>
                  </a:extLst>
                </a:gridCol>
                <a:gridCol w="2476089">
                  <a:extLst>
                    <a:ext uri="{9D8B030D-6E8A-4147-A177-3AD203B41FA5}">
                      <a16:colId xmlns:a16="http://schemas.microsoft.com/office/drawing/2014/main" val="177233130"/>
                    </a:ext>
                  </a:extLst>
                </a:gridCol>
                <a:gridCol w="2129436">
                  <a:extLst>
                    <a:ext uri="{9D8B030D-6E8A-4147-A177-3AD203B41FA5}">
                      <a16:colId xmlns:a16="http://schemas.microsoft.com/office/drawing/2014/main" val="2599307180"/>
                    </a:ext>
                  </a:extLst>
                </a:gridCol>
                <a:gridCol w="1562686">
                  <a:extLst>
                    <a:ext uri="{9D8B030D-6E8A-4147-A177-3AD203B41FA5}">
                      <a16:colId xmlns:a16="http://schemas.microsoft.com/office/drawing/2014/main" val="432881837"/>
                    </a:ext>
                  </a:extLst>
                </a:gridCol>
              </a:tblGrid>
              <a:tr h="281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Divison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Product_code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Total_sold_quantity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Rank_order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781142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 &amp;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A7219160201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AQ Wi Power Dx2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275328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642028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 &amp;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A7220160203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AQ Wi Power Dx2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277299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49040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 &amp;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A7321160301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AQ Wi Power Dx3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281363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71675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 &amp;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A3920150304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AQ LION 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33523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168218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 &amp;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A3718150102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AQ LION x1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34022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400047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 &amp;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A3718150105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AQ LION x1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34080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985081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A6018110106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AQ Home Allin1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2281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961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A6119110202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AQ HOME Allin1 Gen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2285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2671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A6119110204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AQ HOME Allin1 Gen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2286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9731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8A16EE-51E6-67C1-4D28-023B5DE075FF}"/>
              </a:ext>
            </a:extLst>
          </p:cNvPr>
          <p:cNvSpPr txBox="1"/>
          <p:nvPr/>
        </p:nvSpPr>
        <p:spPr>
          <a:xfrm>
            <a:off x="1256294" y="5748867"/>
            <a:ext cx="991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 &amp; S are from the Accessories Segment, N &amp; S are from the peripherals segment and PC are from the Desktop segment.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533C-D7D0-AB9D-E636-1DBE6369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2766218"/>
            <a:ext cx="10515600" cy="1325563"/>
          </a:xfrm>
          <a:solidFill>
            <a:srgbClr val="990099"/>
          </a:solidFill>
          <a:ln>
            <a:solidFill>
              <a:srgbClr val="99009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2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C790-4280-F342-0050-652EB4D3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900" y="429109"/>
            <a:ext cx="9668197" cy="734514"/>
          </a:xfrm>
          <a:solidFill>
            <a:srgbClr val="9900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Provide the list of markets in which customer "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Exclusive" 	      operates its business in the APAC region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A06B3-C93A-573D-FE38-602AE635C3AA}"/>
              </a:ext>
            </a:extLst>
          </p:cNvPr>
          <p:cNvSpPr txBox="1"/>
          <p:nvPr/>
        </p:nvSpPr>
        <p:spPr>
          <a:xfrm>
            <a:off x="3927613" y="2685489"/>
            <a:ext cx="688699" cy="376535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India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DA068-B057-8958-6643-51869BB9462E}"/>
              </a:ext>
            </a:extLst>
          </p:cNvPr>
          <p:cNvSpPr txBox="1"/>
          <p:nvPr/>
        </p:nvSpPr>
        <p:spPr>
          <a:xfrm>
            <a:off x="3924171" y="3213583"/>
            <a:ext cx="1264433" cy="369332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Bangladesh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F50F230-003C-487E-90D3-9949BC623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033" y="1885607"/>
            <a:ext cx="4853713" cy="43513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C67E28-5F58-08B5-7DB2-9C8C81BA4A7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616312" y="2873757"/>
            <a:ext cx="1178168" cy="159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7C5FF4-7836-7635-B337-3391849C43E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188604" y="3107982"/>
            <a:ext cx="1434953" cy="290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FA6F1-E371-1BB7-8EF4-9FA5465D5506}"/>
              </a:ext>
            </a:extLst>
          </p:cNvPr>
          <p:cNvSpPr txBox="1"/>
          <p:nvPr/>
        </p:nvSpPr>
        <p:spPr>
          <a:xfrm>
            <a:off x="3924170" y="3865508"/>
            <a:ext cx="1264433" cy="369332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Indonesia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54AD11-DE72-8F8D-2DAE-DB8A97D883B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188603" y="4050174"/>
            <a:ext cx="1824420" cy="11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E9BF5B-F364-6328-ADC7-2A38384BF1A0}"/>
              </a:ext>
            </a:extLst>
          </p:cNvPr>
          <p:cNvSpPr txBox="1"/>
          <p:nvPr/>
        </p:nvSpPr>
        <p:spPr>
          <a:xfrm>
            <a:off x="3924170" y="4460556"/>
            <a:ext cx="1264433" cy="369332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Australia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AA1887-E876-7CAD-E2AC-1A09E2783CF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188603" y="4645222"/>
            <a:ext cx="2840420" cy="40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170FAE-3142-5A4D-1BAE-22F3CDA9B325}"/>
              </a:ext>
            </a:extLst>
          </p:cNvPr>
          <p:cNvSpPr txBox="1"/>
          <p:nvPr/>
        </p:nvSpPr>
        <p:spPr>
          <a:xfrm>
            <a:off x="10622606" y="2008916"/>
            <a:ext cx="1349100" cy="369332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South Korea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8059D4-73F2-05FE-8FD5-8B03309420F6}"/>
              </a:ext>
            </a:extLst>
          </p:cNvPr>
          <p:cNvCxnSpPr>
            <a:cxnSpLocks/>
          </p:cNvCxnSpPr>
          <p:nvPr/>
        </p:nvCxnSpPr>
        <p:spPr>
          <a:xfrm flipH="1">
            <a:off x="8113690" y="2193582"/>
            <a:ext cx="2438400" cy="279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5CCD8B-C475-2E72-D21E-EC37314AE420}"/>
              </a:ext>
            </a:extLst>
          </p:cNvPr>
          <p:cNvSpPr txBox="1"/>
          <p:nvPr/>
        </p:nvSpPr>
        <p:spPr>
          <a:xfrm>
            <a:off x="10622603" y="2927948"/>
            <a:ext cx="1334951" cy="369332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Japan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980E8C-CFF6-BC6F-A172-CB17E89F1F16}"/>
              </a:ext>
            </a:extLst>
          </p:cNvPr>
          <p:cNvCxnSpPr>
            <a:cxnSpLocks/>
          </p:cNvCxnSpPr>
          <p:nvPr/>
        </p:nvCxnSpPr>
        <p:spPr>
          <a:xfrm flipH="1" flipV="1">
            <a:off x="8500550" y="2568219"/>
            <a:ext cx="2051540" cy="53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C09FA0-40FA-5553-27D4-CF553B94B34E}"/>
              </a:ext>
            </a:extLst>
          </p:cNvPr>
          <p:cNvSpPr txBox="1"/>
          <p:nvPr/>
        </p:nvSpPr>
        <p:spPr>
          <a:xfrm>
            <a:off x="10622604" y="3740498"/>
            <a:ext cx="1334951" cy="369332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Philippines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6AF2B8-5AE3-3B50-4BAC-391089A3D6E8}"/>
              </a:ext>
            </a:extLst>
          </p:cNvPr>
          <p:cNvCxnSpPr>
            <a:cxnSpLocks/>
          </p:cNvCxnSpPr>
          <p:nvPr/>
        </p:nvCxnSpPr>
        <p:spPr>
          <a:xfrm flipH="1" flipV="1">
            <a:off x="8029023" y="3570089"/>
            <a:ext cx="2523067" cy="355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7389CB-2E6B-2AAF-A969-AC21B689CEAE}"/>
              </a:ext>
            </a:extLst>
          </p:cNvPr>
          <p:cNvSpPr txBox="1"/>
          <p:nvPr/>
        </p:nvSpPr>
        <p:spPr>
          <a:xfrm>
            <a:off x="10622605" y="4540987"/>
            <a:ext cx="1436552" cy="369332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Zealand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94CFEA-F6BB-9BC4-2254-0D102367AAFE}"/>
              </a:ext>
            </a:extLst>
          </p:cNvPr>
          <p:cNvCxnSpPr>
            <a:cxnSpLocks/>
          </p:cNvCxnSpPr>
          <p:nvPr/>
        </p:nvCxnSpPr>
        <p:spPr>
          <a:xfrm flipH="1">
            <a:off x="9934023" y="4725653"/>
            <a:ext cx="618067" cy="1159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C98688-AC32-7E1E-EE2F-0A803172179D}"/>
              </a:ext>
            </a:extLst>
          </p:cNvPr>
          <p:cNvSpPr txBox="1"/>
          <p:nvPr/>
        </p:nvSpPr>
        <p:spPr>
          <a:xfrm>
            <a:off x="234446" y="2193582"/>
            <a:ext cx="3496294" cy="341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Atliq</a:t>
            </a:r>
            <a:r>
              <a:rPr lang="en-I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Exclusive is operating in 8 out of 23 countries of the APAC region. </a:t>
            </a:r>
          </a:p>
          <a:p>
            <a:endParaRPr lang="en-I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Atliq</a:t>
            </a:r>
            <a:r>
              <a:rPr lang="en-I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Exclusive’s presence is in 2/5 most influential nations: Japan and India.</a:t>
            </a:r>
          </a:p>
          <a:p>
            <a:endParaRPr lang="en-I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Top 3 APAC countries are USA, Russia and China.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0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CD4B-B5CA-FA13-3794-A65345793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791" y="473005"/>
            <a:ext cx="10065026" cy="1073739"/>
          </a:xfrm>
          <a:solidFill>
            <a:srgbClr val="9900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percentage of unique product increase in 2021 vs. 2020?</a:t>
            </a:r>
            <a:b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output contains these fields, unique_products_2020 unique_products_2021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percentage_chg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7ED12D-325A-508A-E1C3-413F82417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7831"/>
              </p:ext>
            </p:extLst>
          </p:nvPr>
        </p:nvGraphicFramePr>
        <p:xfrm>
          <a:off x="742857" y="2041636"/>
          <a:ext cx="6913218" cy="8755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2304406">
                  <a:extLst>
                    <a:ext uri="{9D8B030D-6E8A-4147-A177-3AD203B41FA5}">
                      <a16:colId xmlns:a16="http://schemas.microsoft.com/office/drawing/2014/main" val="1423356383"/>
                    </a:ext>
                  </a:extLst>
                </a:gridCol>
                <a:gridCol w="2304406">
                  <a:extLst>
                    <a:ext uri="{9D8B030D-6E8A-4147-A177-3AD203B41FA5}">
                      <a16:colId xmlns:a16="http://schemas.microsoft.com/office/drawing/2014/main" val="3164620559"/>
                    </a:ext>
                  </a:extLst>
                </a:gridCol>
                <a:gridCol w="2304406">
                  <a:extLst>
                    <a:ext uri="{9D8B030D-6E8A-4147-A177-3AD203B41FA5}">
                      <a16:colId xmlns:a16="http://schemas.microsoft.com/office/drawing/2014/main" val="3667200915"/>
                    </a:ext>
                  </a:extLst>
                </a:gridCol>
              </a:tblGrid>
              <a:tr h="50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Products 2021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Products 2020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Change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83840"/>
                  </a:ext>
                </a:extLst>
              </a:tr>
              <a:tr h="3615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334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245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36.33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802693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7EF4234-5235-1539-55FB-C14D22C0D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647125"/>
              </p:ext>
            </p:extLst>
          </p:nvPr>
        </p:nvGraphicFramePr>
        <p:xfrm>
          <a:off x="504333" y="3412067"/>
          <a:ext cx="7390267" cy="3081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3006F1-BBD7-5E55-C5C8-FAFD3AE573F8}"/>
              </a:ext>
            </a:extLst>
          </p:cNvPr>
          <p:cNvSpPr txBox="1"/>
          <p:nvPr/>
        </p:nvSpPr>
        <p:spPr>
          <a:xfrm>
            <a:off x="8441267" y="3412067"/>
            <a:ext cx="2954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company’s emphasis on innovation is seen in an increase in the unique product 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0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DA58-CDD8-694C-6A5C-AF823F08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2" y="365125"/>
            <a:ext cx="11383617" cy="1325563"/>
          </a:xfrm>
          <a:solidFill>
            <a:srgbClr val="9900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Provide a report with all the unique product counts for each segment and                  		sort them In descending order of product counts. The final output contains   2 fields, segment,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C56ABA-16B9-3663-CBC2-C9A6E58A8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073366"/>
              </p:ext>
            </p:extLst>
          </p:nvPr>
        </p:nvGraphicFramePr>
        <p:xfrm>
          <a:off x="1354665" y="1964013"/>
          <a:ext cx="3159172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{125E5076-3810-47DD-B79F-674D7AD40C01}</a:tableStyleId>
              </a:tblPr>
              <a:tblGrid>
                <a:gridCol w="1579586">
                  <a:extLst>
                    <a:ext uri="{9D8B030D-6E8A-4147-A177-3AD203B41FA5}">
                      <a16:colId xmlns:a16="http://schemas.microsoft.com/office/drawing/2014/main" val="3609017652"/>
                    </a:ext>
                  </a:extLst>
                </a:gridCol>
                <a:gridCol w="1579586">
                  <a:extLst>
                    <a:ext uri="{9D8B030D-6E8A-4147-A177-3AD203B41FA5}">
                      <a16:colId xmlns:a16="http://schemas.microsoft.com/office/drawing/2014/main" val="3698556679"/>
                    </a:ext>
                  </a:extLst>
                </a:gridCol>
              </a:tblGrid>
              <a:tr h="2666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Product Count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Segment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742279"/>
                  </a:ext>
                </a:extLst>
              </a:tr>
              <a:tr h="31209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Notebook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049988"/>
                  </a:ext>
                </a:extLst>
              </a:tr>
              <a:tr h="31209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Accessories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432408"/>
                  </a:ext>
                </a:extLst>
              </a:tr>
              <a:tr h="31209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Peripherals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923026"/>
                  </a:ext>
                </a:extLst>
              </a:tr>
              <a:tr h="31209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Desktop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519351"/>
                  </a:ext>
                </a:extLst>
              </a:tr>
              <a:tr h="31209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387063"/>
                  </a:ext>
                </a:extLst>
              </a:tr>
              <a:tr h="31209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Networking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58554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AEF789-274C-3D62-DFDF-BE7FAE4AE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683336"/>
              </p:ext>
            </p:extLst>
          </p:nvPr>
        </p:nvGraphicFramePr>
        <p:xfrm>
          <a:off x="5706095" y="1964013"/>
          <a:ext cx="6061834" cy="452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C4064A-3A72-E994-C239-9A19F7D6E2BF}"/>
              </a:ext>
            </a:extLst>
          </p:cNvPr>
          <p:cNvSpPr txBox="1"/>
          <p:nvPr/>
        </p:nvSpPr>
        <p:spPr>
          <a:xfrm>
            <a:off x="982133" y="4961467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Notebooks, Accessories, and Peripherals dominate the unique product count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54B-9972-8062-539C-A43FA29B3E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900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Which segment had the most increase in unique products in 2021 vs 2020? The final output contains these fields, segment, product_count_2020, product_count_2021 difference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5D3A0E-97B8-5B82-6376-CE84F77A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326"/>
              </p:ext>
            </p:extLst>
          </p:nvPr>
        </p:nvGraphicFramePr>
        <p:xfrm>
          <a:off x="335722" y="2105700"/>
          <a:ext cx="5137428" cy="41095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{125E5076-3810-47DD-B79F-674D7AD40C01}</a:tableStyleId>
              </a:tblPr>
              <a:tblGrid>
                <a:gridCol w="1284357">
                  <a:extLst>
                    <a:ext uri="{9D8B030D-6E8A-4147-A177-3AD203B41FA5}">
                      <a16:colId xmlns:a16="http://schemas.microsoft.com/office/drawing/2014/main" val="3040858652"/>
                    </a:ext>
                  </a:extLst>
                </a:gridCol>
                <a:gridCol w="1284357">
                  <a:extLst>
                    <a:ext uri="{9D8B030D-6E8A-4147-A177-3AD203B41FA5}">
                      <a16:colId xmlns:a16="http://schemas.microsoft.com/office/drawing/2014/main" val="1838012046"/>
                    </a:ext>
                  </a:extLst>
                </a:gridCol>
                <a:gridCol w="1284357">
                  <a:extLst>
                    <a:ext uri="{9D8B030D-6E8A-4147-A177-3AD203B41FA5}">
                      <a16:colId xmlns:a16="http://schemas.microsoft.com/office/drawing/2014/main" val="1764893890"/>
                    </a:ext>
                  </a:extLst>
                </a:gridCol>
                <a:gridCol w="1284357">
                  <a:extLst>
                    <a:ext uri="{9D8B030D-6E8A-4147-A177-3AD203B41FA5}">
                      <a16:colId xmlns:a16="http://schemas.microsoft.com/office/drawing/2014/main" val="3110025973"/>
                    </a:ext>
                  </a:extLst>
                </a:gridCol>
              </a:tblGrid>
              <a:tr h="899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Product_Count_2021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Product_count_2020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09257"/>
                  </a:ext>
                </a:extLst>
              </a:tr>
              <a:tr h="534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Accessories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017660"/>
                  </a:ext>
                </a:extLst>
              </a:tr>
              <a:tr h="534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Desktop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170771"/>
                  </a:ext>
                </a:extLst>
              </a:tr>
              <a:tr h="53495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Networking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67635"/>
                  </a:ext>
                </a:extLst>
              </a:tr>
              <a:tr h="53495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Notebook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031308"/>
                  </a:ext>
                </a:extLst>
              </a:tr>
              <a:tr h="53495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Peripherals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435221"/>
                  </a:ext>
                </a:extLst>
              </a:tr>
              <a:tr h="534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15866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9C1663A-533F-6ABC-6900-27619F8F5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039253"/>
              </p:ext>
            </p:extLst>
          </p:nvPr>
        </p:nvGraphicFramePr>
        <p:xfrm>
          <a:off x="5759115" y="1937083"/>
          <a:ext cx="5995737" cy="427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731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5992-6B1B-E67F-F04F-61552C1364A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900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Get the products that have the highest and lowest manufacturing costs. The final output should contain these fields: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product,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manufacturing_cost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E513AA-CEE9-73C1-C7F0-AC4F34D5E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80241"/>
              </p:ext>
            </p:extLst>
          </p:nvPr>
        </p:nvGraphicFramePr>
        <p:xfrm>
          <a:off x="2032000" y="2588223"/>
          <a:ext cx="8127999" cy="1112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36141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68986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82937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Product_code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Product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Manufacturing_cost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3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A6120110206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AQ HOME Allin1 Gen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240.5364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99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A2118150101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AQ Master wired x1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0.8920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57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16D8E6-B050-A2EB-0DB1-FB1DE62C9A78}"/>
              </a:ext>
            </a:extLst>
          </p:cNvPr>
          <p:cNvSpPr txBox="1"/>
          <p:nvPr/>
        </p:nvSpPr>
        <p:spPr>
          <a:xfrm>
            <a:off x="2937932" y="4182534"/>
            <a:ext cx="7095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AQ HOME Allin1 Gen 2 comes under the Desktop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AQ Master wired x1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is a Network segment product.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general, the desktop segment has higher manufacturing cost compared to others. Thus resulting in a lower unique product count.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32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4983-0B0E-064D-DFFF-06E82E3E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17" y="550655"/>
            <a:ext cx="10532165" cy="1635953"/>
          </a:xfrm>
          <a:solidFill>
            <a:srgbClr val="9900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Generate a report which contains the top 5 customers who received an average high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pre_invoice_discount_pct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fiscal year 2021 and in the Indian market. The final output contains these fields,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customer_code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customer,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average_discount_percentage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C2595-EB78-0089-73E3-0C22E61A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49114"/>
              </p:ext>
            </p:extLst>
          </p:nvPr>
        </p:nvGraphicFramePr>
        <p:xfrm>
          <a:off x="1437721" y="2657093"/>
          <a:ext cx="9247212" cy="224156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082404">
                  <a:extLst>
                    <a:ext uri="{9D8B030D-6E8A-4147-A177-3AD203B41FA5}">
                      <a16:colId xmlns:a16="http://schemas.microsoft.com/office/drawing/2014/main" val="644819037"/>
                    </a:ext>
                  </a:extLst>
                </a:gridCol>
                <a:gridCol w="3082404">
                  <a:extLst>
                    <a:ext uri="{9D8B030D-6E8A-4147-A177-3AD203B41FA5}">
                      <a16:colId xmlns:a16="http://schemas.microsoft.com/office/drawing/2014/main" val="513084356"/>
                    </a:ext>
                  </a:extLst>
                </a:gridCol>
                <a:gridCol w="3082404">
                  <a:extLst>
                    <a:ext uri="{9D8B030D-6E8A-4147-A177-3AD203B41FA5}">
                      <a16:colId xmlns:a16="http://schemas.microsoft.com/office/drawing/2014/main" val="2701506312"/>
                    </a:ext>
                  </a:extLst>
                </a:gridCol>
              </a:tblGrid>
              <a:tr h="4127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Customer_code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Average_discount_percentage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93449"/>
                  </a:ext>
                </a:extLst>
              </a:tr>
              <a:tr h="320307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90002009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Flipkart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700941"/>
                  </a:ext>
                </a:extLst>
              </a:tr>
              <a:tr h="320307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049757"/>
                  </a:ext>
                </a:extLst>
              </a:tr>
              <a:tr h="320307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Ezone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45084"/>
                  </a:ext>
                </a:extLst>
              </a:tr>
              <a:tr h="320307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19453"/>
                  </a:ext>
                </a:extLst>
              </a:tr>
              <a:tr h="320307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8457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DA3241-C20B-4906-6E4C-11024D447B95}"/>
              </a:ext>
            </a:extLst>
          </p:cNvPr>
          <p:cNvSpPr txBox="1"/>
          <p:nvPr/>
        </p:nvSpPr>
        <p:spPr>
          <a:xfrm>
            <a:off x="1926166" y="5249333"/>
            <a:ext cx="8538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Population vise, the Indian market is the biggest in which </a:t>
            </a:r>
            <a:r>
              <a:rPr lang="en-US" dirty="0" err="1">
                <a:solidFill>
                  <a:schemeClr val="bg1"/>
                </a:solidFill>
              </a:rPr>
              <a:t>Atliq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Hardwares</a:t>
            </a:r>
            <a:r>
              <a:rPr lang="en-US" dirty="0">
                <a:solidFill>
                  <a:schemeClr val="bg1"/>
                </a:solidFill>
              </a:rPr>
              <a:t> operates.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average percentage discount ranges between 29% to 31% for the top 5 customers.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9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1808-A768-DB2F-38E2-CC487D9C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150881"/>
            <a:ext cx="11137901" cy="814319"/>
          </a:xfrm>
          <a:solidFill>
            <a:srgbClr val="9900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Get the complete report of the Gross sales amount for the customer “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Exclusive” for each month. This analysis helps to get an idea of low and high-performing months and take strategic decisions. The final report contains these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columns:,Month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Year, Gross sales Amount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B00A23-019D-1262-B712-E674463D6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56862"/>
              </p:ext>
            </p:extLst>
          </p:nvPr>
        </p:nvGraphicFramePr>
        <p:xfrm>
          <a:off x="571499" y="1321816"/>
          <a:ext cx="4265543" cy="4282101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448301">
                  <a:extLst>
                    <a:ext uri="{9D8B030D-6E8A-4147-A177-3AD203B41FA5}">
                      <a16:colId xmlns:a16="http://schemas.microsoft.com/office/drawing/2014/main" val="1098332572"/>
                    </a:ext>
                  </a:extLst>
                </a:gridCol>
                <a:gridCol w="991987">
                  <a:extLst>
                    <a:ext uri="{9D8B030D-6E8A-4147-A177-3AD203B41FA5}">
                      <a16:colId xmlns:a16="http://schemas.microsoft.com/office/drawing/2014/main" val="3767789742"/>
                    </a:ext>
                  </a:extLst>
                </a:gridCol>
                <a:gridCol w="1825255">
                  <a:extLst>
                    <a:ext uri="{9D8B030D-6E8A-4147-A177-3AD203B41FA5}">
                      <a16:colId xmlns:a16="http://schemas.microsoft.com/office/drawing/2014/main" val="700623234"/>
                    </a:ext>
                  </a:extLst>
                </a:gridCol>
              </a:tblGrid>
              <a:tr h="1687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Month</a:t>
                      </a:r>
                      <a:endParaRPr lang="en-IN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Year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Gross Sale Amount</a:t>
                      </a:r>
                      <a:endParaRPr lang="en-IN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88388"/>
                  </a:ext>
                </a:extLst>
              </a:tr>
              <a:tr h="1602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September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2019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9092670.34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11315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October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2019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10378637.6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946486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November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2019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15231894.97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08896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December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2019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9755795.06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448509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January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2020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9584951.94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440980"/>
                  </a:ext>
                </a:extLst>
              </a:tr>
              <a:tr h="223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February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2020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8083995.55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104127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March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2020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766976.45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672811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April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2020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800071.95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86227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May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1586964.48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324095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June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2020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3429736.57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498767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July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2020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5151815.4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842136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August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5638281.83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463905"/>
                  </a:ext>
                </a:extLst>
              </a:tr>
              <a:tr h="18560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September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2020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19530271.3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560329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October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21016218.21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17455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November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32247289.79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50592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December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20409063.18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472520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January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19570701.71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263769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February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15986603.89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915584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March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19149624.92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130865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April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11483530.3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999798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May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19204309.41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313455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June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15457579.66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31525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July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19044968.82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365901"/>
                  </a:ext>
                </a:extLst>
              </a:tr>
              <a:tr h="168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August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2021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11324548.34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85306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A205042-5B3B-317D-3AE4-6AA6B0B15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801145"/>
              </p:ext>
            </p:extLst>
          </p:nvPr>
        </p:nvGraphicFramePr>
        <p:xfrm>
          <a:off x="4965280" y="1321815"/>
          <a:ext cx="6655221" cy="4282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CE048E-857A-274B-E7AD-AA98B6253415}"/>
              </a:ext>
            </a:extLst>
          </p:cNvPr>
          <p:cNvSpPr txBox="1"/>
          <p:nvPr/>
        </p:nvSpPr>
        <p:spPr>
          <a:xfrm>
            <a:off x="571499" y="5960533"/>
            <a:ext cx="1104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upward-tilted dotted line illustrates the positive trend of Gross Sale Amount from Sep 2019 to Aug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2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2618-10C9-D943-5BE9-F9F6D0A9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03"/>
            <a:ext cx="10515600" cy="1325563"/>
          </a:xfrm>
          <a:solidFill>
            <a:srgbClr val="9900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 which quarter of 2020, got the maximum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The final output contains these fields sorted by the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Quarter,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E5F0A4-9F16-296A-890E-FCE58CE21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126364"/>
              </p:ext>
            </p:extLst>
          </p:nvPr>
        </p:nvGraphicFramePr>
        <p:xfrm>
          <a:off x="4783667" y="1858190"/>
          <a:ext cx="6570133" cy="4618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94F5CF-502C-49A0-5658-1F3A2B5ED7BD}"/>
              </a:ext>
            </a:extLst>
          </p:cNvPr>
          <p:cNvSpPr txBox="1"/>
          <p:nvPr/>
        </p:nvSpPr>
        <p:spPr>
          <a:xfrm>
            <a:off x="939800" y="4617702"/>
            <a:ext cx="3843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Quarter 2 Fall in total sold quantity is due to the pandemic and supply–demand shortage.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good news is the rise of Quarter 3 and 4 total sold quantity values.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B73FE5-FD66-4932-0005-19069A6B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16237"/>
              </p:ext>
            </p:extLst>
          </p:nvPr>
        </p:nvGraphicFramePr>
        <p:xfrm>
          <a:off x="939799" y="1921933"/>
          <a:ext cx="4868334" cy="237434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434167">
                  <a:extLst>
                    <a:ext uri="{9D8B030D-6E8A-4147-A177-3AD203B41FA5}">
                      <a16:colId xmlns:a16="http://schemas.microsoft.com/office/drawing/2014/main" val="2567867786"/>
                    </a:ext>
                  </a:extLst>
                </a:gridCol>
                <a:gridCol w="2434167">
                  <a:extLst>
                    <a:ext uri="{9D8B030D-6E8A-4147-A177-3AD203B41FA5}">
                      <a16:colId xmlns:a16="http://schemas.microsoft.com/office/drawing/2014/main" val="45561501"/>
                    </a:ext>
                  </a:extLst>
                </a:gridCol>
              </a:tblGrid>
              <a:tr h="474869">
                <a:tc>
                  <a:txBody>
                    <a:bodyPr/>
                    <a:lstStyle/>
                    <a:p>
                      <a:r>
                        <a:rPr lang="en-US" dirty="0"/>
                        <a:t>Quarter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Sold Quantity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916031"/>
                  </a:ext>
                </a:extLst>
              </a:tr>
              <a:tr h="474869">
                <a:tc>
                  <a:txBody>
                    <a:bodyPr/>
                    <a:lstStyle/>
                    <a:p>
                      <a:r>
                        <a:rPr lang="en-US" dirty="0"/>
                        <a:t>Quarter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10091151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60897"/>
                  </a:ext>
                </a:extLst>
              </a:tr>
              <a:tr h="474869">
                <a:tc>
                  <a:txBody>
                    <a:bodyPr/>
                    <a:lstStyle/>
                    <a:p>
                      <a:r>
                        <a:rPr lang="en-US" dirty="0"/>
                        <a:t>Quarter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2075087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75484"/>
                  </a:ext>
                </a:extLst>
              </a:tr>
              <a:tr h="474869">
                <a:tc>
                  <a:txBody>
                    <a:bodyPr/>
                    <a:lstStyle/>
                    <a:p>
                      <a:r>
                        <a:rPr lang="en-US" dirty="0"/>
                        <a:t>Quarter 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5042541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06318"/>
                  </a:ext>
                </a:extLst>
              </a:tr>
              <a:tr h="474869">
                <a:tc>
                  <a:txBody>
                    <a:bodyPr/>
                    <a:lstStyle/>
                    <a:p>
                      <a:r>
                        <a:rPr lang="en-US" dirty="0"/>
                        <a:t>Quarter 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14476194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84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14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972</Words>
  <Application>Microsoft Office PowerPoint</Application>
  <PresentationFormat>Widescreen</PresentationFormat>
  <Paragraphs>274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Bell MT</vt:lpstr>
      <vt:lpstr>Bodoni MT Black</vt:lpstr>
      <vt:lpstr>Calibri</vt:lpstr>
      <vt:lpstr>Calibri Light</vt:lpstr>
      <vt:lpstr>Ebrima</vt:lpstr>
      <vt:lpstr>Elephant</vt:lpstr>
      <vt:lpstr>Old English Text MT</vt:lpstr>
      <vt:lpstr>poppins</vt:lpstr>
      <vt:lpstr>Times New Roman</vt:lpstr>
      <vt:lpstr>Office Theme</vt:lpstr>
      <vt:lpstr>PowerPoint Presentation</vt:lpstr>
      <vt:lpstr>Question: Provide the list of markets in which customer "Atliq Exclusive"        operates its business in the APAC region.</vt:lpstr>
      <vt:lpstr>Question: What is the percentage of unique product increase in 2021 vs. 2020? The final output contains these fields, unique_products_2020 unique_products_2021 percentage_chg</vt:lpstr>
      <vt:lpstr>Question: Provide a report with all the unique product counts for each segment and                    sort them In descending order of product counts. The final output contains   2 fields, segment, product_count</vt:lpstr>
      <vt:lpstr>Question: Which segment had the most increase in unique products in 2021 vs 2020? The final output contains these fields, segment, product_count_2020, product_count_2021 difference</vt:lpstr>
      <vt:lpstr>Question: Get the products that have the highest and lowest manufacturing costs. The final output should contain these fields: product_code, product, manufacturing_cost</vt:lpstr>
      <vt:lpstr>Question: Generate a report which contains the top 5 customers who received an average high pre_invoice_discount_pct for the fiscal year 2021 and in the Indian market. The final output contains these fields, customer_code, customer, average_discount_percentage</vt:lpstr>
      <vt:lpstr>Question: Get the complete report of the Gross sales amount for the customer “Atliq Exclusive” for each month. This analysis helps to get an idea of low and high-performing months and take strategic decisions. The final report contains these columns:,Month, Year, Gross sales Amount</vt:lpstr>
      <vt:lpstr>Question: In which quarter of 2020, got the maximum total_sold_quantity? The final output contains these fields sorted by the total_sold_quantity, Quarter, total_sold_quantity</vt:lpstr>
      <vt:lpstr>Question: Which channel helped to bring more gross sales in the fiscal year 2021 and the percentage of contribution? The final output contains these fields, channel, gross_sales_mln, percentage</vt:lpstr>
      <vt:lpstr>Question: Get the Top 3 products in each division that have a high    total_sold_quantity in the fiscal_year 2021? The final output contains these fields, division, product_code, product, total_sold_quantity, rank_order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mehul bauskar</dc:creator>
  <cp:lastModifiedBy>mehul bauskar</cp:lastModifiedBy>
  <cp:revision>8</cp:revision>
  <dcterms:created xsi:type="dcterms:W3CDTF">2023-02-10T18:06:32Z</dcterms:created>
  <dcterms:modified xsi:type="dcterms:W3CDTF">2023-02-13T11:50:54Z</dcterms:modified>
</cp:coreProperties>
</file>