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26CD-19DF-EC52-C4CC-C300008DD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66D4-DD8C-7C00-0355-4AD1D6945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F9BA-F2B1-72E5-4BA4-7E2D1601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86D31-5AD1-CD3E-380F-04B9DCBF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BEE8-AEAA-B032-B227-F19E1227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7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CFEC-CDF5-94C9-148A-08E3A5B9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88A6D-61D2-79B1-55F9-B5C2139B5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68CB-880D-164F-9A76-4261FC10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FC9E-EC11-B45A-B140-3E169DC7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6AE8-C5F9-0FB3-C000-4C04E4B8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97EC0-6A16-9B02-24DF-40C379A9F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BA55B-7CAE-75BA-5567-37F8F931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099E-6F7B-EB58-F0C9-96602A57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1FEDD-3470-5FFE-8583-231C646C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0B58-1CD9-A2F8-C51F-D9A34F1F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9865-27E7-6B4C-834C-64C193E9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25FF-B2FF-7A95-91ED-89727BA3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F61A-41C5-06F6-86C2-F4E57CF9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6A64-CC69-B76C-D6ED-F6EFDBB7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388A-2BCB-E0C7-AB28-4AC359FB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11EC-BA2D-AED2-0990-B71A8B50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23E7-A842-ACDF-5F92-DC45D0CF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1C6E-07CE-D8D4-034E-67F573CF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15E33-ECAF-132B-741C-6C2952D43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D2B98-A3EC-CCAB-909B-B6AA2BD8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8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C757-96A5-14ED-9307-A43AA096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A230-8188-1AC6-89E6-23317A20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4420-E681-189D-3F1F-3323528F8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13CBD-765B-8CC5-D902-5DF4E580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7E53A-65F6-C424-E375-B0CAE3EB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7365-410E-ACF7-3243-193D2921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31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F465-1772-9AD0-5CEC-CD217C52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4C48-8918-7B5B-60EC-52680809A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9FC44-8078-8143-D663-4ABAD46A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1556C-F500-5460-3F7A-8E99EF9D2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77AB2-5EB6-05A9-AF5A-8FF114583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29559-981C-EDB1-1992-E3EC932F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27999-4F6E-845F-6FEA-305F7284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FDA0A-FCFE-4BE1-FAD7-5AC5F167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84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BFA4-2392-4680-6CF1-1699FAD4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00886-0B2E-58E1-762B-ABACE33E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588DB-5AE0-DCB7-2841-7C70A899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DF720-69FC-2AC2-C3FB-AC76A513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5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7557E-2F8F-01AA-675E-A8A8699E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CC577-8055-ECF4-BE3D-A2035DA9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CF4AD-7E90-6B8F-085F-BBE8A9D5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2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2D96-CD30-19AE-49D1-9D2A5274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0B1B-89C6-B58A-9EA9-FE633008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D1B16-EB27-D7AD-20AA-B30983661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7FF5-40B8-B1B8-126B-F11D8547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145F-B029-E9C6-1205-712D5C49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E5B26-AFC6-F762-5A4D-ECCF5204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E513-1647-B004-3A68-B982173F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B601E5-5390-3896-BFBF-9661C4C87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E6E13-7991-1519-7B69-5AA1F5C3C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6DC77-D226-BD6E-535A-08C3A12C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1079-ABC8-3E53-8DBB-3C5863C5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36D43-1589-0E35-BB4D-08B679D1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34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F9831-DB8D-31A2-C3FF-25904442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8585D-3927-F1F4-1317-F60B9C4C4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3C1B-73EB-49BF-37B7-41B824933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1FE27-0551-4FA8-8996-9D495D33B06D}" type="datetimeFigureOut">
              <a:rPr lang="en-IN" smtClean="0"/>
              <a:t>21-12-2023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3584E-E44E-F4BD-8545-2E5AB4BD4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70631-4B21-EFB6-48D5-CB336F244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801D-6DFA-439C-8886-8EEAFEF547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0E699EC-BE77-FFA4-57F6-8604B8E3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Name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92F3930F-9EFB-FE64-D07C-A63C65AF6C87}"/>
              </a:ext>
            </a:extLst>
          </p:cNvPr>
          <p:cNvSpPr txBox="1">
            <a:spLocks/>
          </p:cNvSpPr>
          <p:nvPr/>
        </p:nvSpPr>
        <p:spPr>
          <a:xfrm>
            <a:off x="2337281" y="1422856"/>
            <a:ext cx="9658073" cy="149769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94944">
              <a:spcBef>
                <a:spcPts val="760"/>
              </a:spcBef>
              <a:buNone/>
            </a:pPr>
            <a:r>
              <a:rPr lang="en-IN" sz="16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Summary:</a:t>
            </a:r>
          </a:p>
          <a:p>
            <a:pPr marL="130302" indent="-130302" algn="just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Graduated with Bachelor of Engineering in Electronics &amp; Tele-Communication (1999 - 2003).</a:t>
            </a:r>
          </a:p>
          <a:p>
            <a:pPr marL="130302" indent="-130302" algn="just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17+ years of working experience as a Solutions Architect &amp; Technical Architect in the IT Product Services.</a:t>
            </a:r>
            <a:endParaRPr lang="en-IN" sz="16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30302" indent="-130302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Worked on Finastra OPICS Plus, Summit, </a:t>
            </a:r>
            <a:r>
              <a:rPr lang="en-US" sz="1600" kern="1200" dirty="0" err="1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Numerix</a:t>
            </a: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OneView &amp; Murex  – Development, Configuration, Migration, Customization, Enhancement, Upgrade, Support &amp; Integration.</a:t>
            </a:r>
          </a:p>
          <a:p>
            <a:pPr marL="130302" indent="-130302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Well-versed in designing and managing the technical solution architecture for the Design Automation service.</a:t>
            </a: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EF1830-B877-D04F-A3E4-08B9EE906191}"/>
              </a:ext>
            </a:extLst>
          </p:cNvPr>
          <p:cNvSpPr/>
          <p:nvPr/>
        </p:nvSpPr>
        <p:spPr>
          <a:xfrm>
            <a:off x="555833" y="1613188"/>
            <a:ext cx="1113584" cy="12619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4944">
              <a:spcAft>
                <a:spcPts val="600"/>
              </a:spcAft>
            </a:pPr>
            <a:r>
              <a:rPr lang="en-US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Photo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5EB286-8F33-633E-E5E7-63836D1739A2}"/>
              </a:ext>
            </a:extLst>
          </p:cNvPr>
          <p:cNvSpPr/>
          <p:nvPr/>
        </p:nvSpPr>
        <p:spPr>
          <a:xfrm>
            <a:off x="415868" y="4277865"/>
            <a:ext cx="5480546" cy="1586645"/>
          </a:xfrm>
          <a:prstGeom prst="rect">
            <a:avLst/>
          </a:prstGeom>
          <a:gradFill rotWithShape="1">
            <a:gsLst>
              <a:gs pos="0">
                <a:srgbClr val="C8DC28">
                  <a:lumMod val="110000"/>
                  <a:satMod val="105000"/>
                  <a:tint val="67000"/>
                </a:srgbClr>
              </a:gs>
              <a:gs pos="50000">
                <a:srgbClr val="C8DC28">
                  <a:lumMod val="105000"/>
                  <a:satMod val="103000"/>
                  <a:tint val="73000"/>
                </a:srgbClr>
              </a:gs>
              <a:gs pos="100000">
                <a:srgbClr val="C8DC28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642882">
                <a:lumMod val="75000"/>
              </a:srgbClr>
            </a:solidFill>
            <a:prstDash val="solid"/>
            <a:miter lim="800000"/>
          </a:ln>
          <a:effectLst/>
        </p:spPr>
        <p:txBody>
          <a:bodyPr lIns="91440" tIns="45720" rIns="91440" bIns="45720" rtlCol="0" anchor="ctr"/>
          <a:lstStyle/>
          <a:p>
            <a:pPr marL="217170" indent="-217170" defTabSz="694944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natural aptitude and intuition for Windows and Web software engineering design. Thorough understanding of C#, OPICS, ASP.NET, MVC, AP.NET-MVC, Web API, .NET Core, .NET 7, AWS, Azure, Docker, VB6, SAAS, and SQL Server. Strong analytical and problem-solving ability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957AD9-2B3B-720E-8F80-7A003014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14236"/>
              </p:ext>
            </p:extLst>
          </p:nvPr>
        </p:nvGraphicFramePr>
        <p:xfrm>
          <a:off x="6096001" y="3937453"/>
          <a:ext cx="5752246" cy="27706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1090">
                  <a:extLst>
                    <a:ext uri="{9D8B030D-6E8A-4147-A177-3AD203B41FA5}">
                      <a16:colId xmlns:a16="http://schemas.microsoft.com/office/drawing/2014/main" val="714953993"/>
                    </a:ext>
                  </a:extLst>
                </a:gridCol>
                <a:gridCol w="4431156">
                  <a:extLst>
                    <a:ext uri="{9D8B030D-6E8A-4147-A177-3AD203B41FA5}">
                      <a16:colId xmlns:a16="http://schemas.microsoft.com/office/drawing/2014/main" val="2753926117"/>
                    </a:ext>
                  </a:extLst>
                </a:gridCol>
              </a:tblGrid>
              <a:tr h="3062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>
                          <a:effectLst/>
                        </a:rPr>
                        <a:t>Languages</a:t>
                      </a:r>
                      <a:endParaRPr lang="en-US" sz="1600" kern="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C# and </a:t>
                      </a:r>
                      <a:r>
                        <a:rPr lang="en-US" sz="1600" kern="100" dirty="0" err="1">
                          <a:effectLst/>
                        </a:rPr>
                        <a:t>VB.Net</a:t>
                      </a:r>
                      <a:endParaRPr lang="en-US" sz="1600" kern="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extLst>
                  <a:ext uri="{0D108BD9-81ED-4DB2-BD59-A6C34878D82A}">
                    <a16:rowId xmlns:a16="http://schemas.microsoft.com/office/drawing/2014/main" val="1144146911"/>
                  </a:ext>
                </a:extLst>
              </a:tr>
              <a:tr h="3062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>
                          <a:effectLst/>
                        </a:rPr>
                        <a:t>Frameworks</a:t>
                      </a:r>
                      <a:endParaRPr lang="en-US" sz="1600" kern="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 dirty="0" err="1">
                          <a:effectLst/>
                        </a:rPr>
                        <a:t>.Net</a:t>
                      </a:r>
                      <a:r>
                        <a:rPr lang="en-US" sz="1600" kern="100" dirty="0">
                          <a:effectLst/>
                        </a:rPr>
                        <a:t> Framework and </a:t>
                      </a:r>
                      <a:r>
                        <a:rPr lang="en-US" sz="1600" kern="100" dirty="0" err="1">
                          <a:effectLst/>
                        </a:rPr>
                        <a:t>.Net</a:t>
                      </a:r>
                      <a:r>
                        <a:rPr lang="en-US" sz="1600" kern="100" dirty="0">
                          <a:effectLst/>
                        </a:rPr>
                        <a:t> core</a:t>
                      </a:r>
                      <a:endParaRPr lang="en-US" sz="1600" kern="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extLst>
                  <a:ext uri="{0D108BD9-81ED-4DB2-BD59-A6C34878D82A}">
                    <a16:rowId xmlns:a16="http://schemas.microsoft.com/office/drawing/2014/main" val="403984661"/>
                  </a:ext>
                </a:extLst>
              </a:tr>
              <a:tr h="33346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>
                          <a:effectLst/>
                        </a:rPr>
                        <a:t>Technologies</a:t>
                      </a:r>
                      <a:endParaRPr lang="en-US" sz="1600" kern="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WCF, WPF, ASP.NET, Web Services, ASP.NET Web API\RESTful Services, Remoting, Silverlight and </a:t>
                      </a:r>
                      <a:r>
                        <a:rPr lang="en-US" sz="1600" kern="100" dirty="0" err="1">
                          <a:effectLst/>
                        </a:rPr>
                        <a:t>ASP.Net</a:t>
                      </a:r>
                      <a:r>
                        <a:rPr lang="en-US" sz="1600" kern="100" dirty="0">
                          <a:effectLst/>
                        </a:rPr>
                        <a:t> with MVC</a:t>
                      </a:r>
                      <a:endParaRPr lang="en-US" sz="1600" kern="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extLst>
                  <a:ext uri="{0D108BD9-81ED-4DB2-BD59-A6C34878D82A}">
                    <a16:rowId xmlns:a16="http://schemas.microsoft.com/office/drawing/2014/main" val="1601878595"/>
                  </a:ext>
                </a:extLst>
              </a:tr>
              <a:tr h="30624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>
                          <a:effectLst/>
                        </a:rPr>
                        <a:t>AWS</a:t>
                      </a:r>
                      <a:endParaRPr lang="en-US" sz="1600" kern="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EC2, EBS, S3, </a:t>
                      </a:r>
                      <a:r>
                        <a:rPr lang="en-US" sz="1600" kern="100" dirty="0" err="1">
                          <a:effectLst/>
                        </a:rPr>
                        <a:t>Hangfire</a:t>
                      </a:r>
                      <a:r>
                        <a:rPr lang="en-US" sz="1600" kern="100" dirty="0">
                          <a:effectLst/>
                        </a:rPr>
                        <a:t>, lambda job, </a:t>
                      </a:r>
                      <a:r>
                        <a:rPr lang="en-US" sz="1600" kern="100" dirty="0" err="1">
                          <a:effectLst/>
                        </a:rPr>
                        <a:t>CodeDeploy</a:t>
                      </a:r>
                      <a:r>
                        <a:rPr lang="en-US" sz="1600" kern="100" dirty="0">
                          <a:effectLst/>
                        </a:rPr>
                        <a:t>, RDS and CloudWatch</a:t>
                      </a:r>
                      <a:endParaRPr lang="en-US" sz="1600" kern="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extLst>
                  <a:ext uri="{0D108BD9-81ED-4DB2-BD59-A6C34878D82A}">
                    <a16:rowId xmlns:a16="http://schemas.microsoft.com/office/drawing/2014/main" val="1840418368"/>
                  </a:ext>
                </a:extLst>
              </a:tr>
              <a:tr h="48360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>
                          <a:effectLst/>
                        </a:rPr>
                        <a:t>Domains</a:t>
                      </a:r>
                      <a:endParaRPr lang="en-US" sz="1600" kern="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Product Implementation, Investment Banking, Capital Market, Supply Chain, Health Care, Retail Finance and Automotive etc.</a:t>
                      </a:r>
                      <a:endParaRPr lang="en-US" sz="1600" kern="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Verdana" panose="020B0604030504040204" pitchFamily="34" charset="0"/>
                      </a:endParaRPr>
                    </a:p>
                  </a:txBody>
                  <a:tcPr marL="32771" marR="33682" marT="32771" marB="33682"/>
                </a:tc>
                <a:extLst>
                  <a:ext uri="{0D108BD9-81ED-4DB2-BD59-A6C34878D82A}">
                    <a16:rowId xmlns:a16="http://schemas.microsoft.com/office/drawing/2014/main" val="13560235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4A94C-7D05-1920-7262-E17335D53CAC}"/>
              </a:ext>
            </a:extLst>
          </p:cNvPr>
          <p:cNvSpPr txBox="1"/>
          <p:nvPr/>
        </p:nvSpPr>
        <p:spPr>
          <a:xfrm>
            <a:off x="2024653" y="3829798"/>
            <a:ext cx="204252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IN" sz="16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Experience Summary</a:t>
            </a:r>
          </a:p>
          <a:p>
            <a:pPr algn="ctr">
              <a:spcAft>
                <a:spcPts val="600"/>
              </a:spcAft>
            </a:pP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7DCD1-517D-BBCF-CFD6-56361638782A}"/>
              </a:ext>
            </a:extLst>
          </p:cNvPr>
          <p:cNvSpPr txBox="1"/>
          <p:nvPr/>
        </p:nvSpPr>
        <p:spPr>
          <a:xfrm>
            <a:off x="8204775" y="3514144"/>
            <a:ext cx="2042523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94944">
              <a:spcAft>
                <a:spcPts val="600"/>
              </a:spcAft>
            </a:pPr>
            <a:r>
              <a:rPr lang="en-IN" sz="16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Tools and Technology</a:t>
            </a:r>
          </a:p>
          <a:p>
            <a:pPr algn="ctr">
              <a:spcAft>
                <a:spcPts val="600"/>
              </a:spcAft>
            </a:pPr>
            <a:endParaRPr lang="en-IN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2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Vishal Narayan</dc:creator>
  <cp:lastModifiedBy>Vishal Narayan</cp:lastModifiedBy>
  <cp:revision>1</cp:revision>
  <dcterms:created xsi:type="dcterms:W3CDTF">2023-12-21T04:58:28Z</dcterms:created>
  <dcterms:modified xsi:type="dcterms:W3CDTF">2023-12-21T05:02:02Z</dcterms:modified>
</cp:coreProperties>
</file>