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480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Path-Linearizing the Simplified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Mitchell Cobb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12/10/2018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0F71-FA12-48BE-8ABF-2DD33A59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BE74EB-9EE5-4DD3-BD1C-FD1FC19C9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4090" y="1623526"/>
                <a:ext cx="3163078" cy="29773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𝐷𝑒𝑠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BE74EB-9EE5-4DD3-BD1C-FD1FC19C9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4090" y="1623526"/>
                <a:ext cx="3163078" cy="297731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A7758F7-5187-415E-8970-C1F1A00CC665}"/>
              </a:ext>
            </a:extLst>
          </p:cNvPr>
          <p:cNvSpPr/>
          <p:nvPr/>
        </p:nvSpPr>
        <p:spPr>
          <a:xfrm>
            <a:off x="172893" y="1675234"/>
            <a:ext cx="110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3333F-FA9A-4129-B900-2B1DFD33197A}"/>
              </a:ext>
            </a:extLst>
          </p:cNvPr>
          <p:cNvSpPr/>
          <p:nvPr/>
        </p:nvSpPr>
        <p:spPr>
          <a:xfrm>
            <a:off x="172893" y="2058759"/>
            <a:ext cx="110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 Position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4CC50-F461-42F9-8BE1-2F0E48CEB7ED}"/>
              </a:ext>
            </a:extLst>
          </p:cNvPr>
          <p:cNvSpPr/>
          <p:nvPr/>
        </p:nvSpPr>
        <p:spPr>
          <a:xfrm>
            <a:off x="185933" y="259856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53800C-A290-4EC0-A811-CD17C062EFC2}"/>
              </a:ext>
            </a:extLst>
          </p:cNvPr>
          <p:cNvSpPr/>
          <p:nvPr/>
        </p:nvSpPr>
        <p:spPr>
          <a:xfrm>
            <a:off x="223571" y="3298772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9F495E3-BF01-47BA-9362-4C12DF1E1C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59433" y="1576730"/>
                <a:ext cx="4572000" cy="241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u="sng" dirty="0"/>
                  <a:t>Goal</a:t>
                </a:r>
                <a:r>
                  <a:rPr lang="en-US" dirty="0"/>
                  <a:t>:  Get this into a useable form for UoM team, specifically: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where s is the arc length along the path.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9F495E3-BF01-47BA-9362-4C12DF1E1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9433" y="1576730"/>
                <a:ext cx="4572000" cy="2413000"/>
              </a:xfrm>
              <a:prstGeom prst="rect">
                <a:avLst/>
              </a:prstGeom>
              <a:blipFill>
                <a:blip r:embed="rId3"/>
                <a:stretch>
                  <a:fillRect l="-2133" t="-1772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8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758D-D3A7-4619-8C9D-FE727539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7366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 with generic state space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45F46-EF81-4A68-907D-9DF9605E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480271"/>
            <a:ext cx="2038350" cy="19335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EAFB619-A929-4BF5-926C-136806874D12}"/>
              </a:ext>
            </a:extLst>
          </p:cNvPr>
          <p:cNvGrpSpPr/>
          <p:nvPr/>
        </p:nvGrpSpPr>
        <p:grpSpPr>
          <a:xfrm>
            <a:off x="3486150" y="1323108"/>
            <a:ext cx="4625975" cy="2247900"/>
            <a:chOff x="3486150" y="1323108"/>
            <a:chExt cx="4625975" cy="22479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579843-9B9B-4EF5-AFF1-4B730020EA7D}"/>
                </a:ext>
              </a:extLst>
            </p:cNvPr>
            <p:cNvCxnSpPr/>
            <p:nvPr/>
          </p:nvCxnSpPr>
          <p:spPr>
            <a:xfrm>
              <a:off x="3486150" y="2389909"/>
              <a:ext cx="1612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750D14-FC73-41A0-B5D5-1848638C8B68}"/>
                </a:ext>
              </a:extLst>
            </p:cNvPr>
            <p:cNvSpPr txBox="1"/>
            <p:nvPr/>
          </p:nvSpPr>
          <p:spPr>
            <a:xfrm>
              <a:off x="3568700" y="1912855"/>
              <a:ext cx="144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Chain Rule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A0A46F-BB60-4E71-8C80-48EF02BE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375" y="1323108"/>
              <a:ext cx="2571750" cy="22479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CFFDC2-4A12-479D-86ED-D82ABA7CD100}"/>
              </a:ext>
            </a:extLst>
          </p:cNvPr>
          <p:cNvGrpSpPr/>
          <p:nvPr/>
        </p:nvGrpSpPr>
        <p:grpSpPr>
          <a:xfrm>
            <a:off x="1644361" y="3916362"/>
            <a:ext cx="5696239" cy="981075"/>
            <a:chOff x="1644361" y="3916362"/>
            <a:chExt cx="5696239" cy="9810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4C8BDA-D627-4396-B877-29CB0416C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2600" y="3916362"/>
              <a:ext cx="3048000" cy="9810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388992-04AC-4FDF-A3EC-19BE97E502CD}"/>
                </a:ext>
              </a:extLst>
            </p:cNvPr>
            <p:cNvSpPr txBox="1"/>
            <p:nvPr/>
          </p:nvSpPr>
          <p:spPr>
            <a:xfrm>
              <a:off x="1644361" y="4145289"/>
              <a:ext cx="2851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Vector form: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82625D1-7EDD-417B-9FC7-065301A0E85D}"/>
              </a:ext>
            </a:extLst>
          </p:cNvPr>
          <p:cNvSpPr/>
          <p:nvPr/>
        </p:nvSpPr>
        <p:spPr>
          <a:xfrm>
            <a:off x="5948218" y="1254559"/>
            <a:ext cx="298450" cy="241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EB94A1-B67F-4B03-98DD-245D15E042F2}"/>
              </a:ext>
            </a:extLst>
          </p:cNvPr>
          <p:cNvSpPr/>
          <p:nvPr/>
        </p:nvSpPr>
        <p:spPr>
          <a:xfrm>
            <a:off x="5932631" y="2576244"/>
            <a:ext cx="298450" cy="241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8E2160-D594-4F13-B712-B100C3491E97}"/>
              </a:ext>
            </a:extLst>
          </p:cNvPr>
          <p:cNvSpPr/>
          <p:nvPr/>
        </p:nvSpPr>
        <p:spPr>
          <a:xfrm>
            <a:off x="4572000" y="3788580"/>
            <a:ext cx="298450" cy="241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04110-DEC0-4FA1-95CB-03FE5419837F}"/>
              </a:ext>
            </a:extLst>
          </p:cNvPr>
          <p:cNvGrpSpPr/>
          <p:nvPr/>
        </p:nvGrpSpPr>
        <p:grpSpPr>
          <a:xfrm>
            <a:off x="996661" y="535275"/>
            <a:ext cx="5696239" cy="981075"/>
            <a:chOff x="1644361" y="3916362"/>
            <a:chExt cx="5696239" cy="9810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A3BEA8-2649-459B-8830-9F1699FDE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2600" y="3916362"/>
              <a:ext cx="3048000" cy="9810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C23D84-F7A7-41E3-AE4E-6573E1680950}"/>
                </a:ext>
              </a:extLst>
            </p:cNvPr>
            <p:cNvSpPr txBox="1"/>
            <p:nvPr/>
          </p:nvSpPr>
          <p:spPr>
            <a:xfrm>
              <a:off x="1644361" y="4145289"/>
              <a:ext cx="2851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Vector form: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B7CF0E-E3B0-468C-87D7-C24E4062B3ED}"/>
              </a:ext>
            </a:extLst>
          </p:cNvPr>
          <p:cNvSpPr/>
          <p:nvPr/>
        </p:nvSpPr>
        <p:spPr>
          <a:xfrm>
            <a:off x="5519530" y="587801"/>
            <a:ext cx="795131" cy="92854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69D9B-A613-4F7F-A110-808039F14428}"/>
              </a:ext>
            </a:extLst>
          </p:cNvPr>
          <p:cNvSpPr txBox="1"/>
          <p:nvPr/>
        </p:nvSpPr>
        <p:spPr>
          <a:xfrm>
            <a:off x="4989444" y="1582611"/>
            <a:ext cx="28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find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9550FA-A99D-42DB-9B10-F0E2C6989188}"/>
                  </a:ext>
                </a:extLst>
              </p:cNvPr>
              <p:cNvSpPr txBox="1"/>
              <p:nvPr/>
            </p:nvSpPr>
            <p:spPr>
              <a:xfrm>
                <a:off x="943652" y="1476191"/>
                <a:ext cx="7087165" cy="3538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Find expression on RHS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Linearize </a:t>
                </a:r>
              </a:p>
              <a:p>
                <a:endParaRPr lang="en-US" dirty="0"/>
              </a:p>
              <a:p>
                <a:r>
                  <a:rPr lang="en-US" dirty="0"/>
                  <a:t>Main idea:</a:t>
                </a:r>
              </a:p>
              <a:p>
                <a:pPr lvl="1"/>
                <a:r>
                  <a:rPr lang="en-US" dirty="0"/>
                  <a:t>Get a model of the right hand side of the above, then </a:t>
                </a:r>
                <a:r>
                  <a:rPr lang="en-US" dirty="0" err="1"/>
                  <a:t>Matlab</a:t>
                </a:r>
                <a:r>
                  <a:rPr lang="en-US" dirty="0"/>
                  <a:t> can linearize it for us (</a:t>
                </a:r>
                <a:r>
                  <a:rPr lang="en-US" dirty="0" err="1"/>
                  <a:t>linmod</a:t>
                </a:r>
                <a:r>
                  <a:rPr lang="en-US" dirty="0"/>
                  <a:t>).  If we linearize around every point in a trajectory parameterized by s, then we’ll have the linearization parameterized in 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Challenge:</a:t>
                </a:r>
              </a:p>
              <a:p>
                <a:pPr lvl="1"/>
                <a:r>
                  <a:rPr lang="en-US" dirty="0"/>
                  <a:t>How do we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9550FA-A99D-42DB-9B10-F0E2C6989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52" y="1476191"/>
                <a:ext cx="7087165" cy="3538276"/>
              </a:xfrm>
              <a:prstGeom prst="rect">
                <a:avLst/>
              </a:prstGeom>
              <a:blipFill>
                <a:blip r:embed="rId3"/>
                <a:stretch>
                  <a:fillRect l="-775" t="-861" b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6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2AFA9-9E69-4B38-9953-C49D7459C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2487"/>
                <a:ext cx="8229600" cy="39121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Reminder: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is speed along the path</a:t>
                </a:r>
              </a:p>
              <a:p>
                <a:pPr marL="0" indent="0">
                  <a:buNone/>
                </a:pPr>
                <a:r>
                  <a:rPr lang="en-US" dirty="0"/>
                  <a:t>Ideas about to calculate this: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 already calculate s at every time step so why not use the numerical derivative block in Simulink?</a:t>
                </a:r>
              </a:p>
              <a:p>
                <a:pPr lvl="1"/>
                <a:r>
                  <a:rPr lang="en-US" dirty="0"/>
                  <a:t>Problem: When you call </a:t>
                </a:r>
                <a:r>
                  <a:rPr lang="en-US" dirty="0" err="1"/>
                  <a:t>linmod</a:t>
                </a:r>
                <a:r>
                  <a:rPr lang="en-US" dirty="0"/>
                  <a:t> the time in the model doesn’t actually change -&gt; numerical derivative block value doesn’t change.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it analytically somehow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2AFA9-9E69-4B38-9953-C49D7459C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2487"/>
                <a:ext cx="8229600" cy="3912135"/>
              </a:xfrm>
              <a:blipFill>
                <a:blip r:embed="rId2"/>
                <a:stretch>
                  <a:fillRect l="-111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8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B2D04C-F02D-41A2-82CA-4A577EB06C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𝒅𝒔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dirty="0"/>
                  <a:t> Analytically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B2D04C-F02D-41A2-82CA-4A577EB06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F622-CAE6-4618-9578-C15BC900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3878"/>
            <a:ext cx="2411896" cy="569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setup: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32EB0A-40AD-4DDF-9A96-2B3F2A4CE817}"/>
              </a:ext>
            </a:extLst>
          </p:cNvPr>
          <p:cNvCxnSpPr>
            <a:cxnSpLocks/>
          </p:cNvCxnSpPr>
          <p:nvPr/>
        </p:nvCxnSpPr>
        <p:spPr>
          <a:xfrm>
            <a:off x="1256196" y="3350692"/>
            <a:ext cx="2497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6FBAF5-5D3A-4043-93D6-429A84937DFE}"/>
              </a:ext>
            </a:extLst>
          </p:cNvPr>
          <p:cNvCxnSpPr>
            <a:cxnSpLocks/>
          </p:cNvCxnSpPr>
          <p:nvPr/>
        </p:nvCxnSpPr>
        <p:spPr>
          <a:xfrm flipV="1">
            <a:off x="1256196" y="2199861"/>
            <a:ext cx="0" cy="221973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1D332C3-B5F6-403D-B985-2764A74FA049}"/>
              </a:ext>
            </a:extLst>
          </p:cNvPr>
          <p:cNvSpPr/>
          <p:nvPr/>
        </p:nvSpPr>
        <p:spPr>
          <a:xfrm>
            <a:off x="1259305" y="3080054"/>
            <a:ext cx="2079526" cy="513464"/>
          </a:xfrm>
          <a:custGeom>
            <a:avLst/>
            <a:gdLst>
              <a:gd name="connsiteX0" fmla="*/ 0 w 2079526"/>
              <a:gd name="connsiteY0" fmla="*/ 272746 h 513464"/>
              <a:gd name="connsiteX1" fmla="*/ 1403684 w 2079526"/>
              <a:gd name="connsiteY1" fmla="*/ 30 h 513464"/>
              <a:gd name="connsiteX2" fmla="*/ 2077453 w 2079526"/>
              <a:gd name="connsiteY2" fmla="*/ 256704 h 513464"/>
              <a:gd name="connsiteX3" fmla="*/ 1556084 w 2079526"/>
              <a:gd name="connsiteY3" fmla="*/ 513378 h 513464"/>
              <a:gd name="connsiteX4" fmla="*/ 56148 w 2079526"/>
              <a:gd name="connsiteY4" fmla="*/ 288788 h 51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526" h="513464">
                <a:moveTo>
                  <a:pt x="0" y="272746"/>
                </a:moveTo>
                <a:cubicBezTo>
                  <a:pt x="528721" y="137725"/>
                  <a:pt x="1057442" y="2704"/>
                  <a:pt x="1403684" y="30"/>
                </a:cubicBezTo>
                <a:cubicBezTo>
                  <a:pt x="1749926" y="-2644"/>
                  <a:pt x="2052053" y="171146"/>
                  <a:pt x="2077453" y="256704"/>
                </a:cubicBezTo>
                <a:cubicBezTo>
                  <a:pt x="2102853" y="342262"/>
                  <a:pt x="1892968" y="508031"/>
                  <a:pt x="1556084" y="513378"/>
                </a:cubicBezTo>
                <a:cubicBezTo>
                  <a:pt x="1219200" y="518725"/>
                  <a:pt x="298116" y="274083"/>
                  <a:pt x="56148" y="28878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397CF2-4B5D-48D9-BB3D-2DB56E19C002}"/>
              </a:ext>
            </a:extLst>
          </p:cNvPr>
          <p:cNvCxnSpPr>
            <a:cxnSpLocks/>
          </p:cNvCxnSpPr>
          <p:nvPr/>
        </p:nvCxnSpPr>
        <p:spPr>
          <a:xfrm flipH="1" flipV="1">
            <a:off x="2493578" y="2838435"/>
            <a:ext cx="701843" cy="3769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FCF8DF2-A2FB-4913-9B3A-777F011D952F}"/>
              </a:ext>
            </a:extLst>
          </p:cNvPr>
          <p:cNvSpPr/>
          <p:nvPr/>
        </p:nvSpPr>
        <p:spPr>
          <a:xfrm>
            <a:off x="3131253" y="3168293"/>
            <a:ext cx="104267" cy="94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9155E4-7559-4CE7-8F6B-413525650821}"/>
              </a:ext>
            </a:extLst>
          </p:cNvPr>
          <p:cNvSpPr/>
          <p:nvPr/>
        </p:nvSpPr>
        <p:spPr>
          <a:xfrm>
            <a:off x="1204061" y="3289706"/>
            <a:ext cx="104267" cy="94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26989B-8487-4C2C-8408-018356987F34}"/>
                  </a:ext>
                </a:extLst>
              </p:cNvPr>
              <p:cNvSpPr txBox="1"/>
              <p:nvPr/>
            </p:nvSpPr>
            <p:spPr>
              <a:xfrm>
                <a:off x="3218044" y="2967454"/>
                <a:ext cx="344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26989B-8487-4C2C-8408-018356987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44" y="2967454"/>
                <a:ext cx="3448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785635-5716-4834-9797-A844DD400F7F}"/>
                  </a:ext>
                </a:extLst>
              </p:cNvPr>
              <p:cNvSpPr txBox="1"/>
              <p:nvPr/>
            </p:nvSpPr>
            <p:spPr>
              <a:xfrm>
                <a:off x="928307" y="3080054"/>
                <a:ext cx="344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785635-5716-4834-9797-A844DD40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07" y="3080054"/>
                <a:ext cx="344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C97141-3E48-40CB-9C18-175B12B38E86}"/>
                  </a:ext>
                </a:extLst>
              </p:cNvPr>
              <p:cNvSpPr txBox="1"/>
              <p:nvPr/>
            </p:nvSpPr>
            <p:spPr>
              <a:xfrm>
                <a:off x="3705257" y="3215373"/>
                <a:ext cx="344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C97141-3E48-40CB-9C18-175B12B3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57" y="3215373"/>
                <a:ext cx="344886" cy="369332"/>
              </a:xfrm>
              <a:prstGeom prst="rect">
                <a:avLst/>
              </a:prstGeom>
              <a:blipFill>
                <a:blip r:embed="rId5"/>
                <a:stretch>
                  <a:fillRect l="-8929" t="-22951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DF44F6-72A5-4296-B0D4-06C6D12E0D2B}"/>
                  </a:ext>
                </a:extLst>
              </p:cNvPr>
              <p:cNvSpPr txBox="1"/>
              <p:nvPr/>
            </p:nvSpPr>
            <p:spPr>
              <a:xfrm>
                <a:off x="1259305" y="1945643"/>
                <a:ext cx="344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DF44F6-72A5-4296-B0D4-06C6D12E0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05" y="1945643"/>
                <a:ext cx="344886" cy="369332"/>
              </a:xfrm>
              <a:prstGeom prst="rect">
                <a:avLst/>
              </a:prstGeom>
              <a:blipFill>
                <a:blip r:embed="rId6"/>
                <a:stretch>
                  <a:fillRect l="-5357" t="-22951" r="-1607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E48CA47-4E01-4AA2-88E0-9674EC93A59D}"/>
              </a:ext>
            </a:extLst>
          </p:cNvPr>
          <p:cNvGrpSpPr/>
          <p:nvPr/>
        </p:nvGrpSpPr>
        <p:grpSpPr>
          <a:xfrm rot="19177326">
            <a:off x="3877700" y="2199861"/>
            <a:ext cx="586917" cy="741422"/>
            <a:chOff x="3877700" y="2199861"/>
            <a:chExt cx="586917" cy="7414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9D0AA90-D5B5-48C3-95C6-A5E69FE58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7700" y="2941283"/>
              <a:ext cx="5869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E20D6D-C065-42C5-8F32-111D1AB56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4617" y="2199861"/>
              <a:ext cx="0" cy="7414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9124C7-840F-4CAA-98A6-BEC5CAD522D1}"/>
                  </a:ext>
                </a:extLst>
              </p:cNvPr>
              <p:cNvSpPr txBox="1"/>
              <p:nvPr/>
            </p:nvSpPr>
            <p:spPr>
              <a:xfrm>
                <a:off x="4187761" y="1791876"/>
                <a:ext cx="344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9124C7-840F-4CAA-98A6-BEC5CAD52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61" y="1791876"/>
                <a:ext cx="344886" cy="369332"/>
              </a:xfrm>
              <a:prstGeom prst="rect">
                <a:avLst/>
              </a:prstGeom>
              <a:blipFill>
                <a:blip r:embed="rId7"/>
                <a:stretch>
                  <a:fillRect l="-8772" t="-22951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6640BE-47B0-4617-9383-DDB2828D2760}"/>
                  </a:ext>
                </a:extLst>
              </p:cNvPr>
              <p:cNvSpPr txBox="1"/>
              <p:nvPr/>
            </p:nvSpPr>
            <p:spPr>
              <a:xfrm>
                <a:off x="4227114" y="2886456"/>
                <a:ext cx="344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6640BE-47B0-4617-9383-DDB2828D2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114" y="2886456"/>
                <a:ext cx="344886" cy="369332"/>
              </a:xfrm>
              <a:prstGeom prst="rect">
                <a:avLst/>
              </a:prstGeom>
              <a:blipFill>
                <a:blip r:embed="rId8"/>
                <a:stretch>
                  <a:fillRect l="-3509" t="-23333" r="-157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6A141A-D171-4C6D-863F-8C287060AA19}"/>
                  </a:ext>
                </a:extLst>
              </p:cNvPr>
              <p:cNvSpPr txBox="1"/>
              <p:nvPr/>
            </p:nvSpPr>
            <p:spPr>
              <a:xfrm>
                <a:off x="2492828" y="2458397"/>
                <a:ext cx="344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6A141A-D171-4C6D-863F-8C287060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28" y="2458397"/>
                <a:ext cx="344886" cy="369332"/>
              </a:xfrm>
              <a:prstGeom prst="rect">
                <a:avLst/>
              </a:prstGeom>
              <a:blipFill>
                <a:blip r:embed="rId9"/>
                <a:stretch>
                  <a:fillRect l="-8772" t="-22951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213F919-5F09-4AD2-AFDC-8E677C0D03C5}"/>
              </a:ext>
            </a:extLst>
          </p:cNvPr>
          <p:cNvSpPr/>
          <p:nvPr/>
        </p:nvSpPr>
        <p:spPr>
          <a:xfrm>
            <a:off x="1331495" y="3383866"/>
            <a:ext cx="1892968" cy="319267"/>
          </a:xfrm>
          <a:custGeom>
            <a:avLst/>
            <a:gdLst>
              <a:gd name="connsiteX0" fmla="*/ 0 w 1892968"/>
              <a:gd name="connsiteY0" fmla="*/ 0 h 319267"/>
              <a:gd name="connsiteX1" fmla="*/ 1251284 w 1892968"/>
              <a:gd name="connsiteY1" fmla="*/ 312821 h 319267"/>
              <a:gd name="connsiteX2" fmla="*/ 1892968 w 1892968"/>
              <a:gd name="connsiteY2" fmla="*/ 216568 h 3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2968" h="319267">
                <a:moveTo>
                  <a:pt x="0" y="0"/>
                </a:moveTo>
                <a:cubicBezTo>
                  <a:pt x="467894" y="138363"/>
                  <a:pt x="935789" y="276726"/>
                  <a:pt x="1251284" y="312821"/>
                </a:cubicBezTo>
                <a:cubicBezTo>
                  <a:pt x="1566779" y="348916"/>
                  <a:pt x="1790031" y="221915"/>
                  <a:pt x="1892968" y="216568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C83C94-5C17-46CE-9A82-B9E5F994028B}"/>
                  </a:ext>
                </a:extLst>
              </p:cNvPr>
              <p:cNvSpPr txBox="1"/>
              <p:nvPr/>
            </p:nvSpPr>
            <p:spPr>
              <a:xfrm>
                <a:off x="1965554" y="3518467"/>
                <a:ext cx="344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C83C94-5C17-46CE-9A82-B9E5F9940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54" y="3518467"/>
                <a:ext cx="34488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A3A05371-980A-4128-8B9B-903DA2226C9E}"/>
              </a:ext>
            </a:extLst>
          </p:cNvPr>
          <p:cNvSpPr txBox="1"/>
          <p:nvPr/>
        </p:nvSpPr>
        <p:spPr>
          <a:xfrm>
            <a:off x="1761685" y="3712266"/>
            <a:ext cx="90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(lower case)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F3C56F-704D-4FF3-8037-FCA01C424901}"/>
                  </a:ext>
                </a:extLst>
              </p:cNvPr>
              <p:cNvSpPr txBox="1"/>
              <p:nvPr/>
            </p:nvSpPr>
            <p:spPr>
              <a:xfrm>
                <a:off x="4576577" y="2469103"/>
                <a:ext cx="344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F3C56F-704D-4FF3-8037-FCA01C42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77" y="2469103"/>
                <a:ext cx="34488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FB1336D8-021E-4B8C-BCA8-63F61F761727}"/>
              </a:ext>
            </a:extLst>
          </p:cNvPr>
          <p:cNvSpPr/>
          <p:nvPr/>
        </p:nvSpPr>
        <p:spPr>
          <a:xfrm>
            <a:off x="4559161" y="2599281"/>
            <a:ext cx="104267" cy="94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5A687A2A-A570-447E-9D34-DC5A9D5B42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72798" y="1630017"/>
                <a:ext cx="3438589" cy="2838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dirty="0"/>
                  <a:t>Method:</a:t>
                </a:r>
              </a:p>
              <a:p>
                <a:pPr marL="0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a bit trickier to find (next slide)</a:t>
                </a: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5A687A2A-A570-447E-9D34-DC5A9D5B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798" y="1630017"/>
                <a:ext cx="3438589" cy="2838398"/>
              </a:xfrm>
              <a:prstGeom prst="rect">
                <a:avLst/>
              </a:prstGeom>
              <a:blipFill>
                <a:blip r:embed="rId12"/>
                <a:stretch>
                  <a:fillRect l="-2837" t="-1502" r="-177" b="-3433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8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B8C907-2C3F-4B79-A425-7D12BA2FBC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498623"/>
                <a:ext cx="8229600" cy="801290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B8C907-2C3F-4B79-A425-7D12BA2FB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98623"/>
                <a:ext cx="8229600" cy="801290"/>
              </a:xfrm>
              <a:blipFill>
                <a:blip r:embed="rId2"/>
                <a:stretch>
                  <a:fillRect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9A38F-0B1A-4D59-9D11-2BB575A5D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1706"/>
                <a:ext cx="8550442" cy="5459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 generic path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tangent vector is given by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9A38F-0B1A-4D59-9D11-2BB575A5D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1706"/>
                <a:ext cx="8550442" cy="545985"/>
              </a:xfrm>
              <a:blipFill>
                <a:blip r:embed="rId3"/>
                <a:stretch>
                  <a:fillRect l="-1069" t="-14607" b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EF0971-9CE4-4492-8A1F-B44817E36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19" y="1156401"/>
            <a:ext cx="1299411" cy="977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FCB12-2F4F-4280-83A6-C7372DFFD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11" y="2495564"/>
            <a:ext cx="564832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C1B27-73A2-4AF2-B693-D8E8B8100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66" y="3448094"/>
            <a:ext cx="8406064" cy="9908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171A3-C95C-4271-ABA0-992924F09235}"/>
              </a:ext>
            </a:extLst>
          </p:cNvPr>
          <p:cNvSpPr txBox="1">
            <a:spLocks/>
          </p:cNvSpPr>
          <p:nvPr/>
        </p:nvSpPr>
        <p:spPr bwMode="auto">
          <a:xfrm>
            <a:off x="457200" y="1991044"/>
            <a:ext cx="8550442" cy="54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In our case: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716EF7-3387-4DFA-9E79-0918B875BED8}"/>
              </a:ext>
            </a:extLst>
          </p:cNvPr>
          <p:cNvSpPr txBox="1">
            <a:spLocks/>
          </p:cNvSpPr>
          <p:nvPr/>
        </p:nvSpPr>
        <p:spPr bwMode="auto">
          <a:xfrm>
            <a:off x="457200" y="3104572"/>
            <a:ext cx="8550442" cy="54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Which works out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C42403D-1F97-484A-8ED4-E24481DCF7E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0737" y="4467283"/>
                <a:ext cx="8799093" cy="545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Note that this is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so we still need to know, what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C42403D-1F97-484A-8ED4-E24481DC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737" y="4467283"/>
                <a:ext cx="8799093" cy="545985"/>
              </a:xfrm>
              <a:prstGeom prst="rect">
                <a:avLst/>
              </a:prstGeom>
              <a:blipFill>
                <a:blip r:embed="rId7"/>
                <a:stretch>
                  <a:fillRect l="-1040" t="-7865" r="-485" b="-11236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85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0ED745-DEDF-4FAD-BE5B-3AD68E0CBF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0ED745-DEDF-4FAD-BE5B-3AD68E0CB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2FCB01-3AC4-4C0A-AE53-FFF541B7D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0" t="21376" b="7634"/>
          <a:stretch/>
        </p:blipFill>
        <p:spPr>
          <a:xfrm>
            <a:off x="729917" y="1681413"/>
            <a:ext cx="4511841" cy="890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00B2A-D45E-49AC-A515-A1C2562E9A4B}"/>
              </a:ext>
            </a:extLst>
          </p:cNvPr>
          <p:cNvSpPr txBox="1"/>
          <p:nvPr/>
        </p:nvSpPr>
        <p:spPr>
          <a:xfrm>
            <a:off x="729917" y="2791326"/>
            <a:ext cx="4511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1D minimization problem </a:t>
            </a:r>
          </a:p>
          <a:p>
            <a:r>
              <a:rPr lang="en-US" sz="2800" dirty="0"/>
              <a:t>	&gt; Solve numerically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6A6CBB-F540-4EED-A588-7D082FF98924}"/>
              </a:ext>
            </a:extLst>
          </p:cNvPr>
          <p:cNvSpPr/>
          <p:nvPr/>
        </p:nvSpPr>
        <p:spPr>
          <a:xfrm>
            <a:off x="3938337" y="1695951"/>
            <a:ext cx="1010652" cy="66223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87FEC-A785-4849-A2F9-644B3F3D1850}"/>
              </a:ext>
            </a:extLst>
          </p:cNvPr>
          <p:cNvCxnSpPr>
            <a:cxnSpLocks/>
          </p:cNvCxnSpPr>
          <p:nvPr/>
        </p:nvCxnSpPr>
        <p:spPr>
          <a:xfrm flipH="1" flipV="1">
            <a:off x="4948989" y="2352174"/>
            <a:ext cx="701843" cy="3769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097E26-4C7D-4176-BC9D-19FEC76015C9}"/>
              </a:ext>
            </a:extLst>
          </p:cNvPr>
          <p:cNvSpPr txBox="1"/>
          <p:nvPr/>
        </p:nvSpPr>
        <p:spPr>
          <a:xfrm>
            <a:off x="5650832" y="2305598"/>
            <a:ext cx="312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of the point B (the body) relative to a point S on the path</a:t>
            </a:r>
          </a:p>
        </p:txBody>
      </p:sp>
    </p:spTree>
    <p:extLst>
      <p:ext uri="{BB962C8B-B14F-4D97-AF65-F5344CB8AC3E}">
        <p14:creationId xmlns:p14="http://schemas.microsoft.com/office/powerpoint/2010/main" val="408907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E8EE4E2-A4A6-4B19-A16F-2A1E4DC6F3CA}"/>
              </a:ext>
            </a:extLst>
          </p:cNvPr>
          <p:cNvGrpSpPr/>
          <p:nvPr/>
        </p:nvGrpSpPr>
        <p:grpSpPr>
          <a:xfrm>
            <a:off x="94961" y="823912"/>
            <a:ext cx="5696239" cy="981075"/>
            <a:chOff x="1644361" y="3916362"/>
            <a:chExt cx="5696239" cy="98107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5E2E2DC-CD79-4390-B0F1-8F06B392D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2600" y="3916362"/>
              <a:ext cx="3048000" cy="98107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222CD1-B5C8-47CF-BE8B-1039FBF83619}"/>
                </a:ext>
              </a:extLst>
            </p:cNvPr>
            <p:cNvSpPr txBox="1"/>
            <p:nvPr/>
          </p:nvSpPr>
          <p:spPr>
            <a:xfrm>
              <a:off x="1644361" y="4145289"/>
              <a:ext cx="2851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Vector form: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B6F16A-0821-494D-A27A-F84043FB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71" y="251783"/>
            <a:ext cx="8229600" cy="801290"/>
          </a:xfrm>
        </p:spPr>
        <p:txBody>
          <a:bodyPr/>
          <a:lstStyle/>
          <a:p>
            <a:r>
              <a:rPr lang="en-US" dirty="0"/>
              <a:t>Summary: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CFBC19-A415-490F-859F-5F69AB0E92D3}"/>
                  </a:ext>
                </a:extLst>
              </p:cNvPr>
              <p:cNvSpPr/>
              <p:nvPr/>
            </p:nvSpPr>
            <p:spPr>
              <a:xfrm>
                <a:off x="1279358" y="1804987"/>
                <a:ext cx="1171074" cy="9036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Nonlinear Plant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CFBC19-A415-490F-859F-5F69AB0E9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358" y="1804987"/>
                <a:ext cx="1171074" cy="903632"/>
              </a:xfrm>
              <a:prstGeom prst="rect">
                <a:avLst/>
              </a:prstGeom>
              <a:blipFill>
                <a:blip r:embed="rId3"/>
                <a:stretch>
                  <a:fillRect l="-1531" t="-4605" r="-3571" b="-7237"/>
                </a:stretch>
              </a:blipFill>
              <a:ln w="254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89D6A23-23C3-4419-AA87-975EC39EDE0E}"/>
              </a:ext>
            </a:extLst>
          </p:cNvPr>
          <p:cNvSpPr/>
          <p:nvPr/>
        </p:nvSpPr>
        <p:spPr>
          <a:xfrm>
            <a:off x="1279357" y="2987127"/>
            <a:ext cx="1451811" cy="80129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A16F1E-2499-4DD8-92C0-6DD27776777C}"/>
                  </a:ext>
                </a:extLst>
              </p:cNvPr>
              <p:cNvSpPr/>
              <p:nvPr/>
            </p:nvSpPr>
            <p:spPr>
              <a:xfrm>
                <a:off x="3553327" y="3307061"/>
                <a:ext cx="1451811" cy="48586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A16F1E-2499-4DD8-92C0-6DD277767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27" y="3307061"/>
                <a:ext cx="1451811" cy="485869"/>
              </a:xfrm>
              <a:prstGeom prst="rect">
                <a:avLst/>
              </a:prstGeom>
              <a:blipFill>
                <a:blip r:embed="rId4"/>
                <a:stretch>
                  <a:fillRect t="-2381" r="-6612" b="-4762"/>
                </a:stretch>
              </a:blipFill>
              <a:ln w="254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BE27B81-4ACD-464E-916D-B3656D4383B7}"/>
              </a:ext>
            </a:extLst>
          </p:cNvPr>
          <p:cNvSpPr/>
          <p:nvPr/>
        </p:nvSpPr>
        <p:spPr>
          <a:xfrm>
            <a:off x="5803233" y="2744192"/>
            <a:ext cx="994610" cy="104873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Dot Product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8C76A-61A9-4EEA-A3F6-806C74E54960}"/>
              </a:ext>
            </a:extLst>
          </p:cNvPr>
          <p:cNvCxnSpPr>
            <a:cxnSpLocks/>
          </p:cNvCxnSpPr>
          <p:nvPr/>
        </p:nvCxnSpPr>
        <p:spPr>
          <a:xfrm>
            <a:off x="2450432" y="2256803"/>
            <a:ext cx="49218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146AFAD-DCF2-45E7-9188-B820FD37CC5B}"/>
                  </a:ext>
                </a:extLst>
              </p:cNvPr>
              <p:cNvSpPr/>
              <p:nvPr/>
            </p:nvSpPr>
            <p:spPr>
              <a:xfrm>
                <a:off x="3533274" y="2744192"/>
                <a:ext cx="1491918" cy="48586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146AFAD-DCF2-45E7-9188-B820FD37C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274" y="2744192"/>
                <a:ext cx="1491918" cy="485869"/>
              </a:xfrm>
              <a:prstGeom prst="rect">
                <a:avLst/>
              </a:prstGeom>
              <a:blipFill>
                <a:blip r:embed="rId5"/>
                <a:stretch>
                  <a:fillRect t="-2381" r="-8065" b="-4762"/>
                </a:stretch>
              </a:blipFill>
              <a:ln w="254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77520-388E-44A6-9587-4A68BCF9512B}"/>
              </a:ext>
            </a:extLst>
          </p:cNvPr>
          <p:cNvCxnSpPr>
            <a:cxnSpLocks/>
          </p:cNvCxnSpPr>
          <p:nvPr/>
        </p:nvCxnSpPr>
        <p:spPr>
          <a:xfrm>
            <a:off x="5025192" y="3549996"/>
            <a:ext cx="7780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2A8F88-584C-40D2-B539-57ABB991FA45}"/>
              </a:ext>
            </a:extLst>
          </p:cNvPr>
          <p:cNvCxnSpPr>
            <a:cxnSpLocks/>
          </p:cNvCxnSpPr>
          <p:nvPr/>
        </p:nvCxnSpPr>
        <p:spPr>
          <a:xfrm>
            <a:off x="5013159" y="2980094"/>
            <a:ext cx="7780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62020E-9058-486C-89FA-28ACDBC34293}"/>
              </a:ext>
            </a:extLst>
          </p:cNvPr>
          <p:cNvCxnSpPr>
            <a:cxnSpLocks/>
          </p:cNvCxnSpPr>
          <p:nvPr/>
        </p:nvCxnSpPr>
        <p:spPr>
          <a:xfrm>
            <a:off x="2731168" y="3525525"/>
            <a:ext cx="8221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7C7593-C73D-4F18-8BE2-82AA37279B0D}"/>
              </a:ext>
            </a:extLst>
          </p:cNvPr>
          <p:cNvCxnSpPr>
            <a:cxnSpLocks/>
          </p:cNvCxnSpPr>
          <p:nvPr/>
        </p:nvCxnSpPr>
        <p:spPr>
          <a:xfrm>
            <a:off x="878076" y="2892768"/>
            <a:ext cx="265519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44875BD-75D8-4BC1-8EAB-82ACBA327E47}"/>
                  </a:ext>
                </a:extLst>
              </p:cNvPr>
              <p:cNvSpPr/>
              <p:nvPr/>
            </p:nvSpPr>
            <p:spPr>
              <a:xfrm>
                <a:off x="7372263" y="1977343"/>
                <a:ext cx="447350" cy="15726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44875BD-75D8-4BC1-8EAB-82ACBA327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263" y="1977343"/>
                <a:ext cx="447350" cy="15726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D74A4E-E231-4C4C-B2BD-5E30DB5E88F8}"/>
              </a:ext>
            </a:extLst>
          </p:cNvPr>
          <p:cNvCxnSpPr>
            <a:cxnSpLocks/>
          </p:cNvCxnSpPr>
          <p:nvPr/>
        </p:nvCxnSpPr>
        <p:spPr>
          <a:xfrm>
            <a:off x="6797843" y="3308779"/>
            <a:ext cx="57442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C8185E-9D79-4386-8067-6CBEC9C3E6ED}"/>
              </a:ext>
            </a:extLst>
          </p:cNvPr>
          <p:cNvCxnSpPr>
            <a:cxnSpLocks/>
          </p:cNvCxnSpPr>
          <p:nvPr/>
        </p:nvCxnSpPr>
        <p:spPr>
          <a:xfrm>
            <a:off x="476795" y="2529927"/>
            <a:ext cx="8025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C7BE8E-1E81-43BA-935F-6939318ACDB8}"/>
              </a:ext>
            </a:extLst>
          </p:cNvPr>
          <p:cNvCxnSpPr>
            <a:cxnSpLocks/>
          </p:cNvCxnSpPr>
          <p:nvPr/>
        </p:nvCxnSpPr>
        <p:spPr>
          <a:xfrm>
            <a:off x="476795" y="2038091"/>
            <a:ext cx="8025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E5F0ED-6001-4972-8104-47CAAB1264EC}"/>
              </a:ext>
            </a:extLst>
          </p:cNvPr>
          <p:cNvCxnSpPr>
            <a:cxnSpLocks/>
          </p:cNvCxnSpPr>
          <p:nvPr/>
        </p:nvCxnSpPr>
        <p:spPr>
          <a:xfrm flipV="1">
            <a:off x="878076" y="2525480"/>
            <a:ext cx="0" cy="862292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2A16763-E451-4637-B1CB-DA4E83FCE83D}"/>
                  </a:ext>
                </a:extLst>
              </p:cNvPr>
              <p:cNvSpPr/>
              <p:nvPr/>
            </p:nvSpPr>
            <p:spPr>
              <a:xfrm>
                <a:off x="440171" y="221824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2A16763-E451-4637-B1CB-DA4E83FC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71" y="2218243"/>
                <a:ext cx="367985" cy="369332"/>
              </a:xfrm>
              <a:prstGeom prst="rect">
                <a:avLst/>
              </a:prstGeom>
              <a:blipFill>
                <a:blip r:embed="rId7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21CC594-72A3-4BFA-A8AB-9A74D1B78B2B}"/>
                  </a:ext>
                </a:extLst>
              </p:cNvPr>
              <p:cNvSpPr/>
              <p:nvPr/>
            </p:nvSpPr>
            <p:spPr>
              <a:xfrm>
                <a:off x="427475" y="1730012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21CC594-72A3-4BFA-A8AB-9A74D1B78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75" y="1730012"/>
                <a:ext cx="3764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621998-60DA-4806-9671-44B68C72FFFC}"/>
                  </a:ext>
                </a:extLst>
              </p:cNvPr>
              <p:cNvSpPr txBox="1"/>
              <p:nvPr/>
            </p:nvSpPr>
            <p:spPr>
              <a:xfrm>
                <a:off x="2615171" y="1657368"/>
                <a:ext cx="376578" cy="546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621998-60DA-4806-9671-44B68C72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71" y="1657368"/>
                <a:ext cx="376578" cy="5464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CAC4C9-574C-4CB9-A8E0-3030186679B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8076" y="3374123"/>
            <a:ext cx="401281" cy="1364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A84C8D9-0860-4FE8-BB17-11115F0FCC11}"/>
                  </a:ext>
                </a:extLst>
              </p:cNvPr>
              <p:cNvSpPr txBox="1"/>
              <p:nvPr/>
            </p:nvSpPr>
            <p:spPr>
              <a:xfrm>
                <a:off x="3008944" y="3188233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A84C8D9-0860-4FE8-BB17-11115F0FC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944" y="3188233"/>
                <a:ext cx="310726" cy="276999"/>
              </a:xfrm>
              <a:prstGeom prst="rect">
                <a:avLst/>
              </a:prstGeom>
              <a:blipFill>
                <a:blip r:embed="rId10"/>
                <a:stretch>
                  <a:fillRect l="-27451" r="-39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4D08D6-EA59-4B91-8E8A-4337F6A6954F}"/>
                  </a:ext>
                </a:extLst>
              </p:cNvPr>
              <p:cNvSpPr txBox="1"/>
              <p:nvPr/>
            </p:nvSpPr>
            <p:spPr>
              <a:xfrm>
                <a:off x="6911928" y="2693669"/>
                <a:ext cx="34624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4D08D6-EA59-4B91-8E8A-4337F6A69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928" y="2693669"/>
                <a:ext cx="346249" cy="52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9F9662-68BE-478D-A992-138F1C61824F}"/>
              </a:ext>
            </a:extLst>
          </p:cNvPr>
          <p:cNvCxnSpPr>
            <a:cxnSpLocks/>
          </p:cNvCxnSpPr>
          <p:nvPr/>
        </p:nvCxnSpPr>
        <p:spPr>
          <a:xfrm>
            <a:off x="7819613" y="2774143"/>
            <a:ext cx="93691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7266D9-B63D-4E6C-9507-6B0A884155EE}"/>
                  </a:ext>
                </a:extLst>
              </p:cNvPr>
              <p:cNvSpPr txBox="1"/>
              <p:nvPr/>
            </p:nvSpPr>
            <p:spPr>
              <a:xfrm>
                <a:off x="8099782" y="2129693"/>
                <a:ext cx="390363" cy="546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7266D9-B63D-4E6C-9507-6B0A88415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82" y="2129693"/>
                <a:ext cx="390363" cy="5464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C0B6F3-5018-4228-B2FB-9FB0F9D422C0}"/>
                  </a:ext>
                </a:extLst>
              </p:cNvPr>
              <p:cNvSpPr txBox="1"/>
              <p:nvPr/>
            </p:nvSpPr>
            <p:spPr>
              <a:xfrm>
                <a:off x="803924" y="3869629"/>
                <a:ext cx="7178988" cy="843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Run </a:t>
                </a:r>
                <a:r>
                  <a:rPr lang="en-US" sz="2000" dirty="0" err="1"/>
                  <a:t>linmod</a:t>
                </a:r>
                <a:r>
                  <a:rPr lang="en-US" sz="2000" dirty="0"/>
                  <a:t> on this to get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in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C0B6F3-5018-4228-B2FB-9FB0F9D4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4" y="3869629"/>
                <a:ext cx="7178988" cy="843436"/>
              </a:xfrm>
              <a:prstGeom prst="rect">
                <a:avLst/>
              </a:prstGeom>
              <a:blipFill>
                <a:blip r:embed="rId13"/>
                <a:stretch>
                  <a:fillRect l="-934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4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12739</TotalTime>
  <Words>207</Words>
  <Application>Microsoft Office PowerPoint</Application>
  <PresentationFormat>On-screen Show (16:9)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Cambria Math</vt:lpstr>
      <vt:lpstr>NCStateU-horizontal-left-logo</vt:lpstr>
      <vt:lpstr>Path-Linearizing the Simplified Model</vt:lpstr>
      <vt:lpstr>Nonlinear Model</vt:lpstr>
      <vt:lpstr>PowerPoint Presentation</vt:lpstr>
      <vt:lpstr>PowerPoint Presentation</vt:lpstr>
      <vt:lpstr>PowerPoint Presentation</vt:lpstr>
      <vt:lpstr>Calculating ds/dt Analytically</vt:lpstr>
      <vt:lpstr>Calculating i ⃗_S</vt:lpstr>
      <vt:lpstr>What ϕ?</vt:lpstr>
      <vt:lpstr>Summary: Block Diagram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Cobb</dc:creator>
  <cp:lastModifiedBy>Mitchell Cobb</cp:lastModifiedBy>
  <cp:revision>83</cp:revision>
  <dcterms:created xsi:type="dcterms:W3CDTF">2018-10-04T15:18:05Z</dcterms:created>
  <dcterms:modified xsi:type="dcterms:W3CDTF">2019-01-17T01:47:55Z</dcterms:modified>
</cp:coreProperties>
</file>