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114" y="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Simplified AWE System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Mitchell Cobb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10/8/2018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0F71-FA12-48BE-8ABF-2DD33A59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BE74EB-9EE5-4DD3-BD1C-FD1FC19C9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4041" y="1623526"/>
                <a:ext cx="3163078" cy="29773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𝐷𝑒𝑠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BE74EB-9EE5-4DD3-BD1C-FD1FC19C9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4041" y="1623526"/>
                <a:ext cx="3163078" cy="297731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53845-DA1E-4A28-83B1-A14D23CA0DB8}"/>
                  </a:ext>
                </a:extLst>
              </p:cNvPr>
              <p:cNvSpPr txBox="1"/>
              <p:nvPr/>
            </p:nvSpPr>
            <p:spPr>
              <a:xfrm>
                <a:off x="4809274" y="2336954"/>
                <a:ext cx="3921905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Key Feature: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depends on environment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53845-DA1E-4A28-83B1-A14D23CA0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274" y="2336954"/>
                <a:ext cx="3921905" cy="1261884"/>
              </a:xfrm>
              <a:prstGeom prst="rect">
                <a:avLst/>
              </a:prstGeom>
              <a:blipFill>
                <a:blip r:embed="rId3"/>
                <a:stretch>
                  <a:fillRect l="-1711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A7758F7-5187-415E-8970-C1F1A00CC665}"/>
              </a:ext>
            </a:extLst>
          </p:cNvPr>
          <p:cNvSpPr/>
          <p:nvPr/>
        </p:nvSpPr>
        <p:spPr>
          <a:xfrm>
            <a:off x="172893" y="1675234"/>
            <a:ext cx="110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3333F-FA9A-4129-B900-2B1DFD33197A}"/>
              </a:ext>
            </a:extLst>
          </p:cNvPr>
          <p:cNvSpPr/>
          <p:nvPr/>
        </p:nvSpPr>
        <p:spPr>
          <a:xfrm>
            <a:off x="172893" y="2058759"/>
            <a:ext cx="110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Position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4CC50-F461-42F9-8BE1-2F0E48CEB7ED}"/>
              </a:ext>
            </a:extLst>
          </p:cNvPr>
          <p:cNvSpPr/>
          <p:nvPr/>
        </p:nvSpPr>
        <p:spPr>
          <a:xfrm>
            <a:off x="185933" y="259856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53800C-A290-4EC0-A811-CD17C062EFC2}"/>
              </a:ext>
            </a:extLst>
          </p:cNvPr>
          <p:cNvSpPr/>
          <p:nvPr/>
        </p:nvSpPr>
        <p:spPr>
          <a:xfrm>
            <a:off x="223571" y="3298772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38488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9A3656-7207-4001-A394-3B74BDEB73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to pick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9A3656-7207-4001-A394-3B74BDEB7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3FDB-47AB-48A2-BED8-253A44B7A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76375"/>
                <a:ext cx="8229600" cy="35528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u="sng" dirty="0"/>
                  <a:t>Main idea: </a:t>
                </a:r>
                <a:r>
                  <a:rPr lang="en-US" sz="2000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when pointed “into” the wind,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en-US" sz="2000" dirty="0"/>
                  <a:t> when we’re perpendicular to the wind.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Other desirable qualities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Smooth/differentiable</a:t>
                </a:r>
              </a:p>
              <a:p>
                <a:r>
                  <a:rPr lang="en-US" sz="2000" dirty="0"/>
                  <a:t>Positive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u="sng" dirty="0"/>
                  <a:t>In this work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“wind” is aligned with y 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3FDB-47AB-48A2-BED8-253A44B7A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76375"/>
                <a:ext cx="8229600" cy="3552825"/>
              </a:xfrm>
              <a:blipFill>
                <a:blip r:embed="rId3"/>
                <a:stretch>
                  <a:fillRect l="-741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722641-C932-4728-8F08-3065E13E8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435" y="2277665"/>
            <a:ext cx="3830866" cy="25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2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6A38E4-5F4D-478C-83EA-6AF95978E5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an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𝐷𝑒𝑠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6A38E4-5F4D-478C-83EA-6AF95978E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E239-06B4-4C04-9AF1-1615161E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76375"/>
            <a:ext cx="4975821" cy="3118247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Method</a:t>
            </a:r>
            <a:r>
              <a:rPr lang="en-US" sz="2000" dirty="0"/>
              <a:t>: (educated) guess and check</a:t>
            </a:r>
          </a:p>
          <a:p>
            <a:pPr marL="0" indent="0">
              <a:buNone/>
            </a:pPr>
            <a:r>
              <a:rPr lang="en-US" sz="2000" u="sng" dirty="0"/>
              <a:t>Results</a:t>
            </a:r>
            <a:r>
              <a:rPr lang="en-US" sz="2000" dirty="0"/>
              <a:t>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3B3410-8E36-41A9-B1D6-3D0326724675}"/>
              </a:ext>
            </a:extLst>
          </p:cNvPr>
          <p:cNvCxnSpPr/>
          <p:nvPr/>
        </p:nvCxnSpPr>
        <p:spPr>
          <a:xfrm>
            <a:off x="7150100" y="1695450"/>
            <a:ext cx="0" cy="19685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8FF941-A13F-40B6-9D24-2485315BADD0}"/>
              </a:ext>
            </a:extLst>
          </p:cNvPr>
          <p:cNvCxnSpPr/>
          <p:nvPr/>
        </p:nvCxnSpPr>
        <p:spPr>
          <a:xfrm>
            <a:off x="5645150" y="2667000"/>
            <a:ext cx="30988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F926CFA-208B-4339-A82D-A9C61AAA759C}"/>
              </a:ext>
            </a:extLst>
          </p:cNvPr>
          <p:cNvSpPr/>
          <p:nvPr/>
        </p:nvSpPr>
        <p:spPr>
          <a:xfrm>
            <a:off x="5958732" y="2258451"/>
            <a:ext cx="2401799" cy="789558"/>
          </a:xfrm>
          <a:custGeom>
            <a:avLst/>
            <a:gdLst>
              <a:gd name="connsiteX0" fmla="*/ 1191368 w 2401799"/>
              <a:gd name="connsiteY0" fmla="*/ 414899 h 789558"/>
              <a:gd name="connsiteX1" fmla="*/ 2181968 w 2401799"/>
              <a:gd name="connsiteY1" fmla="*/ 738749 h 789558"/>
              <a:gd name="connsiteX2" fmla="*/ 2226418 w 2401799"/>
              <a:gd name="connsiteY2" fmla="*/ 27549 h 789558"/>
              <a:gd name="connsiteX3" fmla="*/ 219818 w 2401799"/>
              <a:gd name="connsiteY3" fmla="*/ 789549 h 789558"/>
              <a:gd name="connsiteX4" fmla="*/ 156318 w 2401799"/>
              <a:gd name="connsiteY4" fmla="*/ 8499 h 789558"/>
              <a:gd name="connsiteX5" fmla="*/ 1146918 w 2401799"/>
              <a:gd name="connsiteY5" fmla="*/ 376799 h 78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1799" h="789558">
                <a:moveTo>
                  <a:pt x="1191368" y="414899"/>
                </a:moveTo>
                <a:cubicBezTo>
                  <a:pt x="1600414" y="609103"/>
                  <a:pt x="2009460" y="803307"/>
                  <a:pt x="2181968" y="738749"/>
                </a:cubicBezTo>
                <a:cubicBezTo>
                  <a:pt x="2354476" y="674191"/>
                  <a:pt x="2553443" y="19082"/>
                  <a:pt x="2226418" y="27549"/>
                </a:cubicBezTo>
                <a:cubicBezTo>
                  <a:pt x="1899393" y="36016"/>
                  <a:pt x="564835" y="792724"/>
                  <a:pt x="219818" y="789549"/>
                </a:cubicBezTo>
                <a:cubicBezTo>
                  <a:pt x="-125199" y="786374"/>
                  <a:pt x="1801" y="77291"/>
                  <a:pt x="156318" y="8499"/>
                </a:cubicBezTo>
                <a:cubicBezTo>
                  <a:pt x="310835" y="-60293"/>
                  <a:pt x="981818" y="309066"/>
                  <a:pt x="1146918" y="376799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BF7D8-AE5E-4513-85C1-C8970493ADCD}"/>
              </a:ext>
            </a:extLst>
          </p:cNvPr>
          <p:cNvSpPr txBox="1"/>
          <p:nvPr/>
        </p:nvSpPr>
        <p:spPr>
          <a:xfrm>
            <a:off x="8652164" y="2378630"/>
            <a:ext cx="31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C87D6-0D4B-4AD5-A260-79F378D306A2}"/>
              </a:ext>
            </a:extLst>
          </p:cNvPr>
          <p:cNvSpPr txBox="1"/>
          <p:nvPr/>
        </p:nvSpPr>
        <p:spPr>
          <a:xfrm>
            <a:off x="7159631" y="1422953"/>
            <a:ext cx="31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ACB696-0BD6-408D-9BEA-B6BDF9E082F4}"/>
              </a:ext>
            </a:extLst>
          </p:cNvPr>
          <p:cNvCxnSpPr/>
          <p:nvPr/>
        </p:nvCxnSpPr>
        <p:spPr>
          <a:xfrm>
            <a:off x="7316422" y="2882900"/>
            <a:ext cx="290878" cy="15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7EF834-146A-47F1-AD4A-4C6DDA75F36A}"/>
              </a:ext>
            </a:extLst>
          </p:cNvPr>
          <p:cNvCxnSpPr>
            <a:cxnSpLocks/>
          </p:cNvCxnSpPr>
          <p:nvPr/>
        </p:nvCxnSpPr>
        <p:spPr>
          <a:xfrm flipH="1">
            <a:off x="7362226" y="2301362"/>
            <a:ext cx="393089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09C975-1192-4C0E-88FE-2F720B1973F8}"/>
              </a:ext>
            </a:extLst>
          </p:cNvPr>
          <p:cNvCxnSpPr>
            <a:cxnSpLocks/>
          </p:cNvCxnSpPr>
          <p:nvPr/>
        </p:nvCxnSpPr>
        <p:spPr>
          <a:xfrm flipH="1">
            <a:off x="6544886" y="2870208"/>
            <a:ext cx="393089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75FB9C-B289-479B-8AB1-8ECA8D40FA69}"/>
              </a:ext>
            </a:extLst>
          </p:cNvPr>
          <p:cNvCxnSpPr/>
          <p:nvPr/>
        </p:nvCxnSpPr>
        <p:spPr>
          <a:xfrm>
            <a:off x="6607721" y="2268082"/>
            <a:ext cx="290878" cy="15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AA5CBB9-EE08-44E2-A9DA-14FBAF02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3" y="2378630"/>
            <a:ext cx="4864258" cy="23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5DB0-FDA8-42AA-B761-53AAC926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 Path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A49FF-3251-4A94-9C19-B44A8071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586791"/>
            <a:ext cx="5778500" cy="30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82AF-CBAD-40D1-BE13-65C39C32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6D638-B8BB-445E-9F8E-4EBBF592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950" y="1476375"/>
            <a:ext cx="6388100" cy="3364998"/>
          </a:xfrm>
        </p:spPr>
      </p:pic>
    </p:spTree>
    <p:extLst>
      <p:ext uri="{BB962C8B-B14F-4D97-AF65-F5344CB8AC3E}">
        <p14:creationId xmlns:p14="http://schemas.microsoft.com/office/powerpoint/2010/main" val="366867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BC1B-5C56-46D5-8EBC-8E80C6B0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in ILC framework?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A395A-E328-49BF-8088-03055CB32D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49400"/>
                <a:ext cx="8229600" cy="33337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Goal</a:t>
                </a:r>
                <a:r>
                  <a:rPr lang="en-US" dirty="0"/>
                  <a:t>: develop a linear formulation that can be used to derive an update law.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Idea</a:t>
                </a:r>
                <a:r>
                  <a:rPr lang="en-US" dirty="0"/>
                  <a:t>: Linearize the system dynamics around the state space </a:t>
                </a:r>
                <a:r>
                  <a:rPr lang="en-US" i="1" dirty="0"/>
                  <a:t>trajectory</a:t>
                </a:r>
                <a:r>
                  <a:rPr lang="en-US" dirty="0"/>
                  <a:t> of the previous iteration/lap.  This should give us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A395A-E328-49BF-8088-03055CB32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49400"/>
                <a:ext cx="8229600" cy="3333750"/>
              </a:xfrm>
              <a:blipFill>
                <a:blip r:embed="rId2"/>
                <a:stretch>
                  <a:fillRect l="-1111"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32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B162-2488-47E2-B433-2BF3509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7643"/>
            <a:ext cx="8229600" cy="801290"/>
          </a:xfrm>
        </p:spPr>
        <p:txBody>
          <a:bodyPr/>
          <a:lstStyle/>
          <a:p>
            <a:r>
              <a:rPr lang="en-US" dirty="0"/>
              <a:t>Trajectory 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E8548EB-D517-4E05-8360-D6D945ABF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0153" y="1238927"/>
                <a:ext cx="1352550" cy="102005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E8548EB-D517-4E05-8360-D6D945ABF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53" y="1238927"/>
                <a:ext cx="1352550" cy="10200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B1ED91-FEA6-4009-AA26-71BB7274435F}"/>
                  </a:ext>
                </a:extLst>
              </p:cNvPr>
              <p:cNvSpPr/>
              <p:nvPr/>
            </p:nvSpPr>
            <p:spPr>
              <a:xfrm>
                <a:off x="2687653" y="1086517"/>
                <a:ext cx="4572000" cy="12237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𝐷𝑒𝑠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B1ED91-FEA6-4009-AA26-71BB72744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653" y="1086517"/>
                <a:ext cx="4572000" cy="1223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4A7ACB-4398-4B9D-A105-502A4E2608BA}"/>
                  </a:ext>
                </a:extLst>
              </p:cNvPr>
              <p:cNvSpPr txBox="1"/>
              <p:nvPr/>
            </p:nvSpPr>
            <p:spPr>
              <a:xfrm>
                <a:off x="1038675" y="2483200"/>
                <a:ext cx="772795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4A7ACB-4398-4B9D-A105-502A4E26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75" y="2483200"/>
                <a:ext cx="7727950" cy="381515"/>
              </a:xfrm>
              <a:prstGeom prst="rect">
                <a:avLst/>
              </a:prstGeom>
              <a:blipFill>
                <a:blip r:embed="rId4"/>
                <a:stretch>
                  <a:fillRect t="-2063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0CD120C-A59B-4AF8-ABD5-0927A9584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103" y="3406002"/>
            <a:ext cx="3257550" cy="1352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39418A-7F5A-4CA9-8551-26904FB6C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103" y="3580141"/>
            <a:ext cx="533400" cy="1152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5A0DF0-7136-4CB2-94A3-88F42AFB925D}"/>
                  </a:ext>
                </a:extLst>
              </p:cNvPr>
              <p:cNvSpPr/>
              <p:nvPr/>
            </p:nvSpPr>
            <p:spPr>
              <a:xfrm>
                <a:off x="1100153" y="3780884"/>
                <a:ext cx="911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5A0DF0-7136-4CB2-94A3-88F42AFB9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53" y="3780884"/>
                <a:ext cx="9115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7D8336-7DCE-46D7-A89A-5487B2BC3264}"/>
                  </a:ext>
                </a:extLst>
              </p:cNvPr>
              <p:cNvSpPr/>
              <p:nvPr/>
            </p:nvSpPr>
            <p:spPr>
              <a:xfrm>
                <a:off x="5931603" y="3901149"/>
                <a:ext cx="921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7D8336-7DCE-46D7-A89A-5487B2BC3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03" y="3901149"/>
                <a:ext cx="9219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2E2940-7524-496B-9DF7-BC6F4152BE21}"/>
                  </a:ext>
                </a:extLst>
              </p:cNvPr>
              <p:cNvSpPr/>
              <p:nvPr/>
            </p:nvSpPr>
            <p:spPr>
              <a:xfrm>
                <a:off x="1038675" y="2949606"/>
                <a:ext cx="1648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2E2940-7524-496B-9DF7-BC6F4152B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75" y="2949606"/>
                <a:ext cx="1648978" cy="369332"/>
              </a:xfrm>
              <a:prstGeom prst="rect">
                <a:avLst/>
              </a:prstGeom>
              <a:blipFill>
                <a:blip r:embed="rId9"/>
                <a:stretch>
                  <a:fillRect t="-23333" r="-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104819-4881-4461-B73E-9A097B8C94B9}"/>
                  </a:ext>
                </a:extLst>
              </p:cNvPr>
              <p:cNvSpPr/>
              <p:nvPr/>
            </p:nvSpPr>
            <p:spPr>
              <a:xfrm>
                <a:off x="5929280" y="2933290"/>
                <a:ext cx="1655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104819-4881-4461-B73E-9A097B8C9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80" y="2933290"/>
                <a:ext cx="1655646" cy="369332"/>
              </a:xfrm>
              <a:prstGeom prst="rect">
                <a:avLst/>
              </a:prstGeom>
              <a:blipFill>
                <a:blip r:embed="rId10"/>
                <a:stretch>
                  <a:fillRect t="-22951" r="-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D5B644B-7A77-463C-B8BD-7F61C2006225}"/>
              </a:ext>
            </a:extLst>
          </p:cNvPr>
          <p:cNvSpPr txBox="1"/>
          <p:nvPr/>
        </p:nvSpPr>
        <p:spPr>
          <a:xfrm rot="16200000">
            <a:off x="-296363" y="1513748"/>
            <a:ext cx="14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E7E163-3456-4951-B28F-36877EBDCD07}"/>
              </a:ext>
            </a:extLst>
          </p:cNvPr>
          <p:cNvSpPr txBox="1"/>
          <p:nvPr/>
        </p:nvSpPr>
        <p:spPr>
          <a:xfrm rot="16200000">
            <a:off x="-296362" y="3567212"/>
            <a:ext cx="14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8AC096B-DF6A-45B7-AB8F-B3419CFD2C6E}"/>
              </a:ext>
            </a:extLst>
          </p:cNvPr>
          <p:cNvSpPr/>
          <p:nvPr/>
        </p:nvSpPr>
        <p:spPr>
          <a:xfrm>
            <a:off x="812800" y="1218933"/>
            <a:ext cx="287353" cy="10913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FC64118-3934-42FA-BB02-85FDF3DAA8F6}"/>
              </a:ext>
            </a:extLst>
          </p:cNvPr>
          <p:cNvSpPr/>
          <p:nvPr/>
        </p:nvSpPr>
        <p:spPr>
          <a:xfrm>
            <a:off x="781698" y="2505944"/>
            <a:ext cx="287353" cy="2320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1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0182-AD42-4C0E-8D93-FABAFAAF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5AC24-944F-405C-A92D-4130119AD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4113"/>
                <a:ext cx="8229600" cy="24003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𝐷𝑒𝑠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800" dirty="0"/>
                  <a:t>Now we have a linear, time-varying system representation that preserves the “fundamental nature” of the AWE problem.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800" dirty="0"/>
                  <a:t>It’s only accurate if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| and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𝐷𝑒𝑠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| are small.</a:t>
                </a:r>
              </a:p>
              <a:p>
                <a:pPr marL="0" indent="0">
                  <a:buNone/>
                </a:pPr>
                <a:r>
                  <a:rPr lang="en-US" sz="1800" dirty="0"/>
                  <a:t>	(gradient-based update law with small learning gain?)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5AC24-944F-405C-A92D-4130119AD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4113"/>
                <a:ext cx="8229600" cy="2400301"/>
              </a:xfrm>
              <a:blipFill>
                <a:blip r:embed="rId2"/>
                <a:stretch>
                  <a:fillRect l="-593" t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A03467-5144-4AC7-A087-0068460C5B19}"/>
                  </a:ext>
                </a:extLst>
              </p:cNvPr>
              <p:cNvSpPr txBox="1"/>
              <p:nvPr/>
            </p:nvSpPr>
            <p:spPr>
              <a:xfrm>
                <a:off x="511175" y="1551285"/>
                <a:ext cx="772795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A03467-5144-4AC7-A087-0068460C5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5" y="1551285"/>
                <a:ext cx="7727950" cy="381515"/>
              </a:xfrm>
              <a:prstGeom prst="rect">
                <a:avLst/>
              </a:prstGeom>
              <a:blipFill>
                <a:blip r:embed="rId3"/>
                <a:stretch>
                  <a:fillRect t="-2063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50404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12664</TotalTime>
  <Words>367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Cambria Math</vt:lpstr>
      <vt:lpstr>NCStateU-horizontal-left-logo</vt:lpstr>
      <vt:lpstr>Simplified AWE System Model</vt:lpstr>
      <vt:lpstr>Nonlinear Model</vt:lpstr>
      <vt:lpstr>What to pick for v_SS (ψ)? </vt:lpstr>
      <vt:lpstr>Finding an initial ψ_Des (t) </vt:lpstr>
      <vt:lpstr>Achieved Path</vt:lpstr>
      <vt:lpstr>The Other States</vt:lpstr>
      <vt:lpstr>How to use this in ILC framework?</vt:lpstr>
      <vt:lpstr>Trajectory Linearization</vt:lpstr>
      <vt:lpstr>Summary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Cobb</dc:creator>
  <cp:lastModifiedBy>Mitchell Cobb</cp:lastModifiedBy>
  <cp:revision>33</cp:revision>
  <dcterms:created xsi:type="dcterms:W3CDTF">2018-10-04T15:18:05Z</dcterms:created>
  <dcterms:modified xsi:type="dcterms:W3CDTF">2018-10-13T13:12:38Z</dcterms:modified>
</cp:coreProperties>
</file>