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9" r:id="rId4"/>
    <p:sldId id="268" r:id="rId5"/>
    <p:sldId id="264" r:id="rId6"/>
    <p:sldId id="257" r:id="rId7"/>
    <p:sldId id="266" r:id="rId8"/>
    <p:sldId id="265" r:id="rId9"/>
    <p:sldId id="261" r:id="rId10"/>
    <p:sldId id="258" r:id="rId11"/>
    <p:sldId id="259" r:id="rId12"/>
    <p:sldId id="267" r:id="rId13"/>
    <p:sldId id="26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4712"/>
  </p:normalViewPr>
  <p:slideViewPr>
    <p:cSldViewPr snapToGrid="0" snapToObjects="1">
      <p:cViewPr varScale="1">
        <p:scale>
          <a:sx n="90" d="100"/>
          <a:sy n="90" d="100"/>
        </p:scale>
        <p:origin x="2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5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7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9/2/17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2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9/2/17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8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9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0BBFA-616C-DA4E-95E1-8F934B0DAD30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-bcf.usc.edu/~gareth" TargetMode="External"/><Relationship Id="rId4" Type="http://schemas.openxmlformats.org/officeDocument/2006/relationships/hyperlink" Target="http://www.biostat.washington.edu/~dwitten/" TargetMode="External"/><Relationship Id="rId5" Type="http://schemas.openxmlformats.org/officeDocument/2006/relationships/hyperlink" Target="http://www.stanford.edu/~hastie/" TargetMode="External"/><Relationship Id="rId6" Type="http://schemas.openxmlformats.org/officeDocument/2006/relationships/hyperlink" Target="http://www-stat.stanford.edu/~tibs/" TargetMode="External"/><Relationship Id="rId7" Type="http://schemas.openxmlformats.org/officeDocument/2006/relationships/hyperlink" Target="https://www.amazon.com/Machine-Learning-Probabilistic-Perspective-Computation/dp/0262018020" TargetMode="External"/><Relationship Id="rId8" Type="http://schemas.openxmlformats.org/officeDocument/2006/relationships/hyperlink" Target="https://www.amazon.com/Learning-Data-Yaser-S-Abu-Mostafa/dp/1600490069" TargetMode="External"/><Relationship Id="rId9" Type="http://schemas.openxmlformats.org/officeDocument/2006/relationships/hyperlink" Target="https://www.amazon.com/Yaser-S.-Abu-Mostafa/e/B007K3LFWM/ref=dp_byline_cont_book_1" TargetMode="External"/><Relationship Id="rId10" Type="http://schemas.openxmlformats.org/officeDocument/2006/relationships/hyperlink" Target="https://www.amazon.com/Malik-Magdon-Ismail/e/B007K7VSGQ/ref=dp_byline_cont_book_2" TargetMode="External"/><Relationship Id="rId11" Type="http://schemas.openxmlformats.org/officeDocument/2006/relationships/hyperlink" Target="https://www.amazon.com/Hsuan-Tien-Lin/e/B007J62UCO/ref=dp_byline_cont_book_3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bcf.usc.edu/~gareth/IS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4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Taxonomy</a:t>
            </a:r>
          </a:p>
          <a:p>
            <a:pPr lvl="1"/>
            <a:r>
              <a:rPr lang="en-US" dirty="0" smtClean="0"/>
              <a:t>Supervised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Unsupervised</a:t>
            </a:r>
          </a:p>
          <a:p>
            <a:pPr lvl="1"/>
            <a:endParaRPr lang="en-US" dirty="0"/>
          </a:p>
          <a:p>
            <a:r>
              <a:rPr lang="en-US" dirty="0" smtClean="0"/>
              <a:t>Types of features</a:t>
            </a:r>
          </a:p>
          <a:p>
            <a:pPr lvl="1"/>
            <a:r>
              <a:rPr lang="en-US" dirty="0" smtClean="0"/>
              <a:t>Continuous</a:t>
            </a:r>
          </a:p>
          <a:p>
            <a:pPr lvl="2"/>
            <a:r>
              <a:rPr lang="en-US" dirty="0" smtClean="0"/>
              <a:t>Interval (e.g. degrees Fahrenheit, user ratings)</a:t>
            </a:r>
          </a:p>
          <a:p>
            <a:pPr lvl="2"/>
            <a:r>
              <a:rPr lang="en-US" dirty="0" smtClean="0"/>
              <a:t>Ratio (e.g., weight, price, </a:t>
            </a:r>
            <a:r>
              <a:rPr lang="is-IS" dirty="0" smtClean="0"/>
              <a:t>…)</a:t>
            </a:r>
            <a:endParaRPr lang="en-US" dirty="0" smtClean="0"/>
          </a:p>
          <a:p>
            <a:pPr lvl="1"/>
            <a:r>
              <a:rPr lang="en-US" dirty="0" smtClean="0"/>
              <a:t>Ordinal</a:t>
            </a:r>
          </a:p>
          <a:p>
            <a:pPr lvl="1"/>
            <a:r>
              <a:rPr lang="en-US" dirty="0" smtClean="0"/>
              <a:t>Categorical</a:t>
            </a:r>
          </a:p>
        </p:txBody>
      </p:sp>
    </p:spTree>
    <p:extLst>
      <p:ext uri="{BB962C8B-B14F-4D97-AF65-F5344CB8AC3E}">
        <p14:creationId xmlns:p14="http://schemas.microsoft.com/office/powerpoint/2010/main" val="56636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an ML Problem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01443"/>
              </p:ext>
            </p:extLst>
          </p:nvPr>
        </p:nvGraphicFramePr>
        <p:xfrm>
          <a:off x="2371049" y="2813255"/>
          <a:ext cx="677333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‘blue’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‘red’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4920359" y="324601"/>
            <a:ext cx="263921" cy="4135351"/>
          </a:xfrm>
          <a:prstGeom prst="leftBrace">
            <a:avLst>
              <a:gd name="adj1" fmla="val 8333"/>
              <a:gd name="adj2" fmla="val 536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2396" y="1787703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smtClean="0"/>
              <a:t>feature matrix</a:t>
            </a:r>
            <a:r>
              <a:rPr lang="en-US" dirty="0" smtClean="0"/>
              <a:t>: </a:t>
            </a:r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260424" y="2259775"/>
            <a:ext cx="0" cy="367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2950" y="1775719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target vector: </a:t>
            </a:r>
            <a:r>
              <a:rPr lang="en-US" b="1" dirty="0" smtClean="0"/>
              <a:t>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7272" y="4767209"/>
                <a:ext cx="99453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Almost all of the time, y is single-valued, but not always.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In unsupervised learning, there is no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Roughly, the goal of machine learning is to find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</m:oMath>
                </a14:m>
                <a:endParaRPr lang="en-US" b="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Different learning algorithms are just different ways of looking for </a:t>
                </a:r>
                <a:r>
                  <a:rPr lang="en-US" i="1" dirty="0" smtClean="0"/>
                  <a:t>f, </a:t>
                </a:r>
                <a:r>
                  <a:rPr lang="en-US" dirty="0" smtClean="0"/>
                  <a:t>different objective functions, etc.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2" y="4767209"/>
                <a:ext cx="9945384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368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4661" y="6226139"/>
            <a:ext cx="925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real world, </a:t>
            </a:r>
            <a:r>
              <a:rPr lang="en-US" i="1" dirty="0" smtClean="0"/>
              <a:t>most</a:t>
            </a:r>
            <a:r>
              <a:rPr lang="en-US" dirty="0" smtClean="0"/>
              <a:t> of the problem is just setting up the feature matrix and the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0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Hard Drive Manufacturing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hard disk is assembled from a few dozen components that originate from different suppliers, batches,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</a:p>
          <a:p>
            <a:r>
              <a:rPr lang="is-IS" b="1" dirty="0" smtClean="0"/>
              <a:t>Stage 1:</a:t>
            </a:r>
            <a:r>
              <a:rPr lang="is-IS" dirty="0" smtClean="0"/>
              <a:t> E</a:t>
            </a:r>
            <a:r>
              <a:rPr lang="en-US" dirty="0" smtClean="0"/>
              <a:t>a</a:t>
            </a:r>
            <a:r>
              <a:rPr lang="is-IS" dirty="0" smtClean="0"/>
              <a:t>ch drive is given a 2-3 week ‘road test’ with continuous monitoring of several hundred metrics (e.g. </a:t>
            </a:r>
            <a:r>
              <a:rPr lang="en-US" dirty="0" smtClean="0"/>
              <a:t>H</a:t>
            </a:r>
            <a:r>
              <a:rPr lang="is-IS" dirty="0" smtClean="0"/>
              <a:t>ead angle, write-error rate,...). Throughout this testing, drives that fail various ‘sub-stages’ are tweaked/rebuilt and restarted.</a:t>
            </a:r>
          </a:p>
          <a:p>
            <a:r>
              <a:rPr lang="is-IS" b="1" dirty="0" smtClean="0"/>
              <a:t>Stage 2: </a:t>
            </a:r>
            <a:r>
              <a:rPr lang="is-IS" dirty="0" smtClean="0"/>
              <a:t>A subset of drives are chosen for a reliability test: 6 - 9 months of working in overdrive---in order to estimate Annual Failure Rate (AFR).</a:t>
            </a:r>
          </a:p>
          <a:p>
            <a:r>
              <a:rPr lang="en-US" b="1" dirty="0" smtClean="0"/>
              <a:t>Goal: </a:t>
            </a:r>
            <a:r>
              <a:rPr lang="en-US" dirty="0" smtClean="0"/>
              <a:t>Stage 2 is expensive. Can we reliably estimate AFR earlier in the test?</a:t>
            </a:r>
            <a:endParaRPr lang="is-IS" b="1" dirty="0"/>
          </a:p>
        </p:txBody>
      </p:sp>
    </p:spTree>
    <p:extLst>
      <p:ext uri="{BB962C8B-B14F-4D97-AF65-F5344CB8AC3E}">
        <p14:creationId xmlns:p14="http://schemas.microsoft.com/office/powerpoint/2010/main" val="7729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and Variance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64" y="1905000"/>
            <a:ext cx="4273636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7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Tutorial.ipynb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go through the notebook together.</a:t>
            </a:r>
          </a:p>
          <a:p>
            <a:r>
              <a:rPr lang="en-US" dirty="0" smtClean="0"/>
              <a:t>Goal is to get the feel for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scikit</a:t>
            </a:r>
            <a:r>
              <a:rPr lang="en-US" dirty="0" smtClean="0"/>
              <a:t>-learn.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Familiarity with the most common machine learning algorithms.</a:t>
            </a:r>
          </a:p>
          <a:p>
            <a:r>
              <a:rPr lang="en-US" dirty="0" smtClean="0"/>
              <a:t>Intuition behind the most common machine learning algorithms.</a:t>
            </a:r>
          </a:p>
          <a:p>
            <a:r>
              <a:rPr lang="en-US" dirty="0" smtClean="0"/>
              <a:t>Comfort with implementing a machine learning pipeline using Python/</a:t>
            </a:r>
            <a:r>
              <a:rPr lang="en-US" dirty="0" err="1" smtClean="0"/>
              <a:t>Scikit</a:t>
            </a:r>
            <a:r>
              <a:rPr lang="en-US" dirty="0" smtClean="0"/>
              <a:t>-Learn/Pandas</a:t>
            </a:r>
          </a:p>
          <a:p>
            <a:r>
              <a:rPr lang="en-US" dirty="0" smtClean="0"/>
              <a:t>Ability to evaluate and troubleshoot ML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Materials: Make sure you have watched the videos, done the reading, and prepared some questions.</a:t>
            </a:r>
          </a:p>
          <a:p>
            <a:r>
              <a:rPr lang="en-US" dirty="0" smtClean="0"/>
              <a:t>Live Session:  </a:t>
            </a:r>
            <a:r>
              <a:rPr lang="en-US" dirty="0" smtClean="0"/>
              <a:t>Weekly on Tuesdays</a:t>
            </a:r>
            <a:endParaRPr lang="en-US" dirty="0" smtClean="0"/>
          </a:p>
          <a:p>
            <a:pPr lvl="1"/>
            <a:r>
              <a:rPr lang="en-US" dirty="0" smtClean="0"/>
              <a:t>I will point out what I think are the most important learning objectives.</a:t>
            </a:r>
          </a:p>
          <a:p>
            <a:pPr lvl="1"/>
            <a:r>
              <a:rPr lang="en-US" dirty="0" smtClean="0"/>
              <a:t>Answer your questions – this is the most important part!</a:t>
            </a:r>
          </a:p>
          <a:p>
            <a:pPr lvl="1"/>
            <a:r>
              <a:rPr lang="en-US" dirty="0" smtClean="0"/>
              <a:t>Hands-on </a:t>
            </a:r>
            <a:r>
              <a:rPr lang="en-US" dirty="0" smtClean="0"/>
              <a:t>experience – work through </a:t>
            </a:r>
            <a:r>
              <a:rPr lang="en-US" dirty="0" err="1" smtClean="0"/>
              <a:t>Jupyter</a:t>
            </a:r>
            <a:r>
              <a:rPr lang="en-US" dirty="0" smtClean="0"/>
              <a:t> notebooks interactively.</a:t>
            </a:r>
          </a:p>
          <a:p>
            <a:pPr lvl="1"/>
            <a:r>
              <a:rPr lang="en-US" dirty="0" smtClean="0"/>
              <a:t>Notebooks / Slides / Other materials for the live sessions will be </a:t>
            </a:r>
            <a:r>
              <a:rPr lang="en-US" b="1" dirty="0" smtClean="0"/>
              <a:t>stored in </a:t>
            </a:r>
            <a:r>
              <a:rPr lang="en-US" b="1" dirty="0" err="1" smtClean="0"/>
              <a:t>Git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dirty="0" smtClean="0"/>
              <a:t>Office Hours: 1 hour per week, or by appointment.</a:t>
            </a:r>
          </a:p>
          <a:p>
            <a:pPr lvl="1"/>
            <a:r>
              <a:rPr lang="en-US" dirty="0" smtClean="0"/>
              <a:t>I will also respond to questions posted on the wall, as quickly as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9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Graded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900" y="1576388"/>
            <a:ext cx="912495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Assignments</a:t>
            </a:r>
            <a:endParaRPr lang="en-US" sz="2000" b="0" dirty="0" smtClean="0">
              <a:effectLst/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3 graded projects (fill in answers in python notebooks).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10% penalty for late submissions -- notify your instructor if you’ll be submitting late.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You may work alone or in groups but should write your own code.</a:t>
            </a:r>
          </a:p>
          <a:p>
            <a:r>
              <a:rPr lang="en-US" sz="2000" b="0" dirty="0" smtClean="0">
                <a:effectLst/>
              </a:rPr>
              <a:t/>
            </a:r>
            <a:br>
              <a:rPr lang="en-US" sz="2000" b="0" dirty="0" smtClean="0">
                <a:effectLst/>
              </a:rPr>
            </a:br>
            <a:r>
              <a:rPr lang="en-US" sz="2000" b="1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Final Project</a:t>
            </a:r>
            <a:endParaRPr lang="en-US" sz="2000" b="0" dirty="0" smtClean="0">
              <a:effectLst/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Work in groups if possible.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Turn in a single polished document.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Frame your write-up like a research paper; don’t list everything you tried! Include an appendix if you must.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Short in-class presentation with your group.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4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8323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Principal Data Scientist</a:t>
            </a:r>
            <a:r>
              <a:rPr lang="en-US" dirty="0" smtClean="0"/>
              <a:t> – </a:t>
            </a:r>
            <a:r>
              <a:rPr lang="en-US" dirty="0" err="1" smtClean="0"/>
              <a:t>Salesforce.com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My team supports the Search organization.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Search relevance/ranking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Query Understanding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Entity prediction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Query expansion (synonyms, did you mean?, etc..)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Document understanding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Business Intelligence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Search User Segmentation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Metrics and benchmarks.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9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Ph.D. in Applied Math from University of Colorado</a:t>
            </a:r>
          </a:p>
          <a:p>
            <a:pPr lvl="1"/>
            <a:r>
              <a:rPr lang="en-US" dirty="0" smtClean="0"/>
              <a:t>Computational Topology (not machine learning)</a:t>
            </a:r>
          </a:p>
          <a:p>
            <a:r>
              <a:rPr lang="en-US" dirty="0" smtClean="0"/>
              <a:t>Data Scientist at Seagate Technology</a:t>
            </a:r>
          </a:p>
          <a:p>
            <a:pPr lvl="1"/>
            <a:r>
              <a:rPr lang="en-US" dirty="0" smtClean="0"/>
              <a:t>Hard Disk Quality Modeling</a:t>
            </a:r>
            <a:endParaRPr lang="en-US" dirty="0"/>
          </a:p>
          <a:p>
            <a:r>
              <a:rPr lang="en-US" dirty="0" smtClean="0"/>
              <a:t>Data Scientist at Microsoft</a:t>
            </a:r>
          </a:p>
          <a:p>
            <a:pPr lvl="1"/>
            <a:r>
              <a:rPr lang="en-US" dirty="0" smtClean="0"/>
              <a:t>Real-time media @ Skype</a:t>
            </a:r>
          </a:p>
          <a:p>
            <a:pPr lvl="1"/>
            <a:r>
              <a:rPr lang="en-US" dirty="0" smtClean="0"/>
              <a:t>Call quality / root-cause analysis</a:t>
            </a:r>
          </a:p>
          <a:p>
            <a:r>
              <a:rPr lang="en-US" dirty="0" smtClean="0"/>
              <a:t>Instructor at Galvanize </a:t>
            </a:r>
          </a:p>
          <a:p>
            <a:pPr lvl="1"/>
            <a:r>
              <a:rPr lang="en-US" dirty="0" smtClean="0"/>
              <a:t>12-week Data Science ‘boot camp’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8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Introduction to Statistical Learning</a:t>
            </a:r>
            <a:r>
              <a:rPr lang="en-US" dirty="0" smtClean="0"/>
              <a:t> (free)</a:t>
            </a:r>
          </a:p>
          <a:p>
            <a:pPr lvl="1"/>
            <a:r>
              <a:rPr lang="en-US" dirty="0">
                <a:hlinkClick r:id="rId3"/>
              </a:rPr>
              <a:t>Gareth James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Daniela Witten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Trevor Hastie</a:t>
            </a:r>
            <a:r>
              <a:rPr lang="en-US" dirty="0"/>
              <a:t> and </a:t>
            </a:r>
            <a:r>
              <a:rPr lang="en-US" dirty="0">
                <a:hlinkClick r:id="rId6"/>
              </a:rPr>
              <a:t>Robert Tibshirani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Machine Learning: A Probabilistic Perspective</a:t>
            </a:r>
            <a:endParaRPr lang="en-US" dirty="0" smtClean="0"/>
          </a:p>
          <a:p>
            <a:pPr lvl="1"/>
            <a:r>
              <a:rPr lang="en-US" dirty="0" smtClean="0"/>
              <a:t>Kevin Murphy</a:t>
            </a:r>
          </a:p>
          <a:p>
            <a:r>
              <a:rPr lang="en-US" dirty="0" smtClean="0">
                <a:hlinkClick r:id="rId8"/>
              </a:rPr>
              <a:t>Learning from Data</a:t>
            </a:r>
            <a:r>
              <a:rPr lang="en-US" dirty="0" smtClean="0"/>
              <a:t> (free?)</a:t>
            </a:r>
          </a:p>
          <a:p>
            <a:pPr lvl="1"/>
            <a:r>
              <a:rPr lang="en-US" dirty="0" smtClean="0">
                <a:hlinkClick r:id="rId9"/>
              </a:rPr>
              <a:t>Yaser </a:t>
            </a:r>
            <a:r>
              <a:rPr lang="en-US" dirty="0">
                <a:hlinkClick r:id="rId9"/>
              </a:rPr>
              <a:t>S. </a:t>
            </a:r>
            <a:r>
              <a:rPr lang="en-US" dirty="0" smtClean="0">
                <a:hlinkClick r:id="rId9"/>
              </a:rPr>
              <a:t>Abu-Mostafa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>
                <a:hlinkClick r:id="rId10"/>
              </a:rPr>
              <a:t>Malik </a:t>
            </a:r>
            <a:r>
              <a:rPr lang="en-US" dirty="0" smtClean="0">
                <a:hlinkClick r:id="rId10"/>
              </a:rPr>
              <a:t>Magdon-Ismail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>
                <a:hlinkClick r:id="rId11"/>
              </a:rPr>
              <a:t>Hsuan-Tien Lin</a:t>
            </a:r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4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Where are you in the world?</a:t>
            </a:r>
          </a:p>
          <a:p>
            <a:r>
              <a:rPr lang="en-US" dirty="0" smtClean="0"/>
              <a:t>What topics in this course are you most excited about?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 Learning Objectives (things your should be able to do)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basic taxonomy of ML problems</a:t>
            </a:r>
          </a:p>
          <a:p>
            <a:r>
              <a:rPr lang="en-US" dirty="0" smtClean="0"/>
              <a:t>Identify the common ingredients of all ML problems.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 smtClean="0"/>
              <a:t>numpy</a:t>
            </a:r>
            <a:r>
              <a:rPr lang="en-US" dirty="0" smtClean="0"/>
              <a:t>, and </a:t>
            </a:r>
            <a:r>
              <a:rPr lang="en-US" dirty="0" err="1" smtClean="0"/>
              <a:t>ipython</a:t>
            </a:r>
            <a:r>
              <a:rPr lang="en-US" dirty="0" smtClean="0"/>
              <a:t> (</a:t>
            </a:r>
            <a:r>
              <a:rPr lang="en-US" dirty="0" err="1" smtClean="0"/>
              <a:t>jupyter</a:t>
            </a:r>
            <a:r>
              <a:rPr lang="en-US" dirty="0" smtClean="0"/>
              <a:t>) notebooks.</a:t>
            </a:r>
          </a:p>
          <a:p>
            <a:r>
              <a:rPr lang="en-US" dirty="0" smtClean="0"/>
              <a:t>Recognize the difference between bias and variance in ML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4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10601</TotalTime>
  <Words>661</Words>
  <Application>Microsoft Macintosh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Introduction to Machine Learning</vt:lpstr>
      <vt:lpstr>Course Goals</vt:lpstr>
      <vt:lpstr>Logistics</vt:lpstr>
      <vt:lpstr>Graded Work</vt:lpstr>
      <vt:lpstr>About Me</vt:lpstr>
      <vt:lpstr>Past</vt:lpstr>
      <vt:lpstr>Favorite Books</vt:lpstr>
      <vt:lpstr>Student Introductions</vt:lpstr>
      <vt:lpstr>Week 1 Learning Objectives (things your should be able to do)</vt:lpstr>
      <vt:lpstr>ML Taxonomy</vt:lpstr>
      <vt:lpstr>Ingredients of an ML Problem</vt:lpstr>
      <vt:lpstr>Example: Hard Drive Manufacturing</vt:lpstr>
      <vt:lpstr>Bias and Variance</vt:lpstr>
      <vt:lpstr>Tutorial.ipynb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Microsoft Office User</dc:creator>
  <cp:lastModifiedBy>Microsoft Office User</cp:lastModifiedBy>
  <cp:revision>24</cp:revision>
  <dcterms:created xsi:type="dcterms:W3CDTF">2017-01-04T18:52:16Z</dcterms:created>
  <dcterms:modified xsi:type="dcterms:W3CDTF">2017-09-03T21:32:19Z</dcterms:modified>
</cp:coreProperties>
</file>