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57" r:id="rId4"/>
    <p:sldId id="262" r:id="rId5"/>
    <p:sldId id="263" r:id="rId6"/>
    <p:sldId id="259" r:id="rId7"/>
    <p:sldId id="260"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9"/>
    <p:restoredTop sz="94656"/>
  </p:normalViewPr>
  <p:slideViewPr>
    <p:cSldViewPr snapToGrid="0" snapToObjects="1">
      <p:cViewPr varScale="1">
        <p:scale>
          <a:sx n="135" d="100"/>
          <a:sy n="135" d="100"/>
        </p:scale>
        <p:origin x="30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17A460-8EA7-704C-9E8A-8EFCFE2B4D60}" type="datetimeFigureOut">
              <a:rPr lang="en-US" smtClean="0"/>
              <a:t>3/6/17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5A1BCE-E4A6-964B-B41B-ADA895F49A85}" type="slidenum">
              <a:rPr lang="en-US" smtClean="0"/>
              <a:t>‹#›</a:t>
            </a:fld>
            <a:endParaRPr lang="en-US"/>
          </a:p>
        </p:txBody>
      </p:sp>
    </p:spTree>
    <p:extLst>
      <p:ext uri="{BB962C8B-B14F-4D97-AF65-F5344CB8AC3E}">
        <p14:creationId xmlns:p14="http://schemas.microsoft.com/office/powerpoint/2010/main" val="1459476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17A460-8EA7-704C-9E8A-8EFCFE2B4D60}" type="datetimeFigureOut">
              <a:rPr lang="en-US" smtClean="0"/>
              <a:t>3/6/17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5A1BCE-E4A6-964B-B41B-ADA895F49A85}" type="slidenum">
              <a:rPr lang="en-US" smtClean="0"/>
              <a:t>‹#›</a:t>
            </a:fld>
            <a:endParaRPr lang="en-US"/>
          </a:p>
        </p:txBody>
      </p:sp>
    </p:spTree>
    <p:extLst>
      <p:ext uri="{BB962C8B-B14F-4D97-AF65-F5344CB8AC3E}">
        <p14:creationId xmlns:p14="http://schemas.microsoft.com/office/powerpoint/2010/main" val="294611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17A460-8EA7-704C-9E8A-8EFCFE2B4D60}" type="datetimeFigureOut">
              <a:rPr lang="en-US" smtClean="0"/>
              <a:t>3/6/17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5A1BCE-E4A6-964B-B41B-ADA895F49A85}" type="slidenum">
              <a:rPr lang="en-US" smtClean="0"/>
              <a:t>‹#›</a:t>
            </a:fld>
            <a:endParaRPr lang="en-US"/>
          </a:p>
        </p:txBody>
      </p:sp>
    </p:spTree>
    <p:extLst>
      <p:ext uri="{BB962C8B-B14F-4D97-AF65-F5344CB8AC3E}">
        <p14:creationId xmlns:p14="http://schemas.microsoft.com/office/powerpoint/2010/main" val="1593859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17A460-8EA7-704C-9E8A-8EFCFE2B4D60}" type="datetimeFigureOut">
              <a:rPr lang="en-US" smtClean="0"/>
              <a:t>3/6/17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5A1BCE-E4A6-964B-B41B-ADA895F49A85}" type="slidenum">
              <a:rPr lang="en-US" smtClean="0"/>
              <a:t>‹#›</a:t>
            </a:fld>
            <a:endParaRPr lang="en-US"/>
          </a:p>
        </p:txBody>
      </p:sp>
    </p:spTree>
    <p:extLst>
      <p:ext uri="{BB962C8B-B14F-4D97-AF65-F5344CB8AC3E}">
        <p14:creationId xmlns:p14="http://schemas.microsoft.com/office/powerpoint/2010/main" val="869907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17A460-8EA7-704C-9E8A-8EFCFE2B4D60}" type="datetimeFigureOut">
              <a:rPr lang="en-US" smtClean="0"/>
              <a:t>3/6/17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5A1BCE-E4A6-964B-B41B-ADA895F49A85}" type="slidenum">
              <a:rPr lang="en-US" smtClean="0"/>
              <a:t>‹#›</a:t>
            </a:fld>
            <a:endParaRPr lang="en-US"/>
          </a:p>
        </p:txBody>
      </p:sp>
    </p:spTree>
    <p:extLst>
      <p:ext uri="{BB962C8B-B14F-4D97-AF65-F5344CB8AC3E}">
        <p14:creationId xmlns:p14="http://schemas.microsoft.com/office/powerpoint/2010/main" val="471893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17A460-8EA7-704C-9E8A-8EFCFE2B4D60}" type="datetimeFigureOut">
              <a:rPr lang="en-US" smtClean="0"/>
              <a:t>3/6/17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5A1BCE-E4A6-964B-B41B-ADA895F49A85}" type="slidenum">
              <a:rPr lang="en-US" smtClean="0"/>
              <a:t>‹#›</a:t>
            </a:fld>
            <a:endParaRPr lang="en-US"/>
          </a:p>
        </p:txBody>
      </p:sp>
    </p:spTree>
    <p:extLst>
      <p:ext uri="{BB962C8B-B14F-4D97-AF65-F5344CB8AC3E}">
        <p14:creationId xmlns:p14="http://schemas.microsoft.com/office/powerpoint/2010/main" val="463568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17A460-8EA7-704C-9E8A-8EFCFE2B4D60}" type="datetimeFigureOut">
              <a:rPr lang="en-US" smtClean="0"/>
              <a:t>3/6/17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5A1BCE-E4A6-964B-B41B-ADA895F49A85}" type="slidenum">
              <a:rPr lang="en-US" smtClean="0"/>
              <a:t>‹#›</a:t>
            </a:fld>
            <a:endParaRPr lang="en-US"/>
          </a:p>
        </p:txBody>
      </p:sp>
    </p:spTree>
    <p:extLst>
      <p:ext uri="{BB962C8B-B14F-4D97-AF65-F5344CB8AC3E}">
        <p14:creationId xmlns:p14="http://schemas.microsoft.com/office/powerpoint/2010/main" val="118166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17A460-8EA7-704C-9E8A-8EFCFE2B4D60}" type="datetimeFigureOut">
              <a:rPr lang="en-US" smtClean="0"/>
              <a:t>3/6/17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5A1BCE-E4A6-964B-B41B-ADA895F49A85}" type="slidenum">
              <a:rPr lang="en-US" smtClean="0"/>
              <a:t>‹#›</a:t>
            </a:fld>
            <a:endParaRPr lang="en-US"/>
          </a:p>
        </p:txBody>
      </p:sp>
    </p:spTree>
    <p:extLst>
      <p:ext uri="{BB962C8B-B14F-4D97-AF65-F5344CB8AC3E}">
        <p14:creationId xmlns:p14="http://schemas.microsoft.com/office/powerpoint/2010/main" val="1756080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17A460-8EA7-704C-9E8A-8EFCFE2B4D60}" type="datetimeFigureOut">
              <a:rPr lang="en-US" smtClean="0"/>
              <a:t>3/6/17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5A1BCE-E4A6-964B-B41B-ADA895F49A85}" type="slidenum">
              <a:rPr lang="en-US" smtClean="0"/>
              <a:t>‹#›</a:t>
            </a:fld>
            <a:endParaRPr lang="en-US"/>
          </a:p>
        </p:txBody>
      </p:sp>
    </p:spTree>
    <p:extLst>
      <p:ext uri="{BB962C8B-B14F-4D97-AF65-F5344CB8AC3E}">
        <p14:creationId xmlns:p14="http://schemas.microsoft.com/office/powerpoint/2010/main" val="1582631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17A460-8EA7-704C-9E8A-8EFCFE2B4D60}" type="datetimeFigureOut">
              <a:rPr lang="en-US" smtClean="0"/>
              <a:t>3/6/17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5A1BCE-E4A6-964B-B41B-ADA895F49A85}" type="slidenum">
              <a:rPr lang="en-US" smtClean="0"/>
              <a:t>‹#›</a:t>
            </a:fld>
            <a:endParaRPr lang="en-US"/>
          </a:p>
        </p:txBody>
      </p:sp>
    </p:spTree>
    <p:extLst>
      <p:ext uri="{BB962C8B-B14F-4D97-AF65-F5344CB8AC3E}">
        <p14:creationId xmlns:p14="http://schemas.microsoft.com/office/powerpoint/2010/main" val="554160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17A460-8EA7-704C-9E8A-8EFCFE2B4D60}" type="datetimeFigureOut">
              <a:rPr lang="en-US" smtClean="0"/>
              <a:t>3/6/17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5A1BCE-E4A6-964B-B41B-ADA895F49A85}" type="slidenum">
              <a:rPr lang="en-US" smtClean="0"/>
              <a:t>‹#›</a:t>
            </a:fld>
            <a:endParaRPr lang="en-US"/>
          </a:p>
        </p:txBody>
      </p:sp>
    </p:spTree>
    <p:extLst>
      <p:ext uri="{BB962C8B-B14F-4D97-AF65-F5344CB8AC3E}">
        <p14:creationId xmlns:p14="http://schemas.microsoft.com/office/powerpoint/2010/main" val="1362237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17A460-8EA7-704C-9E8A-8EFCFE2B4D60}" type="datetimeFigureOut">
              <a:rPr lang="en-US" smtClean="0"/>
              <a:t>3/6/17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5A1BCE-E4A6-964B-B41B-ADA895F49A85}" type="slidenum">
              <a:rPr lang="en-US" smtClean="0"/>
              <a:t>‹#›</a:t>
            </a:fld>
            <a:endParaRPr lang="en-US"/>
          </a:p>
        </p:txBody>
      </p:sp>
    </p:spTree>
    <p:extLst>
      <p:ext uri="{BB962C8B-B14F-4D97-AF65-F5344CB8AC3E}">
        <p14:creationId xmlns:p14="http://schemas.microsoft.com/office/powerpoint/2010/main" val="722899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Week 9</a:t>
            </a:r>
            <a:endParaRPr lang="en-US" dirty="0"/>
          </a:p>
        </p:txBody>
      </p:sp>
      <p:sp>
        <p:nvSpPr>
          <p:cNvPr id="3" name="Subtitle 2"/>
          <p:cNvSpPr>
            <a:spLocks noGrp="1"/>
          </p:cNvSpPr>
          <p:nvPr>
            <p:ph type="subTitle" idx="1"/>
          </p:nvPr>
        </p:nvSpPr>
        <p:spPr/>
        <p:txBody>
          <a:bodyPr/>
          <a:lstStyle/>
          <a:p>
            <a:r>
              <a:rPr lang="en-US" dirty="0" smtClean="0"/>
              <a:t>Clustering</a:t>
            </a:r>
            <a:endParaRPr lang="en-US" dirty="0"/>
          </a:p>
        </p:txBody>
      </p:sp>
    </p:spTree>
    <p:extLst>
      <p:ext uri="{BB962C8B-B14F-4D97-AF65-F5344CB8AC3E}">
        <p14:creationId xmlns:p14="http://schemas.microsoft.com/office/powerpoint/2010/main" val="280124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Sketch </a:t>
            </a:r>
            <a:r>
              <a:rPr lang="en-US" dirty="0" err="1" smtClean="0"/>
              <a:t>Kmeans</a:t>
            </a:r>
            <a:r>
              <a:rPr lang="en-US" dirty="0" smtClean="0"/>
              <a:t> algorithm</a:t>
            </a:r>
          </a:p>
          <a:p>
            <a:r>
              <a:rPr lang="en-US" dirty="0" smtClean="0"/>
              <a:t>Select K</a:t>
            </a:r>
          </a:p>
          <a:p>
            <a:pPr lvl="1"/>
            <a:r>
              <a:rPr lang="en-US" dirty="0" smtClean="0"/>
              <a:t>Scree plots</a:t>
            </a:r>
          </a:p>
          <a:p>
            <a:pPr lvl="1"/>
            <a:r>
              <a:rPr lang="en-US" dirty="0" smtClean="0"/>
              <a:t>Silhouette score</a:t>
            </a:r>
          </a:p>
          <a:p>
            <a:r>
              <a:rPr lang="en-US" dirty="0" smtClean="0"/>
              <a:t>Sketch Hierarchical Clustering Algorithm</a:t>
            </a:r>
          </a:p>
          <a:p>
            <a:r>
              <a:rPr lang="en-US" dirty="0" smtClean="0"/>
              <a:t>Discuss characteristics of common clustering algorithms</a:t>
            </a:r>
          </a:p>
          <a:p>
            <a:pPr lvl="1"/>
            <a:r>
              <a:rPr lang="en-US" dirty="0" err="1" smtClean="0"/>
              <a:t>Kmeans</a:t>
            </a:r>
            <a:endParaRPr lang="en-US" dirty="0" smtClean="0"/>
          </a:p>
          <a:p>
            <a:pPr lvl="1"/>
            <a:r>
              <a:rPr lang="en-US" dirty="0" smtClean="0"/>
              <a:t>Hierarchical Clustering</a:t>
            </a:r>
          </a:p>
          <a:p>
            <a:pPr lvl="1"/>
            <a:r>
              <a:rPr lang="en-US" dirty="0" smtClean="0"/>
              <a:t>DBSCAN</a:t>
            </a:r>
            <a:endParaRPr lang="en-US" dirty="0"/>
          </a:p>
        </p:txBody>
      </p:sp>
    </p:spTree>
    <p:extLst>
      <p:ext uri="{BB962C8B-B14F-4D97-AF65-F5344CB8AC3E}">
        <p14:creationId xmlns:p14="http://schemas.microsoft.com/office/powerpoint/2010/main" val="661234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KMeans</a:t>
            </a:r>
            <a:endParaRPr lang="en-US" dirty="0"/>
          </a:p>
        </p:txBody>
      </p:sp>
      <p:sp>
        <p:nvSpPr>
          <p:cNvPr id="3" name="Content Placeholder 2"/>
          <p:cNvSpPr>
            <a:spLocks noGrp="1"/>
          </p:cNvSpPr>
          <p:nvPr>
            <p:ph idx="1"/>
          </p:nvPr>
        </p:nvSpPr>
        <p:spPr/>
        <p:txBody>
          <a:bodyPr/>
          <a:lstStyle/>
          <a:p>
            <a:r>
              <a:rPr lang="en-US" dirty="0" smtClean="0"/>
              <a:t>Almost always uses Euclidean distance. (Often called Spherical </a:t>
            </a:r>
            <a:r>
              <a:rPr lang="en-US" dirty="0" err="1" smtClean="0"/>
              <a:t>Kmeans</a:t>
            </a:r>
            <a:r>
              <a:rPr lang="en-US" dirty="0" smtClean="0"/>
              <a:t> when cosine distance is used)</a:t>
            </a:r>
          </a:p>
          <a:p>
            <a:r>
              <a:rPr lang="en-US" dirty="0" smtClean="0"/>
              <a:t>Easy to explain/implement</a:t>
            </a:r>
          </a:p>
          <a:p>
            <a:r>
              <a:rPr lang="en-US" dirty="0" smtClean="0"/>
              <a:t>Need to choose the right K</a:t>
            </a:r>
          </a:p>
          <a:p>
            <a:r>
              <a:rPr lang="en-US" dirty="0" smtClean="0"/>
              <a:t>Need to choose the right starting point.</a:t>
            </a:r>
          </a:p>
          <a:p>
            <a:r>
              <a:rPr lang="en-US" dirty="0" smtClean="0"/>
              <a:t>Every point is assigned to a cluster (hence, sensitive to outliers)</a:t>
            </a:r>
          </a:p>
          <a:p>
            <a:r>
              <a:rPr lang="en-US" dirty="0" smtClean="0"/>
              <a:t>Suffers from curse of dimensionality</a:t>
            </a:r>
            <a:endParaRPr lang="en-US" dirty="0"/>
          </a:p>
        </p:txBody>
      </p:sp>
    </p:spTree>
    <p:extLst>
      <p:ext uri="{BB962C8B-B14F-4D97-AF65-F5344CB8AC3E}">
        <p14:creationId xmlns:p14="http://schemas.microsoft.com/office/powerpoint/2010/main" val="907311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K – Scree plot</a:t>
            </a:r>
            <a:endParaRPr lang="en-US" dirty="0"/>
          </a:p>
        </p:txBody>
      </p:sp>
      <p:sp>
        <p:nvSpPr>
          <p:cNvPr id="4" name="AutoShape 2" descr="data:image/png;base64,iVBORw0KGgoAAAANSUhEUgAAAXoAAAEKCAYAAAAcgp5RAAAABHNCSVQICAgIfAhkiAAAAAlwSFlzAAALEgAACxIB0t1+/AAAIABJREFUeJzt3X1wVPd97/H3d3f1gMSDpJWsYAQWSMSp/IirYJASJy527aRp7KQzuaRJQz25pZ1xHKe3vRm7nbmd3ClTpw9Jm946qW/sll4ndkhSXztNSuIQx74Gx1hgExtsBwHGEgYkEAIkocf93j/2CBYhodUTZ3f1ec1o9pzf/s7qK3v4nLO/c87vmLsjIiK5KxJ2ASIiMrMU9CIiOU5BLyKS4xT0IiI5TkEvIpLjFPQiIjlOQS8ikuMU9CIiOU5BLyKS42JhFwBQXl7u1dXVYZchIpJVduzYcczdK8brN27Qm9mVwHdSmpYB/wP4t6C9GngL+IS7nwi2uR/4LDAEfN7df3yx31FdXU1TU9N4pYiISAozO5hOv3GHbtz9TXe/3t2vB34d6AGeAO4Dtrj7cmBLsI6Z1QFrgauA24EHzSw6qb9CRESmbKJj9GuAfe5+ELgD2Bi0bwTuDJbvAB539z53PwA0Ayuno1gREZm4iQb9WuCxYLnS3Q8Hy0eAymB5EdCSsk1r0HYeM1tvZk1m1tTe3j7BMkREJF1pn4w1s3zgo8D9I99zdzezCc137O4PAQ8B1NfXa65kEZkRAwMDtLa20tvbG3Ypk1ZYWEhVVRV5eXmT2n4iV918CNjp7keD9aNmttDdD5vZQqAtaD8ELE7ZripoExG55FpbW5k3bx7V1dWYWdjlTJi7c/z4cVpbW1m6dOmkPmMiQzef5NywDcBTwLpgeR3wZEr7WjMrMLOlwHJg+6SqExGZot7eXuLxeFaGPICZEY/Hp/SNJK0jejMrBm4F/jCl+QFgk5l9FjgIfALA3Xeb2SZgDzAI3O3uQ5OuUERkirI15IdNtf60gt7du4H4iLbjJK/CGa3/BmBDukUcOdmLu2f9/wwRkUyUEVMgtHf10dzWFXYZIiI5KSOCHmBr87GwSxARmVHuTiKRuOS/NyOCPj8aYeu+42GXISIy7d566y2uvPJKPvOZz1BXV8eaNWu4+uqrueaaa/jqV78KwNe+9jXq6uq49tprWbt27bTXkBGTms0tjPGL/ccZHEoQi2bEvkdEctCXfrCbPe+cmtbPrLt8Pn/x21ddtM/evXvZuHEjeXl53Hfffbz22msAdHZ2AvDAAw9w4MABCgoKzrZNp4xI1bkFMU73DvLaNP8PEBHJBFdccQWrVq1i2bJl7N+/n3vuuYfNmzczf/58AK699lo+9alP8eijjxKLTf/xd0Yc0RcXxOgkOU5//eKSsMsRkRw13pH3TCkuLgagtLSUXbt28eMf/5hvfOMbbNq0iUceeYQf/vCHPPfcc/zgBz9gw4YNvPrqq9Ma+BlxRB+LGO951zy27dMJWRHJXceOHSORSPA7v/M7/OVf/iU7d+4kkUjQ0tLCzTffzJe//GVOnjxJV9f0XoWYEUf0AI215Tz6i4P0DgxRmKdZjUUk9xw6dIi77rrr7JU3f/VXf8XQ0BCf/vSnOXnyJO7O5z//eUpKpndkI4OCPs7Dzx9g58ETNNSWh12OiMi0qK6uPnvy9brrrmPnzp0X9Hn++edntIaMGLoBWLk0TixibNXwjYjItMqYoJ9bEOO6xSVsbdb19CIi0yljgh6gsSbOL1s7OdU7EHYpIpJD3LP7kRdTrT+jgr6htpyEw4v7O8IuRURyRGFhIcePH8/asB+ej76wsHDSn5ExJ2MBViwpoTAvwtbmY9xaVzn+BiIi46iqqqK1tZVsfmTp8BOmJiujgr4gFuW91WW6nl5Epk1eXt6kn8yUKzJq6AagoaacXx3tou109j7fUUQkk2Rc0DfWJp9v8oJmsxQRmRYZF/RXXb6A+YUxzU8vIjJNMi7ooxFjdU2crc3Ze5ZcRCSTZFzQQ3Lem0OdZ3i7oyfsUkREsl5GBn1DTXKuG90lKyIydWkFvZmVmNn3zOwNM3vdzFabWZmZPW1me4PX0pT+95tZs5m9aWa3TbSomopiKucXaN4bEZFpkO4R/T8Am939PcB1wOvAfcAWd18ObAnWMbM6YC1wFXA78KCZTWjeYTOjsaacF/YdJ5HQOL2IyFSMG/RmtgC4CXgYwN373b0TuAPYGHTbCNwZLN8BPO7ufe5+AGgGVk60sIbacjq6+3njyOmJbioiIinSOaJfCrQD/2JmL5vZN82sGKh098NBnyPA8JwFi4CWlO1bg7YJGb6eXnfJiohMTTpBHwNuAL7u7iuAboJhmmGevA5yQmMsZrbezJrMrGm0OSgWLpjDsvJiXU8vIjJF6QR9K9Dq7i8G698jGfxHzWwhQPDaFrx/CFicsn1V0HYed3/I3evdvb6iomLUX9xQG2f7gQ4GhhJp/TEiInKhcYPe3Y8ALWZ2ZdC0BtgDPAWsC9rWAU8Gy08Ba82swMyWAsuB7ZMprrGmnO7+IXa1dE5mcxERIf3ZK+8BvmVm+cB+4C6SO4lNZvZZ4CDwCQB3321mm0juDAaBu919aDLFra6JY5a8nr6+umwyHyEiMuulFfTu/gpQP8pba8bovwHYMIW6ACgpyueqy+ezdd8x7r1l+VQ/TkRkVsrIO2NTNdaU8/LbJ+jpHwy7FBGRrJTxQd9QW87AkPPSWyfCLkVEJCtlfNC/t7qUvKixTZdZiohMSsYHfVF+jBVLSjXvjYjIJGV80ENynH73O6fo7OkPuxQRkayTHUFfG8ddjxcUEZmMrAj66xaXUJwfZZuCXkRkwrIi6POiEVYuLdM4vYjIJGRF0EPy8YL727s5crI37FJERLJK1gT9uccL6qheRGQisibo3/OueZQV52v4RkRkgrIm6CMRY3VNnG3Nx0lOfy8iIunImqCH5PX0R071sv9Yd9iliIhkjewK+uHHC2qcXkQkbVkV9EvKilhUMoetzbqeXkQkXVkV9GZGY22cF/YfZyihcXoRkXRkVdBD8nr6k2cG2PPOqbBLERHJClkX9KtrkuP0usxSRCQ9WRf0l80r5N2Vc3XjlIhImrIu6CF5l+xLb3XQNzipZ46LiMwqWRr0cXoHErz8dmfYpYiIZLy0gt7M3jKzV83sFTNrCtrKzOxpM9sbvJam9L/fzJrN7E0zu226i75xWZyI6Xp6EZF0TOSI/mZ3v97d64P1+4At7r4c2BKsY2Z1wFrgKuB24EEzi05jzSyYk8c1VSVs1fz0IiLjmsrQzR3AxmB5I3BnSvvj7t7n7geAZmDlFH7PqBpr4uxq6aSrb3C6P1pEJKekG/QO/NTMdpjZ+qCt0t0PB8tHgMpgeRHQkrJta9A2rRpryxlMONsP6KheRORi0g3697n79cCHgLvN7KbUNz05neSEblU1s/Vm1mRmTe3t7RPZFIBfv6KU/FhE0yGIiIwjraB390PBaxvwBMmhmKNmthAgeG0Luh8CFqdsXhW0jfzMh9y93t3rKyoqJlx4YV6U+itKdT29iMg4xg16Mys2s3nDy8BvAq8BTwHrgm7rgCeD5aeAtWZWYGZLgeXA9ukuHJLDN28cOc2xrr6Z+HgRkZwQS6NPJfCEmQ33/7a7bzazl4BNZvZZ4CDwCQB3321mm4A9wCBwt7vPyJ1NDcF0CC/sO85vX3f5TPwKEZGsN27Qu/t+4LpR2o8Da8bYZgOwYcrVjeOaRQuYVxBj275jCnoRkTFk5Z2xw2LRCDcui+uErIjIRWR10EPyqVNvd/TQ0tETdikiIhkpB4K+HIBtmrZYRGRUWR/0yy+bS8W8Ag3fiIiMIeuD3sxoqImzbd9xkvdtiYhIqqwPeoDGmnKOdfXxq6NdYZciIpJxciLoG2qDxwvqLlkRkQvkRNBXlRZxRbxIJ2RFREaRE0EPyccLvri/g8GhRNiliIhklJwJ+sbaOKf7BvnloZNhlyIiklFyJuhXL0uO0+vxgiIi58uZoI/PLeDXFs7X9fQiIiPkTNBD8vGCO94+Qe/AjEyWKSKSlXIr6GvL6R9MsOPgibBLERHJGDkV9CuXlhGLmK6nFxFJkVNBX1wQ4/rFJWzdp3F6EZFhORX0AA215bza2snJMwNhlyIikhFyLugba+IkHF7cr6N6ERHIwaBfsaSUOXlRtmn4RkQEyMGgz49FeO/SMp2QFREJ5FzQQ3L4Zm9bF22nesMuRUQkdLkZ9GcfL6jhGxGRtIPezKJm9rKZ/UewXmZmT5vZ3uC1NKXv/WbWbGZvmtltM1H4xdQtnE9JUZ6Gb0REmNgR/b3A6ynr9wFb3H05sCVYx8zqgLXAVcDtwINmFp2ectMTiRirl+nxgiIikGbQm1kV8FvAN1Oa7wA2BssbgTtT2h939z53PwA0Ayunp9z0NdTEOdR5hoPHey71rxYRySjpHtH/PfBFIPWpHpXufjhYPgJUBsuLgJaUfq1B23nMbL2ZNZlZU3t7+8SqTkNDME6/VU+dEpFZbtygN7OPAG3uvmOsPp4cH5nQGIm7P+Tu9e5eX1FRMZFN07KsvJh3zS9km6YtFpFZLpZGn0bgo2b2YaAQmG9mjwJHzWyhux82s4VAW9D/ELA4ZfuqoO2SMjMaauM880YbiYQTidilLkFEJCOMe0Tv7ve7e5W7V5M8yfozd/808BSwLui2DngyWH4KWGtmBWa2FFgObJ/2ytPQWFPOiZ4BXj9yKoxfLyKSEaZyHf0DwK1mthe4JVjH3XcDm4A9wGbgbncP5UkgZ6+n1/CNiMxiEwp6d/+5u38kWD7u7mvcfbm73+LuHSn9Nrh7jbtf6e7/Od1Fp+tdCwpZVlGsE7IiMqvl5J2xqRprytl+oIP+wcT4nUVEclDuB31tnJ7+IXa1doZdiohIKHI+6Fcti2OGpkMQkVkr54O+pCifqy9foBOyIjJr5XzQAzTUxnm55QQ9/YNhlyIicsnNiqBvrClnYMjZfqBj/M4iIjlmVgT9e6vLyI9GND+9iMxKsyLo5+RHWbGkRCdkRWRWmhVBD8m7ZPccPsWJ7v6wSxERuaRmUdDHcYcX9mv4RkRml1kT9NdWlVCcH9XwjYjMOrMm6POiEW4MHi8oIjKbzJqgh+TjBQ8c6+adzjNhlyIicsnMqqAfnrZYwzciMpvMqqC/snIe8eJ8Dd+IyKwyq4I+EjFW18TZ2nyM5GNuRURy36wKekgO37Sd7mNfe1fYpYiIXBKzL+hrhsfpNXwjIrPDrAv6JfEiqkrnsE2PFxSRWWLWBT0kj+pf2HecoYTG6UUk983KoG+ojXOqd5Dd75wMuxQRkRk3btCbWaGZbTezXWa228y+FLSXmdnTZrY3eC1N2eZ+M2s2szfN7LaZ/AMmo0Hj9CIyi6RzRN8H/Ia7XwdcD9xuZquA+4At7r4c2BKsY2Z1wFrgKuB24EEzi85E8ZNVMa+AKyvnaZxeRGaFcYPek4avRcwLfhy4A9gYtG8E7gyW7wAed/c+dz8ANAMrp7XqadBQG+eltzroGxwKuxQRkRmV1hi9mUXN7BWgDXja3V8EKt39cNDlCFAZLC8CWlI2bw3aMkpjTTm9Awl2HuwMuxQRkRmVVtC7+5C7Xw9UASvN7OoR7zvJo/y0mdl6M2sys6b29vaJbDotblxWRjRiGr4RkZw3oatu3L0TeIbk2PtRM1sIELy2Bd0OAYtTNqsK2kZ+1kPuXu/u9RUVFZOpfUrmFeZxbdUCTXAmIjkvnatuKsysJFieA9wKvAE8BawLuq0DngyWnwLWmlmBmS0FlgPbp7vw6dBYU86u1pOc7h0IuxQRkRmTzhH9QuAZM/sl8BLJMfr/AB4AbjWzvcAtwTruvhvYBOwBNgN3u3tGnvFsqIkzlHC2H+gIuxQRkRkTG6+Du/8SWDFK+3FgzRjbbAA2TLm6GXbDFaUUxCJsbT7Oml+rHH8DEZEsNCvvjB1WmBelvrpUJ2RFJKfN6qCH5F2ybxw5zbGuvrBLERGZEbM+6IcfL6inTolIrpr1QX/NogXMK4yxTZdZikiOmvVBH40Yq5bF2apxehHJUbM+6AEaa+K0dJyhpaMn7FJERKadgp5z4/S6S1ZEcpGCHqi9bC6XzStgq07IikgOUtADZkZDTZwX9h0jOT+biEjuUNAHGmrLOdbVz5tHT4ddiojItFLQB86N02v4RkRyi4I+sKhkDtXxIl1PLyI5R0GfoqG2nBcPdDA4lAi7FBGRaaOgT9FYU05X3yC7Wk+GXYqIyLRR0KdYXRMH0PCNiOQUBX2KsuJ86hbO13QIIpJTFPQjNNbG2XmwkzP9GflQLBGRCVPQj9BQW07/UIKmg3q8oIjkBgX9CCury4hFTNfTi0jOUNCPUFwQY8WSEj1eUERyhoJ+FA015bx66CQnewbCLkVEZMrGDXozW2xmz5jZHjPbbWb3Bu1lZva0me0NXktTtrnfzJrN7E0zu20m/4CZ0Fhbjju8sF/DNyKS/dI5oh8E/sTd64BVwN1mVgfcB2xx9+XAlmCd4L21wFXA7cCDZhadieJnyvWLS5iTF9XwjYjkhHGD3t0Pu/vOYPk08DqwCLgD2Bh02wjcGSzfATzu7n3ufgBoBlZOd+EzKT8WYeXSMj2IRERywoTG6M2sGlgBvAhUuvvh4K0jQGWwvAhoSdmsNWjLKo21cfa1d3PkZG/YpYiITEnaQW9mc4HvA19w91Op73nyaR0TemKHma03syYza2pvb5/IppdEQ01y2uIX9uuoXkSyW1pBb2Z5JEP+W+7+70HzUTNbGLy/EGgL2g8Bi1M2rwrazuPuD7l7vbvXV1RUTLb+GVO3cD6lRXm6nl5Esl46V90Y8DDwurt/JeWtp4B1wfI64MmU9rVmVmBmS4HlwPbpK/nSiESM1TVxtjXr8YIikt3SOaJvBH4P+A0zeyX4+TDwAHCrme0FbgnWcffdwCZgD7AZuNvds3LimIaact452ctbx3vCLkVEZNJi43Vw9+cBG+PtNWNsswHYMIW6MsK5xwseY2l5ccjViIhMju6MvYjqeBGXLyjU9fQiktUU9BdhZjTUlvPCvuMkEhqnF5HspKAfR0NNnBM9A+w5fGr8ziIiGUhBP47hcXoN34hItlLQj6NyfiE1FcW6nl5EspaCPg2NteVsP9BB/2Ai7FJERCZMQZ+GhppyzgwM8UpLZ9iliIhMmII+DauXxYkYms1SRLKSgj4NC4ryuHrRAn72Rhtn+rPyJl8RmcUU9Gn62IpFvHroJB/822f49otvMzCk8XoRyQ4K+jTd1biU76xfRVVpEX/2xKvc+pVn+cGud3QjlYhkPAX9BNy4LM73/mg13/xMPQWxKPc89jK//b+e59lftWuGSxHJWAr6CTIzbqmr5Ef3vp+v/pfrOHlmgHWPbOeT//sX7Hz7RNjliYhcQEE/SdGI8bEVVWz5kw/wpY9eRXNbFx9/cBvr/62JvUdPh12eiMhZlglDDvX19d7U1BR2GVPS3TfII88f4J+f209P/yAfv6GKL9yynKrSorBLE5EcZWY73L1+3H4K+unV0d3P13/ezMYXDoLDp1ddwd031xCfWxB2aSKSYxT0IXun8wz/8NO9fHdHC3PyovzBTcv4r+9fxtyCcZ/1IiKSFgV9hmhuO83f/eRX/OdrRygrzudzN9fyqVVLKIhFwy5NRLKcgj7DvNLSyV9vfoNt+46zqGQOf3zru/nYikVEI2M9pVFE5OLSDXpddXOJXL+4hG//wSoe/eyNlBXn86ff3cWH/uE5frL7iK7BF5EZpaC/xN63vJynPtfIg5+6gcEhZ/3/2cHHv76NX+zXfPciMjPGDXoze8TM2szstZS2MjN72sz2Bq+lKe/db2bNZvammd02U4VnMzPjw9cs5Cd/fBMPfPwaDnf2svahX7Duke28duhk2OWJSI5J54j+X4HbR7TdB2xx9+XAlmAdM6sD1gJXBds8aGY66ziGWDTC2pVL+Pl//yB/9uH38EpLJx/5x+e557GXeetYd9jliUiOGDfo3f05oGNE8x3AxmB5I3BnSvvj7t7n7geAZmDlNNWaswrzoqy/qYbnvngzn7u5lp/uOcotX3mWP3/iVY6e6g27PBHJcpMdo69098PB8hGgMlheBLSk9GsN2iQNC+bk8ae3XcmzX/wgv3vjEr7zUgsf+Jtn+PLmNzjZMxB2eSKSpaZ8MtaTl4xM+LIRM1tvZk1m1tTe3j7VMnLKZfMK+Z93XM3P/uSD3H7Vu/jGs/t4/1//jK//fJ8efCIiEzbZoD9qZgsBgte2oP0QsDilX1XQdgF3f8jd6929vqKiYpJl5LYl8SL+fu0KfnjP+6mvLuPLm9/gA3/zDN968aAefCIiaZts0D8FrAuW1wFPprSvNbMCM1sKLAe2T61Eqbt8Po/8/nvZ9IerWVJWxJ8/8ZoefCIiaUvn8srHgBeAK82s1cw+CzwA3Gpme4FbgnXcfTewCdgDbAbudneNNUyTlUvL+O4freaR36+nME8PPhGR9GgKhCw1lHB+sOsd/u7pN2npOMOqZWV88fb3cMOS0vE3FpGcoLluZon+wQSPv/Q2X9uyl2Nd/dxaV8ldDdW8+13ziBfnY6a5dERylYJ+lunuG+Rfth7gn5/dz+m+QSB5uWZNRTE1FXOpuWxu8rWimCVlRcSimv1CJNsp6Gepk2cG2NXSyb72ruRPWzf72rtoO913tk9e1LgiXnx2J1Ab7ASWVRQzrzAvxOpFZCLSDXo9BSPHLJiTx03vruCmd59/yeqp3gH2t3fT3Da8A+iiua2LLa+3MZhy5U7l/ILgyD959D/8TWDhgkINA4lkKQX9LDG/MI/rF5dw/eKS89oHhhK83dHDvrYu9rV3n/0m8H9fOcTp3sGz/YryoywbHgYa/rmsmOp4MYV5ms5IJJMp6Ge5vGjkbHCncneOdfVfMAS04+AJnnzlnbP9zGBxaRE1FcVnh4CGvwWUFedf6j9HREahoJdRmRkV8wqomFfAqmXx89470z/EgWPnjv73BUNC2/Ydp2/w3B27pUV55x39Dy9Xlc7RyWCRS0hBLxM2Jz9K3eXzqbt8/nntiYRzqPPM2fAfPhew5Y02vtN07mRwfjRCdXkRCxfMoaw4n9KifMqK8ygtzqesKD/5GrSXFOWRp52CyJQo6GXaRCLG4rIiFpcV8cErz3/vZM8A+451nXcuoO1UL/uPdXGie4CuvsHRPxSYXxhLBn+wIyi5yI6hrDifBXPy9CxekRQKerkkFhTlccOS0jHv3O0bHKKzZ4CO7n5OdPfT0RO8dg9woqc/2d7Tz5FTvbx++BQdPf30Dow+sZsZlMwZsSM4u0PIO7tDKB3eORTlM68wRkQ7B8lRCnrJCAWxKJXzo1TOL0x7mzP9Q+ftBM7tJAbO21m0dPTwy9ZOOrr7GRga/b6RaMQoLUruBEbuGOYV5jG3IHbup/DC5YJYRJefSsZS0EvWmpMfZU7+HC4vmZNWf3enu38o+KaQ+q1heEdxbgexr72LEwf7OdEzwFAaM4TGIkZxEP7zCmNnl+cWxpibn3wtLogxr2CU5fzzt8mP6ZyETC8FvcwaZnb2SHxxWVFa27g7Pf1DdPUNJn96B+nuG+T08HL/IKeDtuH3h/ue6Omn5UTP2W2603xoTH4scv43iJSdw9kdSbDzmFeQbC8uiDInL0rh2Z9I8jUWpSAvom8cs5yCXuQizCwI0tjZ52VO1lDC6e4PdgopO4QLlvvP7VC6+pI7krbTvXS1D9LVN0RX38CY5yfG/jugIHYu/M/uCEbsFFLbC/IiQVtq+7m2gjG2G+6jcx6ZQ0EvcolEI8b8wjzmF+bBgql91uBQgu6+IU73Ja9Y6u4b5Ex/gt6BIXoHh+gdCJYHhugbPLd8tj2lrW8gQUd3//nvB336Byf/JLP8aOTczmDETqMgFqUglnw/PxqsB988Ut8buTz8maP2iUUoyEsuxyKmbzApFPQiWSgWjbCgKMKCopmdhC6R8HM7ihE7kDPBTuLC98619Q2M2MkMDtE/mODMwBCdZ/rpG0jQN5igbzC5Q0quDzHVB6dFLDkENuYOYcSOJX9Ee340ubOIRo28SIRoxIhFLfkaMaKR4P2z68PvJ9tjI9bP6xeJEI3aBe150eTviZpN+7chBb2IjCkSseCk96Wdz2hwaHgHEOwExtgh9AXfOkZrT66fWx7Z70R3/6j9+gaHxrw661KJGMkdwvCOIDpiRxG0p0tBLyIZJxaNEItGKC4I5/cnEs6QO0MJZzDhDA05g4nEufWzrwkGE87g0HBbImX5wn5D5/U9f/sL+p3X/8L2gaEEz6T59yjoRURGiESMCEamT8z6T59Kr58u2BURyXEKehGRHKegFxHJcTMW9GZ2u5m9aWbNZnbfTP0eERG5uBkJejOLAv8EfAioAz5pZnUz8btEROTiZuqIfiXQ7O773b0feBy4Y4Z+l4iIXMRMBf0ioCVlvTVoO8vM1ptZk5k1tbe3z1AZIiIS2slYd3/I3evdvb6ioiKsMkREct5M3TB1CFicsl4VtI1qx44dXWb25gzVMp3KgWNhF5EG1Tm9VOf0yYYaIXvqvHL8LjMX9C8By81sKcmAXwv87kX6v+nu9TNUy7QxsybVOX1U5/TKhjqzoUbIrjrT6TcjQe/ug2b2OeDHQBR4xN13z8TvEhGRi5uxuW7c/UfAj2bq80VEJD2ZcmfsQ2EXkCbVOb1U5/TKhjqzoUbIsTrNPdx5l0VEZGZlyhG9iIjMkFCD3sweMbM2M3stzDrGY2aLzewZM9tjZrvN7N6waxqNmRWa2XYz2xXU+aWwaxqLmUXN7GUz+4+waxmLmb1lZq+a2SvpXt0QBjMrMbPvmdkbZva6ma0Ou6aRzOzK4L/j8M8pM/tC2HWNxsz+OPj385qZPWZmhWHXNBozuzeocfd4/y1DHboxs5uALuDf3P3q0AoZh5ktBBa6+04zmwfsAO509z0hl3YeSz4Nudjdu8wsD3geuNfdfxFyaRcws/8G1APz3f0jYdczGjN7C6h394y+ntrMNgL/z92/aWb5QJG7d4Zd11iCubAOATePlPx3AAADkUlEQVS6+8Gw60llZotI/rupc/czZrYJ+JG7/2u4lZ3PzK4mObXMSqAf2Az8kbs3j9Y/1CN6d38O6AizhnS4+2F33xksnwZeZ8SUDpnAk7qC1bzgJ+NOwphZFfBbwDfDriXbmdkC4CbgYQB378/kkA+sAfZlWsiniAFzzCwGFAHvhFzPaH4NeNHde9x9EHgW+PhYnTVGP0FmVg2sAF4Mt5LRBUMirwBtwNPunol1/j3wRSARdiHjcOCnZrbDzNaHXcwYlgLtwL8EQ2HfNLPisIsax1rgsbCLGI27HwL+FngbOAycdPefhFvVqF4D3m9mcTMrAj7M+bMRnEdBPwFmNhf4PvAFdz8Vdj2jcfchd7+e5LQTK4OveBnDzD4CtLn7jrBrScP7gv+WHwLuDoYaM00MuAH4uruvALqBjH3+QzC09FHgu2HXMhozKyU50+5S4HKg2Mw+HW5VF3L314EvAz8hOWzzCjA0Vn8FfZqCMe/vA99y938Pu57xBF/fnwFuD7uWERqBjwbj348Dv2Fmj4Zb0uiCozvcvQ14guR4aKZpBVpTvrl9j2TwZ6oPATvd/WjYhYzhFuCAu7e7+wDw70BDyDWNyt0fdvdfd/ebgBPAr8bqq6BPQ3CS82HgdXf/Stj1jMXMKsysJFieA9wKvBFuVedz9/vdvcrdq0l+hf+Zu2fcEZOZFQcn3gmGQn6T5NfljOLuR4AWMxue3GoNkFEXCYzwSTJ02CbwNrDKzIqCf/drSJ6TyzhmdlnwuoTk+Py3x+o7Y1MgpMPMHgM+CJSbWSvwF+7+cJg1jaER+D3g1WD8G+DPgmkeMslCYGNwVUME2OTuGXv5YoarBJ5I/lsnBnzb3TeHW9KY7gG+FQyL7AfuCrmeUQU7zFuBPwy7lrG4+4tm9j1gJzAIvEzm3iX7fTOLAwPA3Rc7Ca87Y0VEcpyGbkREcpyCXkQkxynoRURynIJeRCTHKehFRHKcgl5kDGZWnekzq4qkQ0EvIpLjFPQiaTCzZcGkYe8NuxaRiQr1zliRbBBML/A48PvuvivsekQmSkEvcnEVwJPAxzPtQTMi6dLQjcjFnSQ50dX7wi5EZLJ0RC9ycf3Ax4Afm1mXu485Q6BIplLQi4zD3buDB6Y8HYT9U2HXJDIRmr1SRCTHaYxeRCTHKehFRHKcgl5EJMcp6EVEcpyCXkQkxynoRURynIJeRCTHKehFRHLc/we0WDzoJUQZrQAAAABJRU5ErkJggg=="/>
          <p:cNvSpPr>
            <a:spLocks noChangeAspect="1" noChangeArrowheads="1"/>
          </p:cNvSpPr>
          <p:nvPr/>
        </p:nvSpPr>
        <p:spPr bwMode="auto">
          <a:xfrm>
            <a:off x="3308809" y="47039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png;base64,iVBORw0KGgoAAAANSUhEUgAAAXoAAAEKCAYAAAAcgp5RAAAABHNCSVQICAgIfAhkiAAAAAlwSFlzAAALEgAACxIB0t1+/AAAIABJREFUeJzt3X1wVPd97/H3d3f1gMSDpJWsYAQWSMSp/IirYJASJy527aRp7KQzuaRJQz25pZ1xHKe3vRm7nbmd3ClTpw9Jm946qW/sll4ndkhSXztNSuIQx74Gx1hgExtsBwHGEgYkEAIkocf93j/2CBYhodUTZ3f1ec1o9pzf/s7qK3v4nLO/c87vmLsjIiK5KxJ2ASIiMrMU9CIiOU5BLyKS4xT0IiI5TkEvIpLjFPQiIjlOQS8ikuMU9CIiOU5BLyKS42JhFwBQXl7u1dXVYZchIpJVduzYcczdK8brN27Qm9mVwHdSmpYB/wP4t6C9GngL+IS7nwi2uR/4LDAEfN7df3yx31FdXU1TU9N4pYiISAozO5hOv3GHbtz9TXe/3t2vB34d6AGeAO4Dtrj7cmBLsI6Z1QFrgauA24EHzSw6qb9CRESmbKJj9GuAfe5+ELgD2Bi0bwTuDJbvAB539z53PwA0Ayuno1gREZm4iQb9WuCxYLnS3Q8Hy0eAymB5EdCSsk1r0HYeM1tvZk1m1tTe3j7BMkREJF1pn4w1s3zgo8D9I99zdzezCc137O4PAQ8B1NfXa65kEZkRAwMDtLa20tvbG3Ypk1ZYWEhVVRV5eXmT2n4iV918CNjp7keD9aNmttDdD5vZQqAtaD8ELE7ZripoExG55FpbW5k3bx7V1dWYWdjlTJi7c/z4cVpbW1m6dOmkPmMiQzef5NywDcBTwLpgeR3wZEr7WjMrMLOlwHJg+6SqExGZot7eXuLxeFaGPICZEY/Hp/SNJK0jejMrBm4F/jCl+QFgk5l9FjgIfALA3Xeb2SZgDzAI3O3uQ5OuUERkirI15IdNtf60gt7du4H4iLbjJK/CGa3/BmBDukUcOdmLu2f9/wwRkUyUEVMgtHf10dzWFXYZIiI5KSOCHmBr87GwSxARmVHuTiKRuOS/NyOCPj8aYeu+42GXISIy7d566y2uvPJKPvOZz1BXV8eaNWu4+uqrueaaa/jqV78KwNe+9jXq6uq49tprWbt27bTXkBGTms0tjPGL/ccZHEoQi2bEvkdEctCXfrCbPe+cmtbPrLt8Pn/x21ddtM/evXvZuHEjeXl53Hfffbz22msAdHZ2AvDAAw9w4MABCgoKzrZNp4xI1bkFMU73DvLaNP8PEBHJBFdccQWrVq1i2bJl7N+/n3vuuYfNmzczf/58AK699lo+9alP8eijjxKLTf/xd0Yc0RcXxOgkOU5//eKSsMsRkRw13pH3TCkuLgagtLSUXbt28eMf/5hvfOMbbNq0iUceeYQf/vCHPPfcc/zgBz9gw4YNvPrqq9Ma+BlxRB+LGO951zy27dMJWRHJXceOHSORSPA7v/M7/OVf/iU7d+4kkUjQ0tLCzTffzJe//GVOnjxJV9f0XoWYEUf0AI215Tz6i4P0DgxRmKdZjUUk9xw6dIi77rrr7JU3f/VXf8XQ0BCf/vSnOXnyJO7O5z//eUpKpndkI4OCPs7Dzx9g58ETNNSWh12OiMi0qK6uPnvy9brrrmPnzp0X9Hn++edntIaMGLoBWLk0TixibNXwjYjItMqYoJ9bEOO6xSVsbdb19CIi0yljgh6gsSbOL1s7OdU7EHYpIpJD3LP7kRdTrT+jgr6htpyEw4v7O8IuRURyRGFhIcePH8/asB+ej76wsHDSn5ExJ2MBViwpoTAvwtbmY9xaVzn+BiIi46iqqqK1tZVsfmTp8BOmJiujgr4gFuW91WW6nl5Epk1eXt6kn8yUKzJq6AagoaacXx3tou109j7fUUQkk2Rc0DfWJp9v8oJmsxQRmRYZF/RXXb6A+YUxzU8vIjJNMi7ooxFjdU2crc3Ze5ZcRCSTZFzQQ3Lem0OdZ3i7oyfsUkREsl5GBn1DTXKuG90lKyIydWkFvZmVmNn3zOwNM3vdzFabWZmZPW1me4PX0pT+95tZs5m9aWa3TbSomopiKucXaN4bEZFpkO4R/T8Am939PcB1wOvAfcAWd18ObAnWMbM6YC1wFXA78KCZTWjeYTOjsaacF/YdJ5HQOL2IyFSMG/RmtgC4CXgYwN373b0TuAPYGHTbCNwZLN8BPO7ufe5+AGgGVk60sIbacjq6+3njyOmJbioiIinSOaJfCrQD/2JmL5vZN82sGKh098NBnyPA8JwFi4CWlO1bg7YJGb6eXnfJiohMTTpBHwNuAL7u7iuAboJhmmGevA5yQmMsZrbezJrMrGm0OSgWLpjDsvJiXU8vIjJF6QR9K9Dq7i8G698jGfxHzWwhQPDaFrx/CFicsn1V0HYed3/I3evdvb6iomLUX9xQG2f7gQ4GhhJp/TEiInKhcYPe3Y8ALWZ2ZdC0BtgDPAWsC9rWAU8Gy08Ba82swMyWAsuB7ZMprrGmnO7+IXa1dE5mcxERIf3ZK+8BvmVm+cB+4C6SO4lNZvZZ4CDwCQB3321mm0juDAaBu919aDLFra6JY5a8nr6+umwyHyEiMuulFfTu/gpQP8pba8bovwHYMIW6ACgpyueqy+ezdd8x7r1l+VQ/TkRkVsrIO2NTNdaU8/LbJ+jpHwy7FBGRrJTxQd9QW87AkPPSWyfCLkVEJCtlfNC/t7qUvKixTZdZiohMSsYHfVF+jBVLSjXvjYjIJGV80ENynH73O6fo7OkPuxQRkayTHUFfG8ddjxcUEZmMrAj66xaXUJwfZZuCXkRkwrIi6POiEVYuLdM4vYjIJGRF0EPy8YL727s5crI37FJERLJK1gT9uccL6qheRGQisibo3/OueZQV52v4RkRkgrIm6CMRY3VNnG3Nx0lOfy8iIunImqCH5PX0R071sv9Yd9iliIhkjewK+uHHC2qcXkQkbVkV9EvKilhUMoetzbqeXkQkXVkV9GZGY22cF/YfZyihcXoRkXRkVdBD8nr6k2cG2PPOqbBLERHJClkX9KtrkuP0usxSRCQ9WRf0l80r5N2Vc3XjlIhImrIu6CF5l+xLb3XQNzipZ46LiMwqWRr0cXoHErz8dmfYpYiIZLy0gt7M3jKzV83sFTNrCtrKzOxpM9sbvJam9L/fzJrN7E0zu226i75xWZyI6Xp6EZF0TOSI/mZ3v97d64P1+4At7r4c2BKsY2Z1wFrgKuB24EEzi05jzSyYk8c1VSVs1fz0IiLjmsrQzR3AxmB5I3BnSvvj7t7n7geAZmDlFH7PqBpr4uxq6aSrb3C6P1pEJKekG/QO/NTMdpjZ+qCt0t0PB8tHgMpgeRHQkrJta9A2rRpryxlMONsP6KheRORi0g3697n79cCHgLvN7KbUNz05neSEblU1s/Vm1mRmTe3t7RPZFIBfv6KU/FhE0yGIiIwjraB390PBaxvwBMmhmKNmthAgeG0Luh8CFqdsXhW0jfzMh9y93t3rKyoqJlx4YV6U+itKdT29iMg4xg16Mys2s3nDy8BvAq8BTwHrgm7rgCeD5aeAtWZWYGZLgeXA9ukuHJLDN28cOc2xrr6Z+HgRkZwQS6NPJfCEmQ33/7a7bzazl4BNZvZZ4CDwCQB3321mm4A9wCBwt7vPyJ1NDcF0CC/sO85vX3f5TPwKEZGsN27Qu/t+4LpR2o8Da8bYZgOwYcrVjeOaRQuYVxBj275jCnoRkTFk5Z2xw2LRCDcui+uErIjIRWR10EPyqVNvd/TQ0tETdikiIhkpB4K+HIBtmrZYRGRUWR/0yy+bS8W8Ag3fiIiMIeuD3sxoqImzbd9xkvdtiYhIqqwPeoDGmnKOdfXxq6NdYZciIpJxciLoG2qDxwvqLlkRkQvkRNBXlRZxRbxIJ2RFREaRE0EPyccLvri/g8GhRNiliIhklJwJ+sbaOKf7BvnloZNhlyIiklFyJuhXL0uO0+vxgiIi58uZoI/PLeDXFs7X9fQiIiPkTNBD8vGCO94+Qe/AjEyWKSKSlXIr6GvL6R9MsOPgibBLERHJGDkV9CuXlhGLmK6nFxFJkVNBX1wQ4/rFJWzdp3F6EZFhORX0AA215bza2snJMwNhlyIikhFyLugba+IkHF7cr6N6ERHIwaBfsaSUOXlRtmn4RkQEyMGgz49FeO/SMp2QFREJ5FzQQ3L4Zm9bF22nesMuRUQkdLkZ9GcfL6jhGxGRtIPezKJm9rKZ/UewXmZmT5vZ3uC1NKXv/WbWbGZvmtltM1H4xdQtnE9JUZ6Gb0REmNgR/b3A6ynr9wFb3H05sCVYx8zqgLXAVcDtwINmFp2ectMTiRirl+nxgiIikGbQm1kV8FvAN1Oa7wA2BssbgTtT2h939z53PwA0Ayunp9z0NdTEOdR5hoPHey71rxYRySjpHtH/PfBFIPWpHpXufjhYPgJUBsuLgJaUfq1B23nMbL2ZNZlZU3t7+8SqTkNDME6/VU+dEpFZbtygN7OPAG3uvmOsPp4cH5nQGIm7P+Tu9e5eX1FRMZFN07KsvJh3zS9km6YtFpFZLpZGn0bgo2b2YaAQmG9mjwJHzWyhux82s4VAW9D/ELA4ZfuqoO2SMjMaauM880YbiYQTidilLkFEJCOMe0Tv7ve7e5W7V5M8yfozd/808BSwLui2DngyWH4KWGtmBWa2FFgObJ/2ytPQWFPOiZ4BXj9yKoxfLyKSEaZyHf0DwK1mthe4JVjH3XcDm4A9wGbgbncP5UkgZ6+n1/CNiMxiEwp6d/+5u38kWD7u7mvcfbm73+LuHSn9Nrh7jbtf6e7/Od1Fp+tdCwpZVlGsE7IiMqvl5J2xqRprytl+oIP+wcT4nUVEclDuB31tnJ7+IXa1doZdiohIKHI+6Fcti2OGpkMQkVkr54O+pCifqy9foBOyIjJr5XzQAzTUxnm55QQ9/YNhlyIicsnNiqBvrClnYMjZfqBj/M4iIjlmVgT9e6vLyI9GND+9iMxKsyLo5+RHWbGkRCdkRWRWmhVBD8m7ZPccPsWJ7v6wSxERuaRmUdDHcYcX9mv4RkRml1kT9NdWlVCcH9XwjYjMOrMm6POiEW4MHi8oIjKbzJqgh+TjBQ8c6+adzjNhlyIicsnMqqAfnrZYwzciMpvMqqC/snIe8eJ8Dd+IyKwyq4I+EjFW18TZ2nyM5GNuRURy36wKekgO37Sd7mNfe1fYpYiIXBKzL+hrhsfpNXwjIrPDrAv6JfEiqkrnsE2PFxSRWWLWBT0kj+pf2HecoYTG6UUk983KoG+ojXOqd5Dd75wMuxQRkRk3btCbWaGZbTezXWa228y+FLSXmdnTZrY3eC1N2eZ+M2s2szfN7LaZ/AMmo0Hj9CIyi6RzRN8H/Ia7XwdcD9xuZquA+4At7r4c2BKsY2Z1wFrgKuB24EEzi85E8ZNVMa+AKyvnaZxeRGaFcYPek4avRcwLfhy4A9gYtG8E7gyW7wAed/c+dz8ANAMrp7XqadBQG+eltzroGxwKuxQRkRmV1hi9mUXN7BWgDXja3V8EKt39cNDlCFAZLC8CWlI2bw3aMkpjTTm9Awl2HuwMuxQRkRmVVtC7+5C7Xw9UASvN7OoR7zvJo/y0mdl6M2sys6b29vaJbDotblxWRjRiGr4RkZw3oatu3L0TeIbk2PtRM1sIELy2Bd0OAYtTNqsK2kZ+1kPuXu/u9RUVFZOpfUrmFeZxbdUCTXAmIjkvnatuKsysJFieA9wKvAE8BawLuq0DngyWnwLWmlmBmS0FlgPbp7vw6dBYU86u1pOc7h0IuxQRkRmTzhH9QuAZM/sl8BLJMfr/AB4AbjWzvcAtwTruvhvYBOwBNgN3u3tGnvFsqIkzlHC2H+gIuxQRkRkTG6+Du/8SWDFK+3FgzRjbbAA2TLm6GXbDFaUUxCJsbT7Oml+rHH8DEZEsNCvvjB1WmBelvrpUJ2RFJKfN6qCH5F2ybxw5zbGuvrBLERGZEbM+6IcfL6inTolIrpr1QX/NogXMK4yxTZdZikiOmvVBH40Yq5bF2apxehHJUbM+6AEaa+K0dJyhpaMn7FJERKadgp5z4/S6S1ZEcpGCHqi9bC6XzStgq07IikgOUtADZkZDTZwX9h0jOT+biEjuUNAHGmrLOdbVz5tHT4ddiojItFLQB86N02v4RkRyi4I+sKhkDtXxIl1PLyI5R0GfoqG2nBcPdDA4lAi7FBGRaaOgT9FYU05X3yC7Wk+GXYqIyLRR0KdYXRMH0PCNiOQUBX2KsuJ86hbO13QIIpJTFPQjNNbG2XmwkzP9GflQLBGRCVPQj9BQW07/UIKmg3q8oIjkBgX9CCury4hFTNfTi0jOUNCPUFwQY8WSEj1eUERyhoJ+FA015bx66CQnewbCLkVEZMrGDXozW2xmz5jZHjPbbWb3Bu1lZva0me0NXktTtrnfzJrN7E0zu20m/4CZ0Fhbjju8sF/DNyKS/dI5oh8E/sTd64BVwN1mVgfcB2xx9+XAlmCd4L21wFXA7cCDZhadieJnyvWLS5iTF9XwjYjkhHGD3t0Pu/vOYPk08DqwCLgD2Bh02wjcGSzfATzu7n3ufgBoBlZOd+EzKT8WYeXSMj2IRERywoTG6M2sGlgBvAhUuvvh4K0jQGWwvAhoSdmsNWjLKo21cfa1d3PkZG/YpYiITEnaQW9mc4HvA19w91Op73nyaR0TemKHma03syYza2pvb5/IppdEQ01y2uIX9uuoXkSyW1pBb2Z5JEP+W+7+70HzUTNbGLy/EGgL2g8Bi1M2rwrazuPuD7l7vbvXV1RUTLb+GVO3cD6lRXm6nl5Esl46V90Y8DDwurt/JeWtp4B1wfI64MmU9rVmVmBmS4HlwPbpK/nSiESM1TVxtjXr8YIikt3SOaJvBH4P+A0zeyX4+TDwAHCrme0FbgnWcffdwCZgD7AZuNvds3LimIaact452ctbx3vCLkVEZNJi43Vw9+cBG+PtNWNsswHYMIW6MsK5xwseY2l5ccjViIhMju6MvYjqeBGXLyjU9fQiktUU9BdhZjTUlvPCvuMkEhqnF5HspKAfR0NNnBM9A+w5fGr8ziIiGUhBP47hcXoN34hItlLQj6NyfiE1FcW6nl5EspaCPg2NteVsP9BB/2Ai7FJERCZMQZ+GhppyzgwM8UpLZ9iliIhMmII+DauXxYkYms1SRLKSgj4NC4ryuHrRAn72Rhtn+rPyJl8RmcUU9Gn62IpFvHroJB/822f49otvMzCk8XoRyQ4K+jTd1biU76xfRVVpEX/2xKvc+pVn+cGud3QjlYhkPAX9BNy4LM73/mg13/xMPQWxKPc89jK//b+e59lftWuGSxHJWAr6CTIzbqmr5Ef3vp+v/pfrOHlmgHWPbOeT//sX7Hz7RNjliYhcQEE/SdGI8bEVVWz5kw/wpY9eRXNbFx9/cBvr/62JvUdPh12eiMhZlglDDvX19d7U1BR2GVPS3TfII88f4J+f209P/yAfv6GKL9yynKrSorBLE5EcZWY73L1+3H4K+unV0d3P13/ezMYXDoLDp1ddwd031xCfWxB2aSKSYxT0IXun8wz/8NO9fHdHC3PyovzBTcv4r+9fxtyCcZ/1IiKSFgV9hmhuO83f/eRX/OdrRygrzudzN9fyqVVLKIhFwy5NRLKcgj7DvNLSyV9vfoNt+46zqGQOf3zru/nYikVEI2M9pVFE5OLSDXpddXOJXL+4hG//wSoe/eyNlBXn86ff3cWH/uE5frL7iK7BF5EZpaC/xN63vJynPtfIg5+6gcEhZ/3/2cHHv76NX+zXfPciMjPGDXoze8TM2szstZS2MjN72sz2Bq+lKe/db2bNZvammd02U4VnMzPjw9cs5Cd/fBMPfPwaDnf2svahX7Duke28duhk2OWJSI5J54j+X4HbR7TdB2xx9+XAlmAdM6sD1gJXBds8aGY66ziGWDTC2pVL+Pl//yB/9uH38EpLJx/5x+e557GXeetYd9jliUiOGDfo3f05oGNE8x3AxmB5I3BnSvvj7t7n7geAZmDlNNWaswrzoqy/qYbnvngzn7u5lp/uOcotX3mWP3/iVY6e6g27PBHJcpMdo69098PB8hGgMlheBLSk9GsN2iQNC+bk8ae3XcmzX/wgv3vjEr7zUgsf+Jtn+PLmNzjZMxB2eSKSpaZ8MtaTl4xM+LIRM1tvZk1m1tTe3j7VMnLKZfMK+Z93XM3P/uSD3H7Vu/jGs/t4/1//jK//fJ8efCIiEzbZoD9qZgsBgte2oP0QsDilX1XQdgF3f8jd6929vqKiYpJl5LYl8SL+fu0KfnjP+6mvLuPLm9/gA3/zDN968aAefCIiaZts0D8FrAuW1wFPprSvNbMCM1sKLAe2T61Eqbt8Po/8/nvZ9IerWVJWxJ8/8ZoefCIiaUvn8srHgBeAK82s1cw+CzwA3Gpme4FbgnXcfTewCdgDbAbudneNNUyTlUvL+O4freaR36+nME8PPhGR9GgKhCw1lHB+sOsd/u7pN2npOMOqZWV88fb3cMOS0vE3FpGcoLluZon+wQSPv/Q2X9uyl2Nd/dxaV8ldDdW8+13ziBfnY6a5dERylYJ+lunuG+Rfth7gn5/dz+m+QSB5uWZNRTE1FXOpuWxu8rWimCVlRcSimv1CJNsp6Gepk2cG2NXSyb72ruRPWzf72rtoO913tk9e1LgiXnx2J1Ab7ASWVRQzrzAvxOpFZCLSDXo9BSPHLJiTx03vruCmd59/yeqp3gH2t3fT3Da8A+iiua2LLa+3MZhy5U7l/ILgyD959D/8TWDhgkINA4lkKQX9LDG/MI/rF5dw/eKS89oHhhK83dHDvrYu9rV3n/0m8H9fOcTp3sGz/YryoywbHgYa/rmsmOp4MYV5ms5IJJMp6Ge5vGjkbHCncneOdfVfMAS04+AJnnzlnbP9zGBxaRE1FcVnh4CGvwWUFedf6j9HREahoJdRmRkV8wqomFfAqmXx89470z/EgWPnjv73BUNC2/Ydp2/w3B27pUV55x39Dy9Xlc7RyWCRS0hBLxM2Jz9K3eXzqbt8/nntiYRzqPPM2fAfPhew5Y02vtN07mRwfjRCdXkRCxfMoaw4n9KifMqK8ygtzqesKD/5GrSXFOWRp52CyJQo6GXaRCLG4rIiFpcV8cErz3/vZM8A+451nXcuoO1UL/uPdXGie4CuvsHRPxSYXxhLBn+wIyi5yI6hrDifBXPy9CxekRQKerkkFhTlccOS0jHv3O0bHKKzZ4CO7n5OdPfT0RO8dg9woqc/2d7Tz5FTvbx++BQdPf30Dow+sZsZlMwZsSM4u0PIO7tDKB3eORTlM68wRkQ7B8lRCnrJCAWxKJXzo1TOL0x7mzP9Q+ftBM7tJAbO21m0dPTwy9ZOOrr7GRga/b6RaMQoLUruBEbuGOYV5jG3IHbup/DC5YJYRJefSsZS0EvWmpMfZU7+HC4vmZNWf3enu38o+KaQ+q1heEdxbgexr72LEwf7OdEzwFAaM4TGIkZxEP7zCmNnl+cWxpibn3wtLogxr2CU5fzzt8mP6ZyETC8FvcwaZnb2SHxxWVFa27g7Pf1DdPUNJn96B+nuG+T08HL/IKeDtuH3h/ue6Omn5UTP2W2603xoTH4scv43iJSdw9kdSbDzmFeQbC8uiDInL0rh2Z9I8jUWpSAvom8cs5yCXuQizCwI0tjZ52VO1lDC6e4PdgopO4QLlvvP7VC6+pI7krbTvXS1D9LVN0RX38CY5yfG/jugIHYu/M/uCEbsFFLbC/IiQVtq+7m2gjG2G+6jcx6ZQ0EvcolEI8b8wjzmF+bBgql91uBQgu6+IU73Ja9Y6u4b5Ex/gt6BIXoHh+gdCJYHhugbPLd8tj2lrW8gQUd3//nvB336Byf/JLP8aOTczmDETqMgFqUglnw/PxqsB988Ut8buTz8maP2iUUoyEsuxyKmbzApFPQiWSgWjbCgKMKCopmdhC6R8HM7ihE7kDPBTuLC98619Q2M2MkMDtE/mODMwBCdZ/rpG0jQN5igbzC5Q0quDzHVB6dFLDkENuYOYcSOJX9Ee340ubOIRo28SIRoxIhFLfkaMaKR4P2z68PvJ9tjI9bP6xeJEI3aBe150eTviZpN+7chBb2IjCkSseCk96Wdz2hwaHgHEOwExtgh9AXfOkZrT66fWx7Z70R3/6j9+gaHxrw661KJGMkdwvCOIDpiRxG0p0tBLyIZJxaNEItGKC4I5/cnEs6QO0MJZzDhDA05g4nEufWzrwkGE87g0HBbImX5wn5D5/U9f/sL+p3X/8L2gaEEz6T59yjoRURGiESMCEamT8z6T59Kr58u2BURyXEKehGRHKegFxHJcTMW9GZ2u5m9aWbNZnbfTP0eERG5uBkJejOLAv8EfAioAz5pZnUz8btEROTiZuqIfiXQ7O773b0feBy4Y4Z+l4iIXMRMBf0ioCVlvTVoO8vM1ptZk5k1tbe3z1AZIiIS2slYd3/I3evdvb6ioiKsMkREct5M3TB1CFicsl4VtI1qx44dXWb25gzVMp3KgWNhF5EG1Tm9VOf0yYYaIXvqvHL8LjMX9C8By81sKcmAXwv87kX6v+nu9TNUy7QxsybVOX1U5/TKhjqzoUbIrjrT6TcjQe/ug2b2OeDHQBR4xN13z8TvEhGRi5uxuW7c/UfAj2bq80VEJD2ZcmfsQ2EXkCbVOb1U5/TKhjqzoUbIsTrNPdx5l0VEZGZlyhG9iIjMkFCD3sweMbM2M3stzDrGY2aLzewZM9tjZrvN7N6waxqNmRWa2XYz2xXU+aWwaxqLmUXN7GUz+4+waxmLmb1lZq+a2SvpXt0QBjMrMbPvmdkbZva6ma0Ou6aRzOzK4L/j8M8pM/tC2HWNxsz+OPj385qZPWZmhWHXNBozuzeocfd4/y1DHboxs5uALuDf3P3q0AoZh5ktBBa6+04zmwfsAO509z0hl3YeSz4Nudjdu8wsD3geuNfdfxFyaRcws/8G1APz3f0jYdczGjN7C6h394y+ntrMNgL/z92/aWb5QJG7d4Zd11iCubAOATePlPx3AAADkUlEQVS6+8Gw60llZotI/rupc/czZrYJ+JG7/2u4lZ3PzK4mObXMSqAf2Az8kbs3j9Y/1CN6d38O6AizhnS4+2F33xksnwZeZ8SUDpnAk7qC1bzgJ+NOwphZFfBbwDfDriXbmdkC4CbgYQB378/kkA+sAfZlWsiniAFzzCwGFAHvhFzPaH4NeNHde9x9EHgW+PhYnTVGP0FmVg2sAF4Mt5LRBUMirwBtwNPunol1/j3wRSARdiHjcOCnZrbDzNaHXcwYlgLtwL8EQ2HfNLPisIsax1rgsbCLGI27HwL+FngbOAycdPefhFvVqF4D3m9mcTMrAj7M+bMRnEdBPwFmNhf4PvAFdz8Vdj2jcfchd7+e5LQTK4OveBnDzD4CtLn7jrBrScP7gv+WHwLuDoYaM00MuAH4uruvALqBjH3+QzC09FHgu2HXMhozKyU50+5S4HKg2Mw+HW5VF3L314EvAz8hOWzzCjA0Vn8FfZqCMe/vA99y938Pu57xBF/fnwFuD7uWERqBjwbj348Dv2Fmj4Zb0uiCozvcvQ14guR4aKZpBVpTvrl9j2TwZ6oPATvd/WjYhYzhFuCAu7e7+wDw70BDyDWNyt0fdvdfd/ebgBPAr8bqq6BPQ3CS82HgdXf/Stj1jMXMKsysJFieA9wKvBFuVedz9/vdvcrdq0l+hf+Zu2fcEZOZFQcn3gmGQn6T5NfljOLuR4AWMxue3GoNkFEXCYzwSTJ02CbwNrDKzIqCf/drSJ6TyzhmdlnwuoTk+Py3x+o7Y1MgpMPMHgM+CJSbWSvwF+7+cJg1jaER+D3g1WD8G+DPgmkeMslCYGNwVUME2OTuGXv5YoarBJ5I/lsnBnzb3TeHW9KY7gG+FQyL7AfuCrmeUQU7zFuBPwy7lrG4+4tm9j1gJzAIvEzm3iX7fTOLAwPA3Rc7Ca87Y0VEcpyGbkREcpyCXkQkxynoRURynIJeRCTHKehFRHKcgl5kDGZWnekzq4qkQ0EvIpLjFPQiaTCzZcGkYe8NuxaRiQr1zliRbBBML/A48PvuvivsekQmSkEvcnEVwJPAxzPtQTMi6dLQjcjFnSQ50dX7wi5EZLJ0RC9ycf3Ax4Afm1mXu485Q6BIplLQi4zD3buDB6Y8HYT9U2HXJDIRmr1SRCTHaYxeRCTHKehFRHKcgl5EJMcp6EVEcpyCXkQkxynoRURynIJeRCTHKehFRHLc/we0WDzoJUQZrQAAAABJRU5ErkJggg=="/>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8" y="2039479"/>
            <a:ext cx="5627803" cy="3960306"/>
          </a:xfrm>
          <a:prstGeom prst="rect">
            <a:avLst/>
          </a:prstGeom>
        </p:spPr>
      </p:pic>
      <p:sp>
        <p:nvSpPr>
          <p:cNvPr id="8" name="TextBox 7"/>
          <p:cNvSpPr txBox="1"/>
          <p:nvPr/>
        </p:nvSpPr>
        <p:spPr>
          <a:xfrm>
            <a:off x="838986" y="2931736"/>
            <a:ext cx="2469823" cy="1200329"/>
          </a:xfrm>
          <a:prstGeom prst="rect">
            <a:avLst/>
          </a:prstGeom>
          <a:noFill/>
        </p:spPr>
        <p:txBody>
          <a:bodyPr wrap="square" rtlCol="0">
            <a:spAutoFit/>
          </a:bodyPr>
          <a:lstStyle/>
          <a:p>
            <a:r>
              <a:rPr lang="en-US" dirty="0" smtClean="0"/>
              <a:t>The most common approach for selecting </a:t>
            </a:r>
            <a:r>
              <a:rPr lang="en-US" smtClean="0"/>
              <a:t>K is to look for a bend in the scree plot.</a:t>
            </a:r>
            <a:endParaRPr lang="en-US"/>
          </a:p>
        </p:txBody>
      </p:sp>
    </p:spTree>
    <p:extLst>
      <p:ext uri="{BB962C8B-B14F-4D97-AF65-F5344CB8AC3E}">
        <p14:creationId xmlns:p14="http://schemas.microsoft.com/office/powerpoint/2010/main" val="601594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K – Silhouette Score</a:t>
            </a:r>
            <a:endParaRPr lang="en-US" dirty="0"/>
          </a:p>
        </p:txBody>
      </p:sp>
      <p:pic>
        <p:nvPicPr>
          <p:cNvPr id="4" name="Picture 3"/>
          <p:cNvPicPr>
            <a:picLocks noChangeAspect="1"/>
          </p:cNvPicPr>
          <p:nvPr/>
        </p:nvPicPr>
        <p:blipFill>
          <a:blip r:embed="rId2"/>
          <a:stretch>
            <a:fillRect/>
          </a:stretch>
        </p:blipFill>
        <p:spPr>
          <a:xfrm>
            <a:off x="838200" y="1690688"/>
            <a:ext cx="6574869" cy="4528563"/>
          </a:xfrm>
          <a:prstGeom prst="rect">
            <a:avLst/>
          </a:prstGeom>
        </p:spPr>
      </p:pic>
      <p:sp>
        <p:nvSpPr>
          <p:cNvPr id="6" name="TextBox 5"/>
          <p:cNvSpPr txBox="1"/>
          <p:nvPr/>
        </p:nvSpPr>
        <p:spPr>
          <a:xfrm>
            <a:off x="7692272" y="1923068"/>
            <a:ext cx="3661528" cy="3139321"/>
          </a:xfrm>
          <a:prstGeom prst="rect">
            <a:avLst/>
          </a:prstGeom>
          <a:noFill/>
        </p:spPr>
        <p:txBody>
          <a:bodyPr wrap="square" rtlCol="0">
            <a:spAutoFit/>
          </a:bodyPr>
          <a:lstStyle/>
          <a:p>
            <a:pPr marL="285750" indent="-285750">
              <a:buFont typeface="Arial" charset="0"/>
              <a:buChar char="•"/>
            </a:pPr>
            <a:r>
              <a:rPr lang="en-US" dirty="0" smtClean="0"/>
              <a:t>Each point has a silhouette score, relative to a given clustering.</a:t>
            </a:r>
          </a:p>
          <a:p>
            <a:pPr marL="285750" indent="-285750">
              <a:buFont typeface="Arial" charset="0"/>
              <a:buChar char="•"/>
            </a:pPr>
            <a:r>
              <a:rPr lang="en-US" dirty="0" smtClean="0"/>
              <a:t>The score is (1 minus) the ratio between the average distance from the point to other points in the same cluster, compared to the average distance from the point to points in the closest cluster.</a:t>
            </a:r>
          </a:p>
          <a:p>
            <a:pPr marL="285750" indent="-285750">
              <a:buFont typeface="Arial" charset="0"/>
              <a:buChar char="•"/>
            </a:pPr>
            <a:r>
              <a:rPr lang="en-US" dirty="0" smtClean="0"/>
              <a:t>Silhouette score ranges from 0 (bad) to 1 (good).</a:t>
            </a:r>
          </a:p>
          <a:p>
            <a:pPr marL="285750" indent="-285750">
              <a:buFont typeface="Arial" charset="0"/>
              <a:buChar char="•"/>
            </a:pPr>
            <a:endParaRPr lang="en-US" dirty="0"/>
          </a:p>
        </p:txBody>
      </p:sp>
    </p:spTree>
    <p:extLst>
      <p:ext uri="{BB962C8B-B14F-4D97-AF65-F5344CB8AC3E}">
        <p14:creationId xmlns:p14="http://schemas.microsoft.com/office/powerpoint/2010/main" val="1535549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Clustering</a:t>
            </a:r>
            <a:endParaRPr lang="en-US" dirty="0"/>
          </a:p>
        </p:txBody>
      </p:sp>
      <p:sp>
        <p:nvSpPr>
          <p:cNvPr id="3" name="Content Placeholder 2"/>
          <p:cNvSpPr>
            <a:spLocks noGrp="1"/>
          </p:cNvSpPr>
          <p:nvPr>
            <p:ph idx="1"/>
          </p:nvPr>
        </p:nvSpPr>
        <p:spPr/>
        <p:txBody>
          <a:bodyPr/>
          <a:lstStyle/>
          <a:p>
            <a:r>
              <a:rPr lang="en-US" dirty="0" smtClean="0"/>
              <a:t>Can be used with any pairwise dissimilarity. E.g. cosine distance works well with high-dimensional data</a:t>
            </a:r>
          </a:p>
          <a:p>
            <a:r>
              <a:rPr lang="en-US" dirty="0" smtClean="0"/>
              <a:t>No need to choose k</a:t>
            </a:r>
          </a:p>
          <a:p>
            <a:r>
              <a:rPr lang="en-US" dirty="0" smtClean="0"/>
              <a:t>Very interpretable by looking at the </a:t>
            </a:r>
            <a:r>
              <a:rPr lang="en-US" dirty="0" err="1" smtClean="0"/>
              <a:t>dendrogram</a:t>
            </a:r>
            <a:r>
              <a:rPr lang="en-US" dirty="0" smtClean="0"/>
              <a:t> – especially with a small number of examples.</a:t>
            </a:r>
          </a:p>
          <a:p>
            <a:r>
              <a:rPr lang="en-US" dirty="0" smtClean="0"/>
              <a:t>Need to choose criteria for ‘joining’ clusters.</a:t>
            </a:r>
          </a:p>
          <a:p>
            <a:pPr lvl="1"/>
            <a:r>
              <a:rPr lang="en-US" dirty="0" smtClean="0"/>
              <a:t>Max distance between pairs of points</a:t>
            </a:r>
          </a:p>
          <a:p>
            <a:pPr lvl="1"/>
            <a:r>
              <a:rPr lang="en-US" dirty="0" smtClean="0"/>
              <a:t>Min distance between pairs of points</a:t>
            </a:r>
          </a:p>
          <a:p>
            <a:pPr lvl="1"/>
            <a:r>
              <a:rPr lang="en-US" dirty="0" smtClean="0"/>
              <a:t>Average distance between pairs of points</a:t>
            </a:r>
          </a:p>
          <a:p>
            <a:pPr lvl="1"/>
            <a:r>
              <a:rPr lang="en-US" dirty="0" smtClean="0"/>
              <a:t>Minimum intra-cluster variance.</a:t>
            </a:r>
          </a:p>
          <a:p>
            <a:endParaRPr lang="en-US" dirty="0"/>
          </a:p>
        </p:txBody>
      </p:sp>
    </p:spTree>
    <p:extLst>
      <p:ext uri="{BB962C8B-B14F-4D97-AF65-F5344CB8AC3E}">
        <p14:creationId xmlns:p14="http://schemas.microsoft.com/office/powerpoint/2010/main" val="302296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DBSCAN</a:t>
            </a:r>
            <a:endParaRPr lang="en-US" dirty="0"/>
          </a:p>
        </p:txBody>
      </p:sp>
      <p:sp>
        <p:nvSpPr>
          <p:cNvPr id="3" name="Content Placeholder 2"/>
          <p:cNvSpPr>
            <a:spLocks noGrp="1"/>
          </p:cNvSpPr>
          <p:nvPr>
            <p:ph idx="1"/>
          </p:nvPr>
        </p:nvSpPr>
        <p:spPr/>
        <p:txBody>
          <a:bodyPr/>
          <a:lstStyle/>
          <a:p>
            <a:r>
              <a:rPr lang="en-US" dirty="0" smtClean="0"/>
              <a:t>Works with any pairwise dissimilarity</a:t>
            </a:r>
          </a:p>
          <a:p>
            <a:r>
              <a:rPr lang="en-US" dirty="0" smtClean="0"/>
              <a:t>Works extremely well for irregularly shaped clusters</a:t>
            </a:r>
          </a:p>
          <a:p>
            <a:r>
              <a:rPr lang="en-US" dirty="0" smtClean="0"/>
              <a:t>Does not require every point to be in a cluster.</a:t>
            </a:r>
          </a:p>
          <a:p>
            <a:r>
              <a:rPr lang="en-US" dirty="0" smtClean="0"/>
              <a:t>No need to specify the number of clusters. (Do need to specify some hyper-parameters)</a:t>
            </a:r>
            <a:endParaRPr lang="en-US" dirty="0"/>
          </a:p>
        </p:txBody>
      </p:sp>
    </p:spTree>
    <p:extLst>
      <p:ext uri="{BB962C8B-B14F-4D97-AF65-F5344CB8AC3E}">
        <p14:creationId xmlns:p14="http://schemas.microsoft.com/office/powerpoint/2010/main" val="1901559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DBSCAN Algorithm</a:t>
            </a:r>
            <a:endParaRPr lang="en-US" dirty="0"/>
          </a:p>
        </p:txBody>
      </p:sp>
      <p:pic>
        <p:nvPicPr>
          <p:cNvPr id="4" name="Picture 3"/>
          <p:cNvPicPr>
            <a:picLocks noChangeAspect="1"/>
          </p:cNvPicPr>
          <p:nvPr/>
        </p:nvPicPr>
        <p:blipFill>
          <a:blip r:embed="rId2"/>
          <a:stretch>
            <a:fillRect/>
          </a:stretch>
        </p:blipFill>
        <p:spPr>
          <a:xfrm>
            <a:off x="1432875" y="1893190"/>
            <a:ext cx="6014458" cy="4337928"/>
          </a:xfrm>
          <a:prstGeom prst="rect">
            <a:avLst/>
          </a:prstGeom>
        </p:spPr>
      </p:pic>
      <mc:AlternateContent xmlns:mc="http://schemas.openxmlformats.org/markup-compatibility/2006">
        <mc:Choice xmlns:a14="http://schemas.microsoft.com/office/drawing/2010/main" Requires="a14">
          <p:sp>
            <p:nvSpPr>
              <p:cNvPr id="5" name="TextBox 4"/>
              <p:cNvSpPr txBox="1"/>
              <p:nvPr/>
            </p:nvSpPr>
            <p:spPr>
              <a:xfrm>
                <a:off x="6457361" y="584462"/>
                <a:ext cx="5269583" cy="1200329"/>
              </a:xfrm>
              <a:prstGeom prst="rect">
                <a:avLst/>
              </a:prstGeom>
              <a:noFill/>
            </p:spPr>
            <p:txBody>
              <a:bodyPr wrap="square" rtlCol="0">
                <a:spAutoFit/>
              </a:bodyPr>
              <a:lstStyle/>
              <a:p>
                <a:r>
                  <a:rPr lang="en-US" b="1" dirty="0" smtClean="0"/>
                  <a:t>Parameters</a:t>
                </a:r>
              </a:p>
              <a:p>
                <a:pPr marL="285750" indent="-285750">
                  <a:buFont typeface="Arial" charset="0"/>
                  <a:buChar char="•"/>
                </a:pPr>
                <a14:m>
                  <m:oMath xmlns:m="http://schemas.openxmlformats.org/officeDocument/2006/math">
                    <m:r>
                      <a:rPr lang="en-US" b="0" i="1" smtClean="0">
                        <a:latin typeface="Cambria Math" charset="0"/>
                      </a:rPr>
                      <m:t>𝜖</m:t>
                    </m:r>
                  </m:oMath>
                </a14:m>
                <a:r>
                  <a:rPr lang="en-US" dirty="0" smtClean="0"/>
                  <a:t>– i.e. what defines when two points are ‘close’</a:t>
                </a:r>
              </a:p>
              <a:p>
                <a:pPr marL="285750" indent="-285750">
                  <a:buFont typeface="Arial" charset="0"/>
                  <a:buChar char="•"/>
                </a:pPr>
                <a:r>
                  <a:rPr lang="en-US" dirty="0" err="1" smtClean="0"/>
                  <a:t>MinSamples</a:t>
                </a:r>
                <a:r>
                  <a:rPr lang="en-US" dirty="0" smtClean="0"/>
                  <a:t> – i.e. How many ‘close’ points before the points are ‘dense’</a:t>
                </a:r>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6457361" y="584462"/>
                <a:ext cx="5269583" cy="1200329"/>
              </a:xfrm>
              <a:prstGeom prst="rect">
                <a:avLst/>
              </a:prstGeom>
              <a:blipFill rotWithShape="0">
                <a:blip r:embed="rId3"/>
                <a:stretch>
                  <a:fillRect l="-925" t="-3046" b="-710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7767687" y="2677212"/>
                <a:ext cx="3789575" cy="1477328"/>
              </a:xfrm>
              <a:prstGeom prst="rect">
                <a:avLst/>
              </a:prstGeom>
              <a:noFill/>
            </p:spPr>
            <p:txBody>
              <a:bodyPr wrap="square" rtlCol="0">
                <a:spAutoFit/>
              </a:bodyPr>
              <a:lstStyle/>
              <a:p>
                <a:pPr marL="285750" indent="-285750">
                  <a:buFont typeface="Arial" charset="0"/>
                  <a:buChar char="•"/>
                </a:pPr>
                <a:r>
                  <a:rPr lang="en-US" dirty="0" smtClean="0"/>
                  <a:t>A point is a </a:t>
                </a:r>
                <a:r>
                  <a:rPr lang="en-US" i="1" dirty="0" smtClean="0"/>
                  <a:t>core point</a:t>
                </a:r>
                <a:r>
                  <a:rPr lang="en-US" dirty="0" smtClean="0"/>
                  <a:t> of a cluster if there are at least </a:t>
                </a:r>
                <a:r>
                  <a:rPr lang="en-US" dirty="0" err="1" smtClean="0"/>
                  <a:t>MinSamples</a:t>
                </a:r>
                <a:r>
                  <a:rPr lang="en-US" dirty="0" smtClean="0"/>
                  <a:t> other points within </a:t>
                </a:r>
                <a14:m>
                  <m:oMath xmlns:m="http://schemas.openxmlformats.org/officeDocument/2006/math">
                    <m:r>
                      <m:rPr>
                        <m:sty m:val="p"/>
                      </m:rPr>
                      <a:rPr lang="en-US" b="0" i="1" smtClean="0">
                        <a:latin typeface="Cambria Math" charset="0"/>
                      </a:rPr>
                      <m:t>ϵ</m:t>
                    </m:r>
                  </m:oMath>
                </a14:m>
                <a:r>
                  <a:rPr lang="en-US" b="0" dirty="0" smtClean="0"/>
                  <a:t> of the point.</a:t>
                </a:r>
              </a:p>
              <a:p>
                <a:pPr marL="285750" indent="-285750">
                  <a:buFont typeface="Arial" charset="0"/>
                  <a:buChar char="•"/>
                </a:pPr>
                <a:r>
                  <a:rPr lang="en-US" dirty="0" smtClean="0"/>
                  <a:t>A point is in a cluster only if it is within </a:t>
                </a:r>
                <a14:m>
                  <m:oMath xmlns:m="http://schemas.openxmlformats.org/officeDocument/2006/math">
                    <m:r>
                      <a:rPr lang="en-US" b="0" i="1" smtClean="0">
                        <a:latin typeface="Cambria Math" charset="0"/>
                      </a:rPr>
                      <m:t>𝜖</m:t>
                    </m:r>
                  </m:oMath>
                </a14:m>
                <a:r>
                  <a:rPr lang="en-US" b="0" dirty="0" smtClean="0"/>
                  <a:t> of a core point.</a:t>
                </a:r>
              </a:p>
            </p:txBody>
          </p:sp>
        </mc:Choice>
        <mc:Fallback>
          <p:sp>
            <p:nvSpPr>
              <p:cNvPr id="6" name="TextBox 5"/>
              <p:cNvSpPr txBox="1">
                <a:spLocks noRot="1" noChangeAspect="1" noMove="1" noResize="1" noEditPoints="1" noAdjustHandles="1" noChangeArrowheads="1" noChangeShapeType="1" noTextEdit="1"/>
              </p:cNvSpPr>
              <p:nvPr/>
            </p:nvSpPr>
            <p:spPr>
              <a:xfrm>
                <a:off x="7767687" y="2677212"/>
                <a:ext cx="3789575" cy="1477328"/>
              </a:xfrm>
              <a:prstGeom prst="rect">
                <a:avLst/>
              </a:prstGeom>
              <a:blipFill rotWithShape="0">
                <a:blip r:embed="rId4"/>
                <a:stretch>
                  <a:fillRect l="-965" t="-2058" r="-1286" b="-5350"/>
                </a:stretch>
              </a:blipFill>
            </p:spPr>
            <p:txBody>
              <a:bodyPr/>
              <a:lstStyle/>
              <a:p>
                <a:r>
                  <a:rPr lang="en-US">
                    <a:noFill/>
                  </a:rPr>
                  <a:t> </a:t>
                </a:r>
              </a:p>
            </p:txBody>
          </p:sp>
        </mc:Fallback>
      </mc:AlternateContent>
    </p:spTree>
    <p:extLst>
      <p:ext uri="{BB962C8B-B14F-4D97-AF65-F5344CB8AC3E}">
        <p14:creationId xmlns:p14="http://schemas.microsoft.com/office/powerpoint/2010/main" val="1116874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DBSCAN Example</a:t>
            </a:r>
            <a:endParaRPr lang="en-US" dirty="0"/>
          </a:p>
        </p:txBody>
      </p:sp>
      <p:pic>
        <p:nvPicPr>
          <p:cNvPr id="4" name="Picture 3"/>
          <p:cNvPicPr>
            <a:picLocks noChangeAspect="1"/>
          </p:cNvPicPr>
          <p:nvPr/>
        </p:nvPicPr>
        <p:blipFill>
          <a:blip r:embed="rId2"/>
          <a:stretch>
            <a:fillRect/>
          </a:stretch>
        </p:blipFill>
        <p:spPr>
          <a:xfrm>
            <a:off x="6165130" y="1385440"/>
            <a:ext cx="4967926" cy="4877600"/>
          </a:xfrm>
          <a:prstGeom prst="rect">
            <a:avLst/>
          </a:prstGeom>
        </p:spPr>
      </p:pic>
      <p:sp>
        <p:nvSpPr>
          <p:cNvPr id="5" name="TextBox 4"/>
          <p:cNvSpPr txBox="1"/>
          <p:nvPr/>
        </p:nvSpPr>
        <p:spPr>
          <a:xfrm>
            <a:off x="509047" y="2922308"/>
            <a:ext cx="5241304" cy="1200329"/>
          </a:xfrm>
          <a:prstGeom prst="rect">
            <a:avLst/>
          </a:prstGeom>
          <a:noFill/>
        </p:spPr>
        <p:txBody>
          <a:bodyPr wrap="square" rtlCol="0">
            <a:spAutoFit/>
          </a:bodyPr>
          <a:lstStyle/>
          <a:p>
            <a:pPr marL="285750" indent="-285750">
              <a:buFont typeface="Arial" charset="0"/>
              <a:buChar char="•"/>
            </a:pPr>
            <a:r>
              <a:rPr lang="en-US" sz="2400" dirty="0" smtClean="0"/>
              <a:t>Finds the correct number of clusters</a:t>
            </a:r>
          </a:p>
          <a:p>
            <a:pPr marL="285750" indent="-285750">
              <a:buFont typeface="Arial" charset="0"/>
              <a:buChar char="•"/>
            </a:pPr>
            <a:r>
              <a:rPr lang="en-US" sz="2400" dirty="0" smtClean="0"/>
              <a:t>Finds the right ‘shape’ clusters</a:t>
            </a:r>
          </a:p>
          <a:p>
            <a:pPr marL="285750" indent="-285750">
              <a:buFont typeface="Arial" charset="0"/>
              <a:buChar char="•"/>
            </a:pPr>
            <a:r>
              <a:rPr lang="en-US" sz="2400" dirty="0" smtClean="0"/>
              <a:t>Leaves out noisy points</a:t>
            </a:r>
            <a:endParaRPr lang="en-US" sz="2400" dirty="0"/>
          </a:p>
        </p:txBody>
      </p:sp>
    </p:spTree>
    <p:extLst>
      <p:ext uri="{BB962C8B-B14F-4D97-AF65-F5344CB8AC3E}">
        <p14:creationId xmlns:p14="http://schemas.microsoft.com/office/powerpoint/2010/main" val="1354269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1521</TotalTime>
  <Words>379</Words>
  <Application>Microsoft Macintosh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Calibri Light</vt:lpstr>
      <vt:lpstr>Cambria Math</vt:lpstr>
      <vt:lpstr>Arial</vt:lpstr>
      <vt:lpstr>Office Theme</vt:lpstr>
      <vt:lpstr>Week 9</vt:lpstr>
      <vt:lpstr>Objectives</vt:lpstr>
      <vt:lpstr>KMeans</vt:lpstr>
      <vt:lpstr>Selecting K – Scree plot</vt:lpstr>
      <vt:lpstr>Selecting K – Silhouette Score</vt:lpstr>
      <vt:lpstr>Hierarchical Clustering</vt:lpstr>
      <vt:lpstr>DBSCAN</vt:lpstr>
      <vt:lpstr>DBSCAN Algorithm</vt:lpstr>
      <vt:lpstr>DBSCAN Example</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9</dc:title>
  <dc:creator>Microsoft Office User</dc:creator>
  <cp:lastModifiedBy>Microsoft Office User</cp:lastModifiedBy>
  <cp:revision>5</cp:revision>
  <dcterms:created xsi:type="dcterms:W3CDTF">2017-03-06T21:27:20Z</dcterms:created>
  <dcterms:modified xsi:type="dcterms:W3CDTF">2017-03-07T22:48:40Z</dcterms:modified>
</cp:coreProperties>
</file>