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68" r:id="rId8"/>
    <p:sldId id="261" r:id="rId9"/>
    <p:sldId id="262" r:id="rId10"/>
    <p:sldId id="269" r:id="rId11"/>
    <p:sldId id="273" r:id="rId12"/>
    <p:sldId id="263" r:id="rId13"/>
    <p:sldId id="272" r:id="rId14"/>
    <p:sldId id="264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7300"/>
  </p:normalViewPr>
  <p:slideViewPr>
    <p:cSldViewPr snapToGrid="0" snapToObjects="1">
      <p:cViewPr>
        <p:scale>
          <a:sx n="100" d="100"/>
          <a:sy n="100" d="100"/>
        </p:scale>
        <p:origin x="1000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1D5CD-5AD1-1944-B418-8B1CFB057DFD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285AE-D016-5F46-8A34-5AD9AA51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s://www.kaggle.com/wiki/MeanAveragePrecision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Added features to dataset derived from other features in data such as: </a:t>
            </a:r>
          </a:p>
          <a:p>
            <a:pPr lvl="1" fontAlgn="base"/>
            <a:r>
              <a:rPr lang="en-US" dirty="0" smtClean="0"/>
              <a:t>Length of stay, time on the site, numerical day of the week, if it is a family (adults and kids) </a:t>
            </a:r>
          </a:p>
          <a:p>
            <a:pPr fontAlgn="base"/>
            <a:r>
              <a:rPr lang="en-US" dirty="0" smtClean="0"/>
              <a:t>Reduced the training set by selecting only search events when the user is booking a hotel (</a:t>
            </a:r>
            <a:r>
              <a:rPr lang="en-US" dirty="0" err="1" smtClean="0"/>
              <a:t>is_booking</a:t>
            </a:r>
            <a:r>
              <a:rPr lang="en-US" dirty="0" smtClean="0"/>
              <a:t> == 1)</a:t>
            </a:r>
          </a:p>
          <a:p>
            <a:pPr lvl="1" fontAlgn="base"/>
            <a:r>
              <a:rPr lang="en-US" dirty="0" smtClean="0"/>
              <a:t>Only important if a user books hotel, not if the user views a hotel</a:t>
            </a:r>
          </a:p>
          <a:p>
            <a:pPr lvl="1" fontAlgn="base"/>
            <a:r>
              <a:rPr lang="en-US" dirty="0" smtClean="0"/>
              <a:t>Smaller and faster</a:t>
            </a:r>
          </a:p>
          <a:p>
            <a:pPr fontAlgn="base"/>
            <a:r>
              <a:rPr lang="en-US" dirty="0" smtClean="0"/>
              <a:t>Added features to the destinations dataset to summarize the value of the latent descriptions without having to add 150 extra columns to training set. </a:t>
            </a:r>
          </a:p>
          <a:p>
            <a:pPr lvl="1" fontAlgn="base"/>
            <a:r>
              <a:rPr lang="en-US" dirty="0" smtClean="0"/>
              <a:t>Mean, median, </a:t>
            </a:r>
            <a:r>
              <a:rPr lang="en-US" dirty="0" err="1" smtClean="0"/>
              <a:t>stdev</a:t>
            </a:r>
            <a:r>
              <a:rPr lang="en-US" dirty="0" smtClean="0"/>
              <a:t>, max, min and </a:t>
            </a:r>
            <a:r>
              <a:rPr lang="en-US" dirty="0" err="1" smtClean="0"/>
              <a:t>is_positive</a:t>
            </a:r>
            <a:r>
              <a:rPr lang="en-US" dirty="0" smtClean="0"/>
              <a:t> of the reviews.</a:t>
            </a:r>
          </a:p>
          <a:p>
            <a:pPr fontAlgn="base"/>
            <a:r>
              <a:rPr lang="en-US" dirty="0" smtClean="0"/>
              <a:t>Merged the Training dataset and the destinations dataset on the hotel searched for.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285AE-D016-5F46-8A34-5AD9AA5101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285AE-D016-5F46-8A34-5AD9AA5101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But choose </a:t>
            </a:r>
            <a:r>
              <a:rPr lang="en-US" baseline="0" dirty="0" err="1" smtClean="0"/>
              <a:t>Dtree</a:t>
            </a:r>
            <a:r>
              <a:rPr lang="en-US" baseline="0" dirty="0" smtClean="0"/>
              <a:t> that used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Grid searched through KNN </a:t>
            </a:r>
          </a:p>
          <a:p>
            <a:endParaRPr lang="en-US" baseline="0" dirty="0" smtClean="0"/>
          </a:p>
          <a:p>
            <a:r>
              <a:rPr lang="en-US" dirty="0" smtClean="0"/>
              <a:t>Results</a:t>
            </a:r>
            <a:r>
              <a:rPr lang="en-US" baseline="0" dirty="0" smtClean="0"/>
              <a:t> do not beat null by much but choose the DTREE model that cycled through max depth col, and min sample leaf. </a:t>
            </a:r>
          </a:p>
          <a:p>
            <a:r>
              <a:rPr lang="en-US" baseline="0" dirty="0" smtClean="0"/>
              <a:t>Random forest results are close but may not be worth the complexity required. </a:t>
            </a:r>
          </a:p>
          <a:p>
            <a:endParaRPr lang="en-US" baseline="0" dirty="0" smtClean="0"/>
          </a:p>
          <a:p>
            <a:r>
              <a:rPr lang="en-US" dirty="0" smtClean="0"/>
              <a:t> search </a:t>
            </a:r>
            <a:r>
              <a:rPr lang="en-US" dirty="0" err="1" smtClean="0"/>
              <a:t>max_depthmax_depth_range</a:t>
            </a:r>
            <a:r>
              <a:rPr lang="en-US" dirty="0" smtClean="0"/>
              <a:t> = range(1,100,2)</a:t>
            </a:r>
          </a:p>
          <a:p>
            <a:r>
              <a:rPr lang="en-US" dirty="0" err="1" smtClean="0"/>
              <a:t>min_samples_leaf_range</a:t>
            </a:r>
            <a:r>
              <a:rPr lang="en-US" dirty="0" smtClean="0"/>
              <a:t> = range(1,215,5)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285AE-D016-5F46-8A34-5AD9AA5101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01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max_depth_range</a:t>
            </a:r>
            <a:r>
              <a:rPr lang="en-US" dirty="0" smtClean="0"/>
              <a:t> = range(1,100,2)</a:t>
            </a:r>
          </a:p>
          <a:p>
            <a:r>
              <a:rPr lang="en-US" dirty="0" err="1" smtClean="0"/>
              <a:t>min_samples_leaf_range</a:t>
            </a:r>
            <a:r>
              <a:rPr lang="en-US" dirty="0" smtClean="0"/>
              <a:t> = range(1,215,5)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285AE-D016-5F46-8A34-5AD9AA5101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6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285AE-D016-5F46-8A34-5AD9AA5101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56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Mean Average Precision @ 5</a:t>
            </a:r>
            <a:r>
              <a:rPr lang="en-US" dirty="0" smtClean="0"/>
              <a:t> (MAP@5):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285AE-D016-5F46-8A34-5AD9AA5101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54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predict each hotel – just usually not at the correct time.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285AE-D016-5F46-8A34-5AD9AA5101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644" y="149379"/>
            <a:ext cx="11518712" cy="94326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43" y="1280160"/>
            <a:ext cx="11518711" cy="5076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28017"/>
            <a:ext cx="11594592" cy="95097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258380"/>
            <a:ext cx="5745480" cy="509797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58380"/>
            <a:ext cx="5696712" cy="50979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2768"/>
            <a:ext cx="10515600" cy="20848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8017"/>
            <a:ext cx="10515600" cy="950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5296"/>
            <a:ext cx="10515600" cy="513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expedia-hotel-recommendat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212" y="1014787"/>
            <a:ext cx="10775576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  <a:ea typeface="Impact" charset="0"/>
                <a:cs typeface="Impact" charset="0"/>
              </a:rPr>
              <a:t>Expedia Hotel Recommendations: </a:t>
            </a:r>
            <a:r>
              <a:rPr lang="en-US" b="1" dirty="0" smtClean="0">
                <a:latin typeface="+mn-lt"/>
                <a:ea typeface="Impact" charset="0"/>
                <a:cs typeface="Impact" charset="0"/>
              </a:rPr>
              <a:t/>
            </a:r>
            <a:br>
              <a:rPr lang="en-US" b="1" dirty="0" smtClean="0">
                <a:latin typeface="+mn-lt"/>
                <a:ea typeface="Impact" charset="0"/>
                <a:cs typeface="Impact" charset="0"/>
              </a:rPr>
            </a:br>
            <a:r>
              <a:rPr lang="en-US" b="1" dirty="0" smtClean="0">
                <a:latin typeface="+mn-lt"/>
                <a:ea typeface="Impact" charset="0"/>
                <a:cs typeface="Impact" charset="0"/>
              </a:rPr>
              <a:t>A </a:t>
            </a:r>
            <a:r>
              <a:rPr lang="en-US" b="1" dirty="0" err="1" smtClean="0">
                <a:latin typeface="+mn-lt"/>
                <a:ea typeface="Impact" charset="0"/>
                <a:cs typeface="Impact" charset="0"/>
              </a:rPr>
              <a:t>kaggle</a:t>
            </a:r>
            <a:r>
              <a:rPr lang="en-US" b="1" dirty="0" smtClean="0">
                <a:latin typeface="+mn-lt"/>
                <a:ea typeface="Impact" charset="0"/>
                <a:cs typeface="Impact" charset="0"/>
              </a:rPr>
              <a:t> </a:t>
            </a:r>
            <a:r>
              <a:rPr lang="en-US" b="1" dirty="0">
                <a:latin typeface="+mn-lt"/>
                <a:ea typeface="Impact" charset="0"/>
                <a:cs typeface="Impact" charset="0"/>
              </a:rPr>
              <a:t>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ea typeface="Impact" charset="0"/>
                <a:cs typeface="Impact" charset="0"/>
              </a:rPr>
              <a:t>Which hotel type will an Expedia customer book?</a:t>
            </a:r>
          </a:p>
          <a:p>
            <a:endParaRPr lang="en-US" b="1" dirty="0" smtClean="0">
              <a:ea typeface="Impact" charset="0"/>
              <a:cs typeface="Impact" charset="0"/>
            </a:endParaRPr>
          </a:p>
          <a:p>
            <a:r>
              <a:rPr lang="en-US" b="1" dirty="0" smtClean="0">
                <a:ea typeface="Impact" charset="0"/>
                <a:cs typeface="Impact" charset="0"/>
              </a:rPr>
              <a:t>Maura Cullen </a:t>
            </a:r>
            <a:endParaRPr lang="en-US" b="1" dirty="0"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Option for 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DTREE Search Parameters </a:t>
            </a:r>
          </a:p>
          <a:p>
            <a:r>
              <a:rPr lang="en-US" dirty="0" smtClean="0"/>
              <a:t>max depth = 29</a:t>
            </a:r>
          </a:p>
          <a:p>
            <a:r>
              <a:rPr lang="en-US" dirty="0" smtClean="0"/>
              <a:t>min samples per leaf = 1.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10-way </a:t>
            </a:r>
            <a:r>
              <a:rPr lang="en-US" dirty="0"/>
              <a:t>Cross-Validated RMSE =  </a:t>
            </a:r>
            <a:r>
              <a:rPr lang="en-US" dirty="0" smtClean="0"/>
              <a:t>38.4</a:t>
            </a:r>
          </a:p>
          <a:p>
            <a:pPr marL="0" indent="0">
              <a:buNone/>
            </a:pPr>
            <a:r>
              <a:rPr lang="en-US" dirty="0" smtClean="0"/>
              <a:t>Null Hypothesis RMSE = 52.6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0" y="2097405"/>
            <a:ext cx="4953000" cy="344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0100" y="145107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RMSE of </a:t>
            </a:r>
            <a:r>
              <a:rPr lang="en-US" dirty="0" smtClean="0"/>
              <a:t>cycle through max </a:t>
            </a:r>
            <a:r>
              <a:rPr lang="en-US" dirty="0" err="1" smtClean="0"/>
              <a:t>dephth</a:t>
            </a:r>
            <a:r>
              <a:rPr lang="en-US" dirty="0" smtClean="0"/>
              <a:t> and min samples per leaf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Highest 5 feature Importance (Very Low)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482339"/>
              </p:ext>
            </p:extLst>
          </p:nvPr>
        </p:nvGraphicFramePr>
        <p:xfrm>
          <a:off x="838200" y="1854200"/>
          <a:ext cx="10515600" cy="2291397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4117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user_location_region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0.051706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day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0.055348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user_location_city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0.059109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19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search_time_epoch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0.061359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user_id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0.064238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tos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0.072754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27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Model on Testing 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Score of test v. </a:t>
            </a:r>
            <a:r>
              <a:rPr lang="en-US" dirty="0" err="1" smtClean="0"/>
              <a:t>preds</a:t>
            </a:r>
            <a:r>
              <a:rPr lang="en-US" dirty="0" smtClean="0"/>
              <a:t>: 0.97 </a:t>
            </a:r>
          </a:p>
          <a:p>
            <a:pPr fontAlgn="base"/>
            <a:r>
              <a:rPr lang="en-US" dirty="0" smtClean="0"/>
              <a:t>RMSE </a:t>
            </a:r>
            <a:r>
              <a:rPr lang="en-US" dirty="0"/>
              <a:t>Final Model </a:t>
            </a:r>
            <a:r>
              <a:rPr lang="en-US" dirty="0" smtClean="0"/>
              <a:t>39.1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/>
              <a:t>CV RMSE Final Model </a:t>
            </a:r>
            <a:r>
              <a:rPr lang="en-US" dirty="0" smtClean="0"/>
              <a:t>39.8</a:t>
            </a:r>
          </a:p>
          <a:p>
            <a:pPr fontAlgn="base"/>
            <a:r>
              <a:rPr lang="en-US" dirty="0" smtClean="0"/>
              <a:t>Accuracy </a:t>
            </a:r>
            <a:r>
              <a:rPr lang="en-US" dirty="0"/>
              <a:t>for Test of Final Model </a:t>
            </a:r>
            <a:r>
              <a:rPr lang="en-US" dirty="0" smtClean="0"/>
              <a:t>0.13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Set: </a:t>
            </a:r>
            <a:r>
              <a:rPr lang="en-US" dirty="0"/>
              <a:t>Scatter </a:t>
            </a:r>
            <a:r>
              <a:rPr lang="en-US" dirty="0" smtClean="0"/>
              <a:t>of Target Vs. Prediction </a:t>
            </a:r>
            <a:r>
              <a:rPr lang="en-US" dirty="0" smtClean="0">
                <a:sym typeface="Wingdings"/>
              </a:rPr>
              <a:t>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5300" y="1954898"/>
            <a:ext cx="6121400" cy="416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Issues, Thoughts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Large dataset and I underestimated the amount of time it would take. </a:t>
            </a:r>
          </a:p>
          <a:p>
            <a:pPr lvl="1" fontAlgn="base"/>
            <a:r>
              <a:rPr lang="en-US" dirty="0" smtClean="0"/>
              <a:t>Training set had 37,670,293 data points with 3,006,693 points when user was booking. </a:t>
            </a:r>
          </a:p>
          <a:p>
            <a:pPr lvl="1" fontAlgn="base"/>
            <a:r>
              <a:rPr lang="en-US" dirty="0" smtClean="0"/>
              <a:t>I used only a small subset of the data provided for this </a:t>
            </a:r>
            <a:r>
              <a:rPr lang="en-US" dirty="0" smtClean="0"/>
              <a:t>project (used </a:t>
            </a:r>
            <a:br>
              <a:rPr lang="en-US" dirty="0" smtClean="0"/>
            </a:br>
            <a:endParaRPr lang="en-US" dirty="0" smtClean="0"/>
          </a:p>
          <a:p>
            <a:pPr fontAlgn="base"/>
            <a:r>
              <a:rPr lang="en-US" dirty="0" smtClean="0"/>
              <a:t>Thought about first predicting if a person would book the hotel currently viewing (target  == </a:t>
            </a:r>
            <a:r>
              <a:rPr lang="en-US" dirty="0" err="1" smtClean="0"/>
              <a:t>is_booking</a:t>
            </a:r>
            <a:r>
              <a:rPr lang="en-US" dirty="0" smtClean="0"/>
              <a:t>).  Then predict which hotel. </a:t>
            </a:r>
            <a:br>
              <a:rPr lang="en-US" dirty="0" smtClean="0"/>
            </a:b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competition allows you to submit 5 </a:t>
            </a:r>
            <a:r>
              <a:rPr lang="en-US" dirty="0" smtClean="0"/>
              <a:t>hotel cluster predictions for each of booking entries. I am predicting one hotel cluster for each entry.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Search with using the entire dataset available. Hopefully more examples would lead to a better model. </a:t>
            </a:r>
            <a:endParaRPr lang="en-US" dirty="0"/>
          </a:p>
          <a:p>
            <a:pPr fontAlgn="base"/>
            <a:r>
              <a:rPr lang="en-US" dirty="0" smtClean="0"/>
              <a:t>Try a </a:t>
            </a:r>
            <a:r>
              <a:rPr lang="en-US" dirty="0"/>
              <a:t>neural network. </a:t>
            </a:r>
          </a:p>
          <a:p>
            <a:pPr fontAlgn="base"/>
            <a:r>
              <a:rPr lang="en-US" dirty="0"/>
              <a:t>Explore and spend more time tuning </a:t>
            </a:r>
            <a:r>
              <a:rPr lang="en-US" dirty="0" smtClean="0"/>
              <a:t>each models parameters to try to find a better fit. </a:t>
            </a:r>
            <a:endParaRPr lang="en-US" dirty="0" smtClean="0"/>
          </a:p>
          <a:p>
            <a:pPr fontAlgn="base"/>
            <a:r>
              <a:rPr lang="en-US" dirty="0" smtClean="0"/>
              <a:t>Try to cluster </a:t>
            </a:r>
            <a:r>
              <a:rPr lang="en-US" dirty="0"/>
              <a:t>the data </a:t>
            </a:r>
            <a:r>
              <a:rPr lang="en-US" dirty="0" smtClean="0"/>
              <a:t>into less than 100 possibilities to predict.</a:t>
            </a:r>
          </a:p>
          <a:p>
            <a:pPr lvl="1" fontAlgn="base"/>
            <a:r>
              <a:rPr lang="en-US" dirty="0" smtClean="0"/>
              <a:t>Ex, cluster by </a:t>
            </a:r>
            <a:r>
              <a:rPr lang="en-US" dirty="0"/>
              <a:t>c</a:t>
            </a:r>
            <a:r>
              <a:rPr lang="en-US" dirty="0" smtClean="0"/>
              <a:t>ountry first or hotel type before training. </a:t>
            </a:r>
            <a:endParaRPr lang="en-US" dirty="0"/>
          </a:p>
          <a:p>
            <a:pPr fontAlgn="base"/>
            <a:r>
              <a:rPr lang="en-US" dirty="0"/>
              <a:t>T</a:t>
            </a:r>
            <a:r>
              <a:rPr lang="en-US" dirty="0" smtClean="0"/>
              <a:t>hink of other columns to add to increase predictability</a:t>
            </a:r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Questions, Comments</a:t>
            </a:r>
          </a:p>
        </p:txBody>
      </p:sp>
    </p:spTree>
    <p:extLst>
      <p:ext uri="{BB962C8B-B14F-4D97-AF65-F5344CB8AC3E}">
        <p14:creationId xmlns:p14="http://schemas.microsoft.com/office/powerpoint/2010/main" val="16550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017"/>
            <a:ext cx="10515600" cy="1005839"/>
          </a:xfrm>
        </p:spPr>
        <p:txBody>
          <a:bodyPr/>
          <a:lstStyle/>
          <a:p>
            <a:r>
              <a:rPr lang="en-US" dirty="0" smtClean="0"/>
              <a:t>Competition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468112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dirty="0"/>
              <a:t>Currently, Expedia uses search parameters to adjust their hotel recommendations, but there aren't enough customer specific data to personalize them for each user. In this competition, Expedia is challenging </a:t>
            </a:r>
            <a:r>
              <a:rPr lang="en-US" dirty="0" err="1"/>
              <a:t>Kagglers</a:t>
            </a:r>
            <a:r>
              <a:rPr lang="en-US" dirty="0"/>
              <a:t> to contextualize customer data and predict the likelihood a user will stay at 100 different hotel groups.”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endParaRPr lang="en-US" sz="1800" u="sng" dirty="0" smtClean="0">
              <a:hlinkClick r:id="rId2"/>
            </a:endParaRPr>
          </a:p>
          <a:p>
            <a:pPr marL="0" indent="0" algn="r">
              <a:buNone/>
            </a:pPr>
            <a:endParaRPr lang="en-US" sz="1800" u="sng" dirty="0" smtClean="0">
              <a:hlinkClick r:id="rId2"/>
            </a:endParaRPr>
          </a:p>
          <a:p>
            <a:pPr marL="0" indent="0" algn="r">
              <a:buNone/>
            </a:pPr>
            <a:endParaRPr lang="en-US" sz="1800" u="sng" dirty="0">
              <a:hlinkClick r:id="rId2"/>
            </a:endParaRPr>
          </a:p>
          <a:p>
            <a:pPr marL="0" indent="0" algn="r">
              <a:buNone/>
            </a:pPr>
            <a:endParaRPr lang="en-US" sz="1800" u="sng" dirty="0" smtClean="0">
              <a:hlinkClick r:id="rId2"/>
            </a:endParaRPr>
          </a:p>
          <a:p>
            <a:pPr marL="0" indent="0" algn="r">
              <a:buNone/>
            </a:pPr>
            <a:endParaRPr lang="en-US" sz="1800" u="sng" dirty="0">
              <a:hlinkClick r:id="rId2"/>
            </a:endParaRPr>
          </a:p>
          <a:p>
            <a:pPr marL="0" indent="0" algn="r">
              <a:buNone/>
            </a:pPr>
            <a:r>
              <a:rPr lang="en-US" sz="1800" u="sng" dirty="0" smtClean="0">
                <a:hlinkClick r:id="rId2"/>
              </a:rPr>
              <a:t>https</a:t>
            </a:r>
            <a:r>
              <a:rPr lang="en-US" sz="1800" u="sng" dirty="0">
                <a:hlinkClick r:id="rId2"/>
              </a:rPr>
              <a:t>://www.kaggle.com/c/expedia-hotel-recommendations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Provided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Expedia </a:t>
            </a:r>
            <a:r>
              <a:rPr lang="en-US" dirty="0"/>
              <a:t>has in-house algorithms to form hotel clusters, where similar hotels for a search (based on historical price, customer star ratings, geographical locations relative to city center, </a:t>
            </a:r>
            <a:r>
              <a:rPr lang="en-US" dirty="0" err="1"/>
              <a:t>etc</a:t>
            </a:r>
            <a:r>
              <a:rPr lang="en-US" dirty="0"/>
              <a:t>) are grouped together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These Hotel Clusters are </a:t>
            </a:r>
            <a:r>
              <a:rPr lang="en-US" dirty="0" smtClean="0"/>
              <a:t>my target </a:t>
            </a:r>
            <a:r>
              <a:rPr lang="en-US" dirty="0" smtClean="0"/>
              <a:t>class.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 datasets provided in .csv format for the competition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smtClean="0"/>
              <a:t>training </a:t>
            </a:r>
            <a:r>
              <a:rPr lang="en-US" dirty="0"/>
              <a:t>dataset</a:t>
            </a:r>
          </a:p>
          <a:p>
            <a:pPr lvl="1" fontAlgn="base"/>
            <a:r>
              <a:rPr lang="en-US" dirty="0"/>
              <a:t>Contains data from a user’s current search session.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smtClean="0"/>
              <a:t>destinations dataset</a:t>
            </a:r>
            <a:endParaRPr lang="en-US" dirty="0"/>
          </a:p>
          <a:p>
            <a:pPr lvl="1" fontAlgn="base"/>
            <a:r>
              <a:rPr lang="en-US" dirty="0"/>
              <a:t>Contains hotel search latent attributes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smtClean="0"/>
              <a:t>testing </a:t>
            </a:r>
            <a:r>
              <a:rPr lang="en-US" dirty="0"/>
              <a:t>dataset</a:t>
            </a:r>
          </a:p>
          <a:p>
            <a:pPr lvl="1" fontAlgn="base"/>
            <a:r>
              <a:rPr lang="en-US" dirty="0"/>
              <a:t>A </a:t>
            </a:r>
            <a:r>
              <a:rPr lang="en-US" dirty="0" smtClean="0"/>
              <a:t>dataset to predict answer to submit – does not contain </a:t>
            </a:r>
            <a:r>
              <a:rPr lang="en-US" dirty="0" smtClean="0"/>
              <a:t>target column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 fontAlgn="base">
              <a:buNone/>
            </a:pPr>
            <a:endParaRPr lang="en-US" dirty="0"/>
          </a:p>
          <a:p>
            <a:pPr marL="457200" lvl="1" indent="0" fontAlgn="base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Example of features in training dataset: </a:t>
            </a:r>
          </a:p>
          <a:p>
            <a:r>
              <a:rPr lang="en-US" sz="1800" dirty="0" smtClean="0"/>
              <a:t>User ID</a:t>
            </a:r>
          </a:p>
          <a:p>
            <a:r>
              <a:rPr lang="en-US" sz="1800" dirty="0" smtClean="0"/>
              <a:t>Date and time of search</a:t>
            </a:r>
          </a:p>
          <a:p>
            <a:r>
              <a:rPr lang="en-US" sz="1800" dirty="0" smtClean="0"/>
              <a:t>Site name ID</a:t>
            </a:r>
          </a:p>
          <a:p>
            <a:r>
              <a:rPr lang="en-US" sz="1800" dirty="0" smtClean="0"/>
              <a:t>Location of user searching (Country, region and city)</a:t>
            </a:r>
          </a:p>
          <a:p>
            <a:r>
              <a:rPr lang="en-US" sz="1800" dirty="0" smtClean="0"/>
              <a:t>User’s distance from destination hotel (many null values)</a:t>
            </a:r>
          </a:p>
          <a:p>
            <a:r>
              <a:rPr lang="en-US" sz="1800" dirty="0" smtClean="0"/>
              <a:t>Booking part of a package</a:t>
            </a:r>
          </a:p>
          <a:p>
            <a:r>
              <a:rPr lang="en-US" sz="1800" dirty="0" smtClean="0"/>
              <a:t>On a mobile device</a:t>
            </a:r>
          </a:p>
          <a:p>
            <a:r>
              <a:rPr lang="en-US" sz="1800" dirty="0" smtClean="0"/>
              <a:t>Check in and check out dates</a:t>
            </a:r>
          </a:p>
          <a:p>
            <a:r>
              <a:rPr lang="en-US" sz="1800" dirty="0" smtClean="0"/>
              <a:t>Number of adults, children and rooms search for</a:t>
            </a:r>
          </a:p>
          <a:p>
            <a:r>
              <a:rPr lang="en-US" sz="1800" dirty="0" smtClean="0"/>
              <a:t>ID for destination and destination type</a:t>
            </a:r>
          </a:p>
          <a:p>
            <a:r>
              <a:rPr lang="en-US" sz="1800" dirty="0" smtClean="0"/>
              <a:t>Hotel location (continent, country,  market)</a:t>
            </a:r>
          </a:p>
          <a:p>
            <a:r>
              <a:rPr lang="en-US" sz="1800" dirty="0" smtClean="0"/>
              <a:t>If a person is booking or not</a:t>
            </a:r>
          </a:p>
          <a:p>
            <a:r>
              <a:rPr lang="en-US" sz="1800" dirty="0" smtClean="0"/>
              <a:t>Hotel cluster (target value)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1717" y="1865239"/>
            <a:ext cx="319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 of Hotel Clusters Booked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4794" y="2234571"/>
            <a:ext cx="5331175" cy="36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Training Dataset</a:t>
            </a:r>
          </a:p>
          <a:p>
            <a:pPr lvl="1" fontAlgn="base"/>
            <a:r>
              <a:rPr lang="en-US" dirty="0" smtClean="0"/>
              <a:t>Added </a:t>
            </a:r>
            <a:r>
              <a:rPr lang="en-US" dirty="0" smtClean="0"/>
              <a:t>features </a:t>
            </a:r>
            <a:r>
              <a:rPr lang="en-US" dirty="0"/>
              <a:t>to dataset </a:t>
            </a:r>
            <a:r>
              <a:rPr lang="en-US" dirty="0" smtClean="0"/>
              <a:t>derived </a:t>
            </a:r>
            <a:r>
              <a:rPr lang="en-US" dirty="0" smtClean="0"/>
              <a:t>from </a:t>
            </a:r>
            <a:r>
              <a:rPr lang="en-US" dirty="0" smtClean="0"/>
              <a:t>other features in data </a:t>
            </a:r>
            <a:r>
              <a:rPr lang="en-US" dirty="0" smtClean="0"/>
              <a:t>such as: </a:t>
            </a:r>
            <a:endParaRPr lang="en-US" dirty="0"/>
          </a:p>
          <a:p>
            <a:pPr lvl="2" fontAlgn="base"/>
            <a:r>
              <a:rPr lang="en-US" dirty="0" smtClean="0"/>
              <a:t>Length of stay, time on the site, </a:t>
            </a:r>
            <a:r>
              <a:rPr lang="en-US" dirty="0" smtClean="0"/>
              <a:t>numerical day of the week, </a:t>
            </a:r>
            <a:r>
              <a:rPr lang="en-US" dirty="0" smtClean="0"/>
              <a:t>if it is a family </a:t>
            </a:r>
            <a:r>
              <a:rPr lang="en-US" dirty="0" smtClean="0"/>
              <a:t>(adults and kids) </a:t>
            </a:r>
            <a:endParaRPr lang="en-US" dirty="0"/>
          </a:p>
          <a:p>
            <a:pPr lvl="1" fontAlgn="base"/>
            <a:r>
              <a:rPr lang="en-US" dirty="0" smtClean="0"/>
              <a:t>Reduced the training </a:t>
            </a:r>
            <a:r>
              <a:rPr lang="en-US" dirty="0" smtClean="0"/>
              <a:t>to only contain data when a user is booking a hotel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Destinations Dataset </a:t>
            </a:r>
            <a:endParaRPr lang="en-US" dirty="0"/>
          </a:p>
          <a:p>
            <a:pPr lvl="1" fontAlgn="base"/>
            <a:r>
              <a:rPr lang="en-US" dirty="0" smtClean="0"/>
              <a:t>Added </a:t>
            </a:r>
            <a:r>
              <a:rPr lang="en-US" dirty="0" smtClean="0"/>
              <a:t>features </a:t>
            </a:r>
            <a:r>
              <a:rPr lang="en-US" dirty="0"/>
              <a:t>to the destinations dataset </a:t>
            </a:r>
            <a:r>
              <a:rPr lang="en-US" dirty="0" smtClean="0"/>
              <a:t>to summarize </a:t>
            </a:r>
            <a:r>
              <a:rPr lang="en-US" dirty="0"/>
              <a:t>the value of the latent </a:t>
            </a:r>
            <a:r>
              <a:rPr lang="en-US" dirty="0" smtClean="0"/>
              <a:t>descriptions without </a:t>
            </a:r>
            <a:r>
              <a:rPr lang="en-US" dirty="0"/>
              <a:t>having to add </a:t>
            </a:r>
            <a:r>
              <a:rPr lang="en-US" dirty="0" smtClean="0"/>
              <a:t>150 </a:t>
            </a:r>
            <a:r>
              <a:rPr lang="en-US" dirty="0"/>
              <a:t>extra columns to </a:t>
            </a:r>
            <a:r>
              <a:rPr lang="en-US" dirty="0" smtClean="0"/>
              <a:t>training set. </a:t>
            </a:r>
            <a:endParaRPr lang="en-US" dirty="0"/>
          </a:p>
          <a:p>
            <a:pPr lvl="2" fontAlgn="base"/>
            <a:r>
              <a:rPr lang="en-US" dirty="0" smtClean="0"/>
              <a:t>Mean, median, </a:t>
            </a:r>
            <a:r>
              <a:rPr lang="en-US" dirty="0" err="1" smtClean="0"/>
              <a:t>stdev</a:t>
            </a:r>
            <a:r>
              <a:rPr lang="en-US" dirty="0" smtClean="0"/>
              <a:t>, max, min and </a:t>
            </a:r>
            <a:r>
              <a:rPr lang="en-US" dirty="0" err="1" smtClean="0"/>
              <a:t>is_positive</a:t>
            </a:r>
            <a:r>
              <a:rPr lang="en-US" dirty="0" smtClean="0"/>
              <a:t> of the reviews</a:t>
            </a:r>
            <a:r>
              <a:rPr lang="en-US" dirty="0" smtClean="0"/>
              <a:t>.</a:t>
            </a:r>
          </a:p>
          <a:p>
            <a:pPr marL="914400" lvl="2" indent="0" fontAlgn="base">
              <a:buNone/>
            </a:pPr>
            <a:endParaRPr lang="en-US" dirty="0"/>
          </a:p>
          <a:p>
            <a:pPr fontAlgn="base"/>
            <a:r>
              <a:rPr lang="en-US" dirty="0" smtClean="0"/>
              <a:t>Merged </a:t>
            </a:r>
            <a:r>
              <a:rPr lang="en-US" dirty="0"/>
              <a:t>the Training </a:t>
            </a:r>
            <a:r>
              <a:rPr lang="en-US" dirty="0" smtClean="0"/>
              <a:t>and destination datasets as the final training dataset to use.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9225" y="1273969"/>
            <a:ext cx="5041900" cy="506730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 Set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dataset before data prep: </a:t>
            </a:r>
            <a:r>
              <a:rPr lang="en-US" dirty="0" smtClean="0"/>
              <a:t>175,000 x 26</a:t>
            </a:r>
            <a:endParaRPr lang="en-US" dirty="0" smtClean="0"/>
          </a:p>
          <a:p>
            <a:r>
              <a:rPr lang="en-US" dirty="0" smtClean="0"/>
              <a:t>14,510 </a:t>
            </a:r>
            <a:r>
              <a:rPr lang="en-US" dirty="0" smtClean="0"/>
              <a:t>entries when user booked total </a:t>
            </a:r>
            <a:r>
              <a:rPr lang="en-US" dirty="0"/>
              <a:t>175,000 (</a:t>
            </a:r>
            <a:r>
              <a:rPr lang="en-US" dirty="0" smtClean="0"/>
              <a:t>8.3%)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Size of Training </a:t>
            </a:r>
            <a:r>
              <a:rPr lang="en-US" dirty="0" smtClean="0"/>
              <a:t>dataset </a:t>
            </a:r>
            <a:r>
              <a:rPr lang="en-US" dirty="0" smtClean="0"/>
              <a:t>14,510 x 26</a:t>
            </a:r>
            <a:endParaRPr lang="en-US" dirty="0" smtClean="0"/>
          </a:p>
          <a:p>
            <a:r>
              <a:rPr lang="en-US" dirty="0" smtClean="0"/>
              <a:t>Unique Users: </a:t>
            </a:r>
            <a:r>
              <a:rPr lang="en-US" dirty="0" smtClean="0"/>
              <a:t>3994</a:t>
            </a:r>
            <a:endParaRPr lang="en-US" dirty="0" smtClean="0"/>
          </a:p>
          <a:p>
            <a:r>
              <a:rPr lang="en-US" dirty="0" smtClean="0"/>
              <a:t>Mean entries per user: </a:t>
            </a:r>
            <a:r>
              <a:rPr lang="en-US" dirty="0" smtClean="0"/>
              <a:t>3.6</a:t>
            </a:r>
            <a:endParaRPr lang="en-US" dirty="0" smtClean="0"/>
          </a:p>
          <a:p>
            <a:r>
              <a:rPr lang="en-US" dirty="0" smtClean="0"/>
              <a:t>Unique Hotel Cluster IDs: 100 </a:t>
            </a:r>
          </a:p>
          <a:p>
            <a:r>
              <a:rPr lang="en-US" dirty="0" smtClean="0"/>
              <a:t>Unique Hotel Continents IDs: 6 </a:t>
            </a:r>
          </a:p>
          <a:p>
            <a:r>
              <a:rPr lang="en-US" dirty="0" smtClean="0"/>
              <a:t>Unique Hotel Country IDs: </a:t>
            </a:r>
            <a:r>
              <a:rPr lang="en-US" dirty="0" smtClean="0"/>
              <a:t>140</a:t>
            </a:r>
            <a:endParaRPr lang="en-US" dirty="0" smtClean="0"/>
          </a:p>
          <a:p>
            <a:r>
              <a:rPr lang="en-US" dirty="0" smtClean="0"/>
              <a:t>Unique Hotel Market IDs: </a:t>
            </a:r>
            <a:r>
              <a:rPr lang="en-US" dirty="0" smtClean="0"/>
              <a:t>1299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0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The </a:t>
            </a:r>
            <a:r>
              <a:rPr lang="en-US" dirty="0" smtClean="0"/>
              <a:t>target </a:t>
            </a:r>
            <a:r>
              <a:rPr lang="en-US" dirty="0" smtClean="0"/>
              <a:t>was to predict which of the 100 hotel clusters the user </a:t>
            </a:r>
            <a:r>
              <a:rPr lang="en-US" dirty="0" smtClean="0"/>
              <a:t>was </a:t>
            </a:r>
            <a:r>
              <a:rPr lang="en-US" dirty="0" smtClean="0"/>
              <a:t>booking.</a:t>
            </a:r>
          </a:p>
          <a:p>
            <a:pPr fontAlgn="base"/>
            <a:r>
              <a:rPr lang="en-US" dirty="0" smtClean="0"/>
              <a:t>Used the following classification models:</a:t>
            </a:r>
            <a:endParaRPr lang="en-US" dirty="0"/>
          </a:p>
          <a:p>
            <a:pPr lvl="1" fontAlgn="base"/>
            <a:r>
              <a:rPr lang="en-US" dirty="0"/>
              <a:t>KNN</a:t>
            </a:r>
          </a:p>
          <a:p>
            <a:pPr lvl="1" fontAlgn="base"/>
            <a:r>
              <a:rPr lang="en-US" dirty="0"/>
              <a:t>Logistic regression</a:t>
            </a:r>
          </a:p>
          <a:p>
            <a:pPr lvl="1" fontAlgn="base"/>
            <a:r>
              <a:rPr lang="en-US" dirty="0"/>
              <a:t>Naive Bayes</a:t>
            </a:r>
          </a:p>
          <a:p>
            <a:pPr lvl="1" fontAlgn="base"/>
            <a:r>
              <a:rPr lang="en-US" dirty="0"/>
              <a:t>Decision Tree</a:t>
            </a:r>
          </a:p>
          <a:p>
            <a:pPr lvl="1" fontAlgn="base"/>
            <a:r>
              <a:rPr lang="en-US" dirty="0"/>
              <a:t>Random Forest</a:t>
            </a:r>
          </a:p>
          <a:p>
            <a:pPr fontAlgn="base"/>
            <a:r>
              <a:rPr lang="en-US" dirty="0"/>
              <a:t>Cross Validated Root Mean Squared Error </a:t>
            </a:r>
            <a:r>
              <a:rPr lang="en-US" dirty="0" smtClean="0"/>
              <a:t>as a metric to compare </a:t>
            </a:r>
            <a:r>
              <a:rPr lang="en-US" dirty="0"/>
              <a:t>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Learning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43" y="1092639"/>
            <a:ext cx="11518713" cy="675640"/>
          </a:xfrm>
        </p:spPr>
        <p:txBody>
          <a:bodyPr/>
          <a:lstStyle/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AutoShape 2" descr="data:image/png;base64,iVBORw0KGgoAAAANSUhEUgAAAlgAAAFzCAYAAADi5Xe0AAAgAElEQVR4Xu2dC9hWU9rHVwehQiWRYRQpGYcS0mRCGKcZlXJIOVdy6EAhMh0cc5hoakjj3EEJxYzzaT45KwyTkQjFGHxFKiH0Xb/1fev5np73fXt3e63nefbz7P+6rq7qffc67P99773++3/fa60aa9euXWtUhIAQEAJCQAgIASEgBIIhUEMEKxiWakgICAEhIASEgBAQAhYBESw5gh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NC0NffNN9+Yn376yWy00Uamfv36abt93a8QEAJCQAgIgUoREMEqI8f4/vvvzW9+8xvz2muvVbirffbZx+y3336mX79+ZrfddrO/f+SRR8xRRx2Vufbll1827du3t///7rvvTKdOnTJtnXDCCWbq1KmmZs2aZu3atebWW281l156qfniiy8y9Y877jhz1VVXmZ122qnS9iuD+s033zR77rlnhV+9//77Zueddzbbbbedeeutt0zDhg2DWeqjjz4yzZs3z7Q3YcIEc84552T+P2zYMHPNNdfY/4fq/8EHHzRdu3Y1YHTPPfdYHKsrzj477rijAafNNtusuir6vRAQAkJACCQEARGshBgixDBWrVpl9t13X/POO++st7n33nvPkpf77rvPHHvssZlrr776agO5oHzwwQemRYsWmd/9/ve/N7Nnz7bEgOsuueSSSvuABEAGIAW57VdW4aWXXrLEL7csXLjQtGzZ0jRp0sS8++67QQmWa9v1CSl95plnTO3atS2xhGRC6iih+ndYZONYnc1dnVBjqK4//V4ICAEhIATCISCCFQ7LoreUTQ7OPfdcc9ppp5k1a9bYEN5f//pXM2bMGDtGp9jkEqBsopH7O0cMfvjhB9OuXTtL4ujjvPPOM1tssYVVZQYMGFBp+5Au2uO67PLjjz+a3Xff3Wy++ebrJVgQosquiQt4LsGCwPzjH/8w22yzjansdyEI3kMPPWS6dOliRLDiWk31hIAQEAKlhYAIVmnZa72jzSZYf/nLX0yfPn0y1//888+mbdu2VpmpimBBhBYsWGCaNm1qQ2Y33XRTpn42wXKhw7Fjx5pBgwZlwoYnn3yyIUz561//2v78/vvvtwoZYTZCfhtvvHFktLMVrNtvv93ccccdtr1DDz3UXHnllYaQ5xtvvGGuvfZa2z9//+IXv7DtU/eyyy4z3DOhPvrPLrkkit899dRT5uCDD66guuWqR/PmzTPjx483d911l22yb9++5qKLLsqERfkZIdS7777bXHjhhTaESti0Ro0a5uKLL16HYH377bfmj3/8oxkxYoRtC6wY9y677GL/LwUrsrvoQiEgBIRA4hAQwUqcSeIPKJtgMXEPHDjQqlcoRa+88oolEJRcgtW5c2dLjF544QXz9NNP2zyuNm3arBNqdAQLRYwwpAuhQcqGDBli9t9/f/vz7DwhRxD4GYRjq622MihgrtStWzeT85V715WRoOxryBeDODnyRPsnnXSSvQSyBekhTIkylZt8n03eDjjgADNz5kxLckaPHl2BWGYTrNyctezxPP/886Zjx472R7R1+eWXV2pIh+Pq1astEXU4Zl88d+5cqxKKYMV/FlRTCAgBIVBsBESwim2BgP3n5g9V1nRlOVKnnnqqadWqlVVYUIeOP/54m3+FSsS/hw4duo7y8vrrr1sCUFkZOXKkTX4nn6m6HCyI3LPPPmtq1apVoalsgoWyc+ONN5p///vfNikfVYik+ylTplgSidIGcXnggQcsoXSJ/ihshDCrIm8QMMZ7yimnmF133dXMmTPHHHTQQebDDz+0yteoUaNsVUKEkFQWB9A3pI6QH3j37t3bLFq0yJK5f/7zn2bp0qVm++23t/XOOOMMq17xc0duHcGaNm2aJYQQOMbdunVrm/+G8sg1s2bNsn+4d+VgBXxI1JQQEAJCoEAIiGAVCOhCdFMdwYKcTJo0yWy77bZ2OI4AnX766Ybw3oEHHmiOOOII87vf/c4qOeRYofAwyefmDn399ddWlYKQZa8kpN0LLrjAqkjZBGuPPfawpCu7oJJBKCpbUZdNsAgFci3llltuMf3798+QDhQgxg1xhAitWLEiE2Ij3Emi/PoIFon7rO5buXKlDddBeiBLkydPtoqUIzeffPKJ4R4o2SsfGdtee+1lf87qTcKgXMd45s+fnyFbhP4gc448nXnmmea2226zfT3xxBMWm7///e8Gsuv6RE0UwSrEk6M+hIAQEALhERDBCo9p0VrMJlis9GMSZ2sFl3zOFgH83xEdR4BOPPFESy7YLiGbLJG4TnI5xMwRLPr47LPPLJHhenKLvvzyS8NqQPKRqA+pgYQ8/PDDsQlCdhjPJaBnk0JHQurUqZNZOUmoj325UI6yE/arIlgoUahxqGGsInSF+yB/ipWWrh9yr8j/gjixzUOjRo3s5YTzUPocwWKFZq9evSqoTrlJ7oMHD7a5XJUVEayiPULqWAgIASEQDAERrGBQFr+hbIKVvbcTZOG6666zA3TqUjZZceG2Qw45xKoorqAIQRiOPvroDMFiNSKKDwWFhtCaK3feeadduVgZQdjQlYDZCla2YkRoLZfAuJyrbAtk52RVRbAYJ+FAQozg4gp1UcV++ctfZu4FUoVSBcGC8Ll9tBgbiwccwSLBnVw02n777bft3xRWcGYnuUN66ReSN2PGDJsYT34bOWrkjEHa2DtLClbxnyuNQAgIASEQBwERrDioJbROVQQLVadDhw6ZpHW3oWj23kxM5pAwksMpbuUfKlT37t0zBGvx4sUZcsE15A+xseirr75qc5lQsJx6RPjNEYTp06fbvawgEq6Q10QbrFqsigTxcxQp8qkI46EisUVEdsgSIkgOkyuQGohPZe1yTbY6Rv4U6hShUFcgjiTgQ6IcWVy+fHnmvrmniRMn2rwswqmEBt2GpNnXQdpQEunj8MMPt3+7cV9//fUWa+qh/vH3uHHjDCsm2YfrhhtuMI8++qgIVkKfNQ1LCAgBIVAdAiJY1SFUQr/P3mg0d3fyF198MbPKzSVkuxCem/RJ8ka5oaBqoRa5rRayCU32TueVwUNokfrVJblTF6LBKsT1EazK+oB8QFoobMdAErlT37J3na+sbjbB4t9sl+DIGESH3C0S6rNDhJBDp0Kt754hkIQYya+qrDgcP//880wuXO51bkWjVhGW0MOnoQoBISAEchAQwSojl8g+3iZ3Hyxuk20I3Mo4yFO9evXs5pfu+BbUJ5eHxT5PJL6jQnXr1s0SpuyjcgijkZCdXVB7SKKnTcr6tjVw9Vw/uWZwR+XQJqE1lCCXH3bvvfeuswM9dV3okH9nk6/KzOuOynGqExugEgaFcJLwD3aEDllJmX1UTu7+VrTN+FjNiLLmClteMGZUKMphhx1msSS0mX1UDn0Qbs3eqgESx8pHcst0VE4ZPZy6FSEgBFKHgAhW6kwe7obZEoGQmNtmIXen9nA9GZubRIgQUpi7YSnEh3AbIc5QZweub+zcN2FX+kXZItG/ssI1qGsNGjRYLxRfffWVbYuw5CabbBISNrUlBISAEBACRUJABKtIwKtbfwTIgSJZnPwvVgNS2IOrqk0+/XtUC0JACAgBISAEoiEgghUNJ12VQARQfQhdEjKkcGg04cHqFKME3oqGJASEgBAQAmWGgAhWmRk0bbfDHlzsnr7pppvabRWqCtelDRfdrxAQAkJACBQXARGs4uKv3oWAEBACQkAICIEyREAEqwyNqlsSAkJACAgBISAEiouACFZx8VfvQkAICAEhIASEQBkiIIJVhkbVLQkBISAEhIAQEALFRUAEq7j4q3chIASEgBAQAkKgDBEQwSpDo+qWhIAQEAJCQAgIgeIiIIJVXPzVuxAQAkJACAgBIVCGCIhglaFRdUtCQAgIASEgBIRAcREQwSou/updCAgBISAEhIAQKEMERLDK0Ki6JSEgBISAEBACQqC4CIhgFRd/9S4EhIAQEAJCQAiUIQIiWGVoVN2SEBACQkAICAEhUFwERLCKi796FwJCQAgIASEgBMoQARGsAEZ97rnnzOWXX25batmypbnyyitNgwYNzLJly8zQoUPNkiVLTO3atc24cePs73NL1OsCDFVNCAEhIASEgBAQAgVAQATLE+T58+ebwYMHmz/84Q9m9913t//efPPNLZnq3bu3adGihRkyZIiZNWuWmTlzpv1Tt27dTK9r1641vXr1qvY6z2GquhAQAkJACAgBIVBABESwPMCGHF144YVm++23NwMHDjQrV640P/30k1mxYoX54YcfTP/+/c20adNM48aNzc8//2y6du1qhg8fbtq3b5/pddGiRZGu8ximqgoBISAEhIAQEAIFRkAEywNwCBbEqmbNmmbBggWWXKFe3XrrreaLL74wgwYNsgSrUaNGhmv79etn+vTpsw7Bol6U6zyGqapCQAgIASEgBIRAgREQwfIAHNJ0wQUXmLfeestcdtllpnnz5jYc2LBhQxsqPO+882xosFatWpZg9e3b1/7JVbC4trrrogxz3rx5US7TNUJACAgBIZBgBNq1a7dBo9v7zPy+++fesmHj2aDB51y8atUqm7O88cYb+zSTiLoiWB5mcApW06ZNzSWXXGJbgmxdfPHFNumdn1WnYJHDBSmr7jqPYaqqEBACQkAIlDECxSBYq1evNp07d7bRmuxyyCGH2IVepMY8/PDDNsqD2HDuuedmLiNl5thjj7UkavLkyVaEeOCBB6xg4coBBxxgxo4daxeMLVy40Bx++OEVLEj9F154wYoaSSwiWB5WcQoWIcBsgsW/x48fb84880zrPFtvvbVZs2aN6d69e4UcrMWLF9uwYXXXeQxTVYWAEBACQqCMESgWwdp///3N7bffbskU8yF5yG5F/d13321J07BhwyxJevnll81GG21krfDhhx8aiNgee+xh7rvvPptiQ44ybe22225m+fLl5vzzz7e5y/yeXGUI2f3332/7yS477rijTdNJYhHB8rSK26JhzJgxdiXgRRddZJ3oxhtvtKsDmzVrZkaPHm2mT59u/8yYMcOuIpw6darp1KmT/X3Pnj0rvY58LhUhIASEgBAQAutDoJgEizmwXr16meHNnj3bTJgwwTz++OMZgsUvIUpt27a1102cONFcd911GYL1zDPPWPXq+eefN/Xr17fXfPbZZ5ZQkVaDEHHOOefYNmvUqFEyziCC5Wkq2PRtt91miRPFJbkjWX788cdmwIABBikVp4BodejQwf6/R48eZsSIETYfq6rrPIem6kJACAgBIZACBIpJsBATttpqK6ssffLJJ5YoIR6wVRGkCpLUpk0buwiMVfREcw488EA7N7IgDNL0zTffmIMOOsiuwEep4vfMjS70R4jwmGOOMddcc43tB2WLwgp+2k5qEcEKZJlvv/3WOtBmm222Tos4A3InrJzEvapK1OsCDVfNCAEhIASEQJkgUCyCVVkOFikvrIwnUnPvvfeaBx980IYJTzrpJPPaa6/ZfKozzjjDChP8jWpFDhYki30iSZdhc27KyJEjbb3333+/0hws2kXhSmoRwUqqZTQuISAEhIAQEAIRECgWwSIH69FHHzVNmjQxc+fONccff7wlRSeffLIdNQSLvKqHHnrIkLR+xx13WMVqiy22sAnyXA/BWrp0qSVZW265pa2HKEEOF7nM/J7/06YjYxEgScQlIliJMIMGIQSEgBAQAkIgHgLFJFhPPvmk3euRggKFqkRy+5577mkJFmHAxx57zFx77bVWmULFYlsiUmVQp+bMmWNXGLIikLCiK4QS99lnH5uvXKdOHXPWWWeZJ554IrEJ7ZVZTgQrnj+rlhAQAkJACAiBRCCQFIJFbtSRRx5pTzKBDEG0IFioXO+8845dKch+kahYhApPO+00q0o9++yzdtU92zl06dLF5liR2/XUU0+ZV155xXz66ac2NwsFjEJKDYoX17Vq1Wqd4+cSYZD/G4QIVpKsobEIASEgBISAENhABJJCsBi227OKhHRW1N9555022f3HH3+0WzOwGvCEE06w16FKQbbYZoGFYiTBu7LtttuaSZMmmdatW1e5DxbXUm/vvffeQMQKc7kIVmFwVi9CQAgIASEgBPKCQDEIVl5uxBjDTu6U7K0f8tVXvtsVwco3wmpfCAgBISAEhEAeESgngpVHmAretAhWwSFXh0JACAgBISAEhEC5IyCCVe4W1v0JASEgBISAEBACBUdABKvgkKtDISAEhIAQEAJCoNwREMEqdwvr/oSAEBACQkAICIGCIyCCVXDI1aEQEAJCQAgIASFQ7giIYJW7hXV/QkAICAEhIASEQMEREMEqOOTqUAgIASEgBISAECh3BESwyt3Cuj8hIASEgBAoawQ++PX/HpKcr7LTi0urbZoNQmvXrm3PFExSKea4RLCS5AkaixAQAkJACAiBDUSgWASLMwE5CueKK67IjLhHjx5m5MiRZvny5Wb//ffPHPzsLqDOJZdcYsnY5ZdfnqnH4c+dO3c2X3zxxTp3z/E6V155pWncuLF5+OGHzcCBA+2ZhRwQ7QpnEnJWIeRu8uTJ9pxCzkG84IILMtcccMABZuzYsaZBgwZVHr1D/RdeeME0bNhwAy1Q+eUiWEFgVCNCQAgIASEgBIqDQDEIFkTp4osvtqTntttuM7vuuqv5/PPPzamnnmrJ0MyZM83JJ59sdtppp3WI1FdffWU6duxo7rrrLrPPPvusQ7AgZLfffrutT/srV67M1L377rstaRo2bJglSS+//LI965Dy4Ycf2nMO99hjD3vu4YIFC+zB0rS12267WbJ3/vnn28Oh+f2iRYssIbv//vttP9llxx13tGcjhigiWCFQVBtCQAgIASEgBIqEQDEI1vvvv28OO+ww88gjj5hWrVpl7vyjjz4yt956q7n00kstCRowYIB58cUXzWabbWavgZCNGDHCvPLKK1bFcgUFC4L13HPPrXMO4ezZs82ECRPsodCOYFEHotS2bVtbfeLEiea6667LEKxnnnnGqlfPP/+8qV+/vr3ms88+s4Sqb9++ZvHixfbQadqsUaNG3qwmgpU3aNWwEBACQkAICIH8I1AMgvXqq6+afv36mddeey2jJOXeKflPqFXjxo0zhOhQi4444ghzwgknWKUruziCdeONN5qtttrKXvvJJ59YotSpUyfbBqQKktSmTRvz008/meHDh5s1a9aYAw880BI5iB2k6ZtvvjEHHXSQWbFihVWq+H379u0zob+FCxeaY445xlxzzTW2H5Qtyvbbb2/bDlVEsEIhqXaEgBAQAkJACBQBgWIQrClTpliyA+kh56mqMmbMGPPBBx+YSZMmGdQtQnkoS02bNq1AsCrLwerTp48ZNGiQqVu3rrn33nvNgw8+aMOEJ510kiV3kKUzzjjDhin5m7YZDySLMCU5WUuWLLF9kRtGPdS3ww8/vMKQaReFK1QRwQqFpNoRAkJACAgBIVAEBIpBsP71r3+Z7t2721CfC/9x6yhCb775ptlll13MpptuagnQUUcdZebOnWvuueceS4DIv8rNc3IK1qOPPmqaNGlirz/++OMtKSKXiwLBIq/qoYcesorYHXfcYRWrLbbYwibIcz3tL1261JKsLbf839WV5GCRwzV+/Hj7e/5Pm46M5ctkIlj5QlbtCgEhIASEgBAoAALFIFiE7yA5KFMHH3xw5i7feOMNw0rCJ554wia4E35DLTrllFOsygRhol5ucQTrySefNI0aNbK/RoFCVSL3as8997QEizDgY489Zq699lqrTKFizZo1y1AfdWrOnDl2hSErAgkrukIokaT6qVOnmjp16pizzjrLjjFUQntlZhbBKoDzqwshIASEgBAQAvlCoBgEi3sh/IeihDJEjtO7775rTj/9dJt3dcstt2TIi9teAaXrpZdesspWFIIFOTvyyCPNDz/8YMkQRAuChcr1zjvv2JWCzZs3tyoWStlpp51mValnn33WnHnmmXY7hy5duliSR27XU089ZRW3Tz/91OZmoYBRUN1QvLiOhH3CkSGKCFYIFNWGEBACQkAICIEiIVAsgvXjjz9a4nLzzTdn7tztg5VNUtiagaRzVu5VleNUmYJFoxAnFDAS0tmWgX23yPuib/K5aJOkea5DlYJsoUrNmDHDJsG7su2221q1rXXr1lXug8W11Nt7772DWFIEKwiMpdfI3mfOiz3oube0i11XFaMj4GMjesFOvi/eKDs4R78jXSkEhEA+EPB9zqsbU3XvAVb0sWcVYblNNtmkuuYK+ntWMlLq1atX0H7pTASr4JAno0OfyVsEqzA29LGRCFZhbKRehEASECg2wUoCBkkcgwhWEq1SgDH5TN4iWAUwkDHGx0YiWIWxkXoRAkJACFSFgAhWSn3DZ/IWwSqM0/jYSASrMDZSL0JACAgBESz5wDoI+EzeIliFcSYfG4lgFcZG6kUICAEhIIIlHxDBKjEfEMEqMYNpuEJACAiBLAQUIkypO/hM3lKwCuM0PjaSglUYG6kXISAEhIAULPmAFKwS8wERrBIzmIYrBISAEJCCJR/wmbylYBXGf3xsJAWrMDZSL0JACAgBKVjyASlYJeYDIlglZjANVwgIASEgBUs+4DN5S8EqjP/42EgKVmFspF6EgBAQAlKw5ANSsErMB0SwSsxgGq4QEAJCQAqWfMBn8paCVRj/8bGRFKzC2Ei9CAEhIASkYMkHpGCVmA+IYJWYwTRcISAEhIAULPmAz+QtBasw/uNjIylYhbGRehECQkAISMGSD0jBKjEfEMEqMYNpuEJACAgBKVjyAZ/JWwpWYfzHx0ZSsApjI/UiBISAEJCCJR+QglViPiCCVRoGk51Kw04apRAoNAI6i7DQiCekP59JQQpWYYzoYyMpWIWxEb3IToXDWj0JgVJCQASrlKwVcKw+k4IIVkBDrKcpHxuJYBXGRiJYhcNZPQmBUkNABKvULBZovD6TtwhWICNU04yPjUSwCmMjEazC4ayehECpISCCVWoWCzRen8lbBCuQEUSwCgNknnvxeZZEhPNsHDUvBIqIgAhWEcEvZtc+k4IIVmEs52MjTdyFsZEUrMLhrJ6EQKkhIIJVahYLNF6fyVsEK5ARpGAVBsg89+LzLIkI59k4al4IFBEBEayA4E+ePNk8+eST5s477zQ1a9Y08+fPNyNGjDA//fST7eX77783U6dONY0aNVqn12XLlpmhQ4eaJUuWmNq1a5tx48aZli1bBhxZxaZ8JgURrLyaJtO4j400cRfGRlKwCoezehICpYaACFYgi0GmBg8ebHbYYQczadIkS7CmTJliXnrpJXP22Web7777zqxZs8bstddepk6dOple165da3r16mVatGhhhgwZYmbNmmVmzpxp/9StWzfQ6ESw8gZkHhsWwcojuAGblp0CgqmmhEAZISCCFcCYkKfjjjvOrF692jRt2tQqWDVq1LCEq02bNuboo482EKnGjRtX6G3RokWmf//+Ztq0afb3P//8s+natasZPny4ad++fYDRVd6Ez6QgBStvZlmnYR8bScEqjI2kYBUOZ/UkBEoNAREsT4tBnC699FLTpEkT07x5cxsCvOeee2xYsGfPnmb58uWZHjp37mwuuugiq265smDBAjNo0CBLsAgd0l6/fv1Mnz59RLA8bVPq1UWwSsOCslNp2EmjFAKFRkAEyxPxp59+2txwww1m9uzZ5m9/+5slV/z54YcfTO/evc1ZZ51lIFaECkeOHGlGjRplOnbsmOkVBQuli9BgrVq1LMHq27ev/bOhCta8efMi382ZkyJfWuHCW/rFr6ua0RHwsRG9YKcGA34bvcNKrvx6/BNe9dNQWXZKg5ULe4/t2rUrbIfqLS8IiGB5wOpCg61btzZdunSxxGrhwoVWpTrwwANtmNAViNPAgQOtynX++ednfk7uFrlXUrA8DFGmVctRGQlxT0kzd4h7+uDXW3rd1k4vLvWqr8pCQAiER0AEywNTCNa5555rE9hXrlxpVq1aZVtjBeCFF15orrnmGnP99dfbZHWXzN6tWzdz7LHHZnpdvHixDQeyAnHrrbe2ifDdu3dXDpaHXcqlajlO3CHuKWn2DXFPIlhJs6rGIwT8ERDB8scw08KMGTPMAw88YJWsFStWmB49etjk91NOOcUQShw7dqwZP368XTFIrlanTs47+KUAACAASURBVJ1Ms2bNbK4Wf48ePdpMnz7d/qGtzTffPODo1m3KZ1JQknvezLJOwz42oiHslLSJO8Q9FQb96L2EuKek2Sn63etKISAEqkJABCugb5BHxR+3DxakasyYMZkeCA0eccQRdrUh5Is9ssiz+vjjj82AAQPszwkrQrQ6dOgQcGQVm/KZFESw8mqaTOM+NhLBKoyN6KUc7VQ49NSTEChfBESw8mxbVhOiZtWvX99uIlpVIYTIisPqrgs1XJ9JQQQrlBXW346PjUSwCmMjEazC4ayehECpISCCVWoWCzRen8lbBCuQEappxsdGIliFsZEIVuFwVk9CoNQQEMEqNYsFGq/P5C2CFcgIIlgbDGQSfc/nWUoqEd5gw6iCEBACFRAQwUqpU/hMCkmc5MrRjD42SurEHeKekmbrEPekJPekWVXjEQL+CIhg+WNYki34TAoiWIUxuY+NRLAKYyOFCAuHs3oSAqWGgAhWqVks0Hh9Jm8RrEBGUIhwg4FMou/5PEtJJcIbbBhVEAJCQCFC+cD/IuAzKSRxkitHu/rYKKkTd4h7SpqtQ9yTQoRJs6rGIwT8EZCC5Y9hSbbgMymUK8FK2iTnYyMRrMI9luVop8Khp56EQPkiIIJVvrZd7535TAoiWJVDG/o8OB8biWAV7sEuRzsVDj31JATKFwERrPK1rQjWBtpWClZFwJJIGjfQrHm/XAQr7xCrAyFQkgiIYJWk2fwH7TMpSMGSghXXA338zqlycfvOV70Q95Q0cp8vrNSuEEgTAiJYabJ21r36TAoiWCJYcR8bH78Twaoa9dBKY1z7qp4QEAL/j4AIVkq9wWeiE8ESwYr72Pj4nSNYSVN7yvGe4tpX9YSAEBDBSr0P+EwKIlgiWHEfIB+/E8GSghXX71RPCBQDASlYxUA9AX36THQiWCJYcV3Yx+9EsESw4vqd6gmBYiAgglUM1BPQp89EJ4IlghXXhX38TgRLBCuu36meECgGAiJYxUA9AX36THQiWCJYcV3Yx+9EsESw4vqd6gmBYiAgglUM1BPQp89EJ4IlghXXhX38TgRLBCuu36meECgGAiJYxUA9AX36THQiWCJYcV3Yx+9EsESw4vqd6gmBYiAgglUM1BPQp89EJ4IlghXXhX38TgRLBCuu36meECgGAiJYxUA9AX36THQiWCJYcV3Yx+9EsESw4vqd6gmBYiAgglUM1BPQp89EJ4IlghXXhX38TgSrtAhW0jaEjeuzqicE4iIgghUXuRKv5zPRiWCJYMV1fx+/E8ESwYrrd6onBIqBgAhWMVBPQJ8+E50IlghWXBf28TsRLBGsuH6nekKgGAiIYBUD9QT06TPRiWCJYMV1YR+/E8ESwYrrd6onBIqBgAhWMVBPQJ8+E50IlghWXBf28TsRLBGsuH4Xqp5PXtlOLy4NNQy1UyIIiGCViKFCD9NnohPBEsGK648+fieCJYIV1+9C1RPBCoVkOtoRwUqHnSvcpc9EJ4IlghX3sfHxOxEsEay4fheqnghWKCTT0Y4IVjrsLIIVwc4+L0+aDx0CEBmpaDTIvexUEZfQvhfhcan2kqTZqdoBR7jA556SaKMIt6xLPBAQwfIAr5Sr+kzeUrCkYMX1fR+/k4IlBSuu34WqJ4IVCsl0tCOClQ47S8GKYGefl6cUrAgAG2NEsEpDlYtmzfVflbTnqdj3JAUrhAVKqw0RrNKyV7DR+kx0UrCkYMV1RB+/k4IlBSuu34Wq50MaRbBCWaF02hHBKh1bBR2pz0QngiWCFdcZffxOBEsEK67fhaonghUKyXS0I4KVDjuXfYhQE3dphJ5kp9KwU4jXog8Zof8kKj4+95TE+wlhZ7VRNQIiWCn1Dp+JLokKls/9SBkpnDIiO4lgRX3lJpGQiGBFtZ6uAwERrJT6gc9EJ4KlEGHcx8bH70SEC0eE49o3u54PGZGCFcICaqPYCIhgFdsCRerfZ6ITwRLBiuu2Pn4ngiWCFdfvQtXzIY1JVORC4aJ2KkdABCulnuEz0YlgiWDFfWx8/E4ESwQrrt+FqieCFQrJdLQjgpUOO1e4S5+JTgRLBCvuY+PjdyJYIlhx/S5UPRGsUEimox0RrHTYWQSrGjvrCBaRxrivgnIkjXGxyK7nQ0ZoJ4khNZ97SuL9hLCz2qgaARGslHqHz6QgBUtkJO5j4+N3UrCkYMX1u1D1RLBCIZmOdkSw0mFnKVhSsGJ5euivbhGsimZIonoay1lyKvmQESlYISygNoqNgAhWsS1QpP59JjopWFKw4rqtj99JwZKCFdfvQtXzIY2hP1ZC3ZPayR8CIlj5wzbRLftMdCJYIlhxndvH70SwRLDi+l2oeiJYoZBMRzsiWOmws0KEChHG8vTQX90iWAoRRnXE0L4Xtd/1XSeCFQLF9LQhgpUeW69zpz4TnRQsKVhxHxsfv5OCJQUrrt+FqieCFQrJdLQjgpUOO0vBkoIVy9NDqwgiWFKwojpiaN+L2q8UrBBIqQ0QEMFKqR/4THRSsKRgxX1sfPxOCpYUrLh+F6qeFKxQSKajHREsTzuvXbvW3HTTTWb27Nm2pW7dupn+/fubmjVrmmXLlpmhQ4eaJUuWmNq1a5tx48aZli1bVugx6nWeQ12nus9EJ4IlghXXF338TgRLBCuu34WqJ4IVCsl0tCOC5WnnKVOmmKlTp5o///nPllQNHDjQnHbaaaZr166mV69epkWLFmbIkCFm1qxZZubMmfZP3bp1M71C0KJc5znMCtV9JjoRLBGsuP7o43ciWCJYcf0uVD0RrFBIpqMdESxPO7/55pu2hTZt2hjIUr9+/Uzr1q0twULJmjZtmmncuLH5+eef7c+GDx9u2rdvn+l10aJFka7zHKYIVjUAJnGzR5GRikaTnQpD7kO8b3zICP0rByuEFdRGMREQwQqE/ty5c83kyZPNO++8Y+666y6zYsUKM2jQIEuwGjVqlCFfffr0WYdgLViwINJ1gYaZacZn8paCVZhJzsdGUnsKp/aUo51CvG9EsNZFMYmEMYSd1UbVCIhgBfKO6dOnm3nz5hkULZSrtm3bmsGDB9vQYK1atSzB6tu3r/2Tq2BFuS7KMOk/ajlzUtQrK153S7/4dfNV0+d+GBP31GDAb72G9/X4J7zq51bWPVXue7JTRVxC+14IR06anYp9Txtio3bt2oUYrtooMgIiWIENcO+995q7777bXHXVVebCCy+sVsGaP3++zdGqTukKPEzj89UtBUsKVlx/9PE7qXKFU+Xi2je7nhQsKVgh/KiU2xDB8rAeqtSNN95odthhB3PMMcfYllCwLr74YjN27Fgb+iNsuPXWW5s1a9aY7t27V8jBWrx4sSFsWN11HsOstKrPRCeCJYIV1x99/E4ESwQrrt+FqudDGhUiDGWF0mlHBMvTVrfffru5//77zcSJE029evXsKsKGDRvaLRlOPPFE06xZMzN69GhDCJE/M2bMsKsIWXnYqVMn+/uePXtWet3mm2/uObqqq/tMdCJYIlhxHdPH70SwRLDi+l2oeiJYoZBMRzsiWJ52XrVqlRk1apRVrijbb7+9Va8aNGhgPv74YzNgwACzevVqU6NGDUu0OnToYP/fo0cPM2LECJuPVdV1nkNbb3WfiU4ESwQrrm/6+J0IlghWXL8LVU8EKxSS6WhHBCuQnSFabMWw2WabrdMiYcTly5eb+vXr281GqypRrws0XOVg5QCp5f8ijXGfrXIkjXGxyK7nQ0ZoJ4khNZ97SuL9hLCz2qgaARGslHqHz6QgBUtkJO5j4+N3UrCkYMX1u1D1RLBCIZmOdkSw0mHnCnfpM9GJYIlgxX1sfPxOBEsEK67fhaonghUKyXS0I4KVDjuLYFVjZ4UIRRrjvgrKkTTGxUIhwtIiwSHsrDYUIpQP5CDgMylIwRIZiftA+fidFKzSmrx91B7uNIk5Sz73lMT7ifscq140BKRgRcOp7K7ymehEsESw4j4QPn4ngiWCFdfvQtUTwQqFZDraEcFKh50VIlSIMJanh/7qFsGqaIYkhqdjOUtOJR8yIgUrhAXURrEREMEqtgWK1L/PRCcFSwpWXLf18TspWFKw4vpdqHo+pDH0x0qoe1I7+UNABCt/2Ca6ZZ+JTgRLBCuuc/v4nQiWCFZcvwtVTwQrFJLpaEcEKx12VohQIcJYnh76q1sESyHCqI4Y2vei9ru+60SwQqCYnjZEsNJj63Xu1Geik4IlBSvuY+Pjd1KwpGDF9btQ9USwQiGZjnZEsNJhZylYUrBieXpoFUEESwpWVEcM7XtR+5WCFQIptQECIlgp9QOfiU4KlhSsuI+Nj99JwZKCFdfvQtWTghUKyXS0I4KVDjtLwZKCFcvTQ6sIIlhSsKI6Ymjfi9qvFKwQSKkNKVgp9gGfiU4KlhSsuI+Oj99JwZKCFdfvQtWTghUKyXS0IwUrHXaWgiUFK5anh1YRRLCkYEV1xNC+F7VfKVghkFIbUrBS7AM+E50ULClYcR8dH7+TgiUFK67fhaonBSsUkuloRwpWOuwsBUsKVixPD60iiGBJwYrqiKF9L2q/UrBCIKU2pGCl2Ad8JjopWFKw4j46Pn4nBUsKVly/C1VPClYoJNPRjhSsdNhZCpYUrFieHlpFEMGSghXVEUP7XtR+pWCFQEptSMFKsQ/4THRSsKRgxX10fPxOCpYUrLh+F6qeFKxQSKajHSlY6bCzFCwpWLE8PbSKIIIlBSuqI4b2vaj9SsEKgZTakIKVYh/wmeikYEnBivvo+PidFCwpWHH9LlQ9KVihkExHO1Kw0mFnKVhSsGJ5emgVQQRLClZURwzte1H7lYIVAim1IQUrxT7gM9FJwZKCFffR8fE7KVhSsOL6Xah6UrBCIZmOdqRgpcPOUrCkYMXy9NAqggiWFKyojhja96L2KwUrBFJqQwpWin3AZ6KTgiUFK+6j4+N3UrCkYMX1u1D1pGCFQjId7UjBSoedpWBJwYrl6aFVBBEsKVhRHTG070XtVwpWCKTUhhSsFPuAz0QnBUsKVtxHx8fvpGBJwYrrd6HqScEKhWQ62pGClQ47S8GSghXL00OrCCJYUrCiOmJo34varxSsEEipDSlYKfYBn4lOCpYUrLiPjo/fScGSghXX70LVk4IVCsl0tCMFKx12loIlBSuWp4dWEUSwpGBFdcTQvhe1XylYIZBSG1KwUuwDPhOdFCwpWHEfHR+/k4IlBSuu34WqJwUrFJLpaEcKVjrsLAVLClYsTw+tIohgScGK6oihfS9qv1KwQiClNqRgpdgHfCY6KVhSsOI+Oj5+JwVLClZcvwtVTwpWKCTT0Y4UrHTYWQqWFKxYnh5aRRDBkoIV1RFD+17UfqVghUBKbUjBSrEP+Ex0UrCkYMV9dHz8TgqWFKy4fheqnhSsUEimox0pWOmwsxQsKVixPD20iiCCJQUrqiOG9r2o/UrBCoGU2pCClWIf8JnopGBJwYr76Pj4nRQsKVhx/S5UPSlYoZBMRztSsNJhZylYUrBieXpoFUEESwpWVEcM7XtR+5WCFQIptSEFK8U+4DPRScGSghX30fHxOylYUrDi+l2oelKwQiGZjnakYKXDzlKwpGDF8vTQKoIIlhSsqI4Y2vei9isFKwRSakMKVop9wGeik4IlBSvuo+Pjd1KwpGDF9btQ9aRghUIyHe1IwUqHnaVgScGK5emhVQQRLClYUR0xtO9F7VcKVgik1IYUrBT7gM9EJwVLClbcR8fH76RgScGK63eh6knBCoVkOtqRgpUOO0vBkoIVy9NDqwgiWFKwojpiaN+L2q8UrBBIqQ0pWCn2AZ+JTgqWFKy4j46P30nBkoIV1+9C1ZOCFQrJdLQjBSsddpaCJQUrlqeHVhFEsKRgRXXE0L4XtV8pWCGQUhtSsAL6wM8//2xOPPFEc/7555t9993Xtjx//nwzYsQI89NPP9n/f//992bq1KmmUaNG6/S8bNkyM3ToULNkyRJTu3ZtM27cONOyZcuAo6vYlM9EJwVLClZc5/TxOylYUrDi+l2oelKwQiGZjnakYAWw88cff2yGDx9uPv/8c3PllVdmCNaUKVPMSy+9ZM4++2zz3XffmTVr1pi99trL1KlTJ9Pr2rVrTa9evUyLFi3MkCFDzKxZs8zMmTPtn7p16wYYXeVN+Ex0IlgiWHEd08fvRLBEsOL6Xah6IlihkExHOyJYnnZeuXKl6datm+nRo4eZM2eOGTBggGnfvr2BOA0ePNi0adPGHH300fb/jRs3rtDbokWLTP/+/c20adPs71HCunbtagkb7eSr+Ex0IlgiWHH90sfvRLBEsOL6Xah6IlihkExHOyJYnnaGOH311VemYcOGpl+/fqZPnz6WGKFW9ezZ0yxfvjzTQ+fOnc1FF11katasmfnZggULzKBBgyzBInRIe9nteA6vyuo+E50IlghWXL/08TsRLBGsuH4Xqp4IVigk09GOCFYgO0OM+vbta/9AsAgJ9u7d25x11lkGYkWocOTIkWbUqFGmY8eOmV5RsFC6CA3WqlXLEqzsdjZkePPmzYt8+ZmTIl9a4cJb+sWvm6+aPvfDmLinBgN+6zW8r8c/4VU/t7LuqSKcslPlLhba90I4ctKep2Lf04bYqF27diGGqzaKjIAIViADVEeM+P3AgQNN8+bNbSK8KyTCk3slBcvPEFJGKuKH0ujzxU2LoVdyyU6lYSe/p/F/ayfN94p9T6GfpRD3ozbyi4AIViB8cwkWKwKvvvpqc/3119tkdZfMTr7Wsccem+l18eLFNqw4efJks/XWW9vQYvfu3ZWDtYF20cRdGhO37FQadtrAx6/Sy0Ww1oVFBCuEV5VWGyJYgeyVS7DIvSLx/bjjjjOnnHKKefrpp83YsWPN+PHj7YpBtmvo1KmTadasmc3V4u/Ro0eb6dOn2z8zZswwm2++eaDRVWzGZ6JTDlblZgn9AvWxESOUgiU75e0FEqFhESwRrAhuUtaXiGAFMm9lyemQqjFjxmR6IDR4xBFHmNWrV1vyxR5Z5GuxzQOrD/l5jRo1LNHq0KFDoJFV3ozP5C2CpYk7rnP6+J1IY9Wohyb3ce2bXU8ESwQrhB+VchsiWHm2HpuMrlixwtSvX99uIlpVgaChelV3Xajh+kx0IlgiWHH90MfvRLBEsOL6Xah6PqQxiSQ4FC5qp3IERLBS6hk+E50IlghW3MfGx+9EsESw4vpdqHoiWKGQTEc7IljpsHOFu/SZ6ESwRLDiPjY+fieCJYIV1+9C1RPBCoVkOtoRwUqHnUWwqrGzEsJFGuO+CsqRNMbFIrueDxmhnSSG1HzuKYn3E8LOaqNqBESwUuodPpOCFCyRkbiPjY/fScGSghXX70LVE8EKhWQ62hHBSoedpWBJwYrl6aG/ukWwKpohieppLGfJqeRDRqRghbCA2ig2AiJYxbZAkfr3meikYEnBiuu2Pn4nBUsKVly/C1XPhzSG/lgJdU9qJ38IiGDlD9tEt+wz0YlgiWDFdW4fvxPBEsGK63eh6olghUIyHe2IYKXDzgoRKkQYy9NDf3WLYClEGNURQ/te1H7Xd50IVggU09OGCFZ6bL3OnfpMdFKwpGDFfWx8/E4KlhSsuH4Xqp4IVigk09GOCFY67CwFSwpWLE8PrSKIYEnBiuqIoX0var9SsEIgpTZAQAQrpX7gM9FJwZKCFfex8fE7KVhSsOL6Xah6UrBCIZmOdkSw0mFnKVhSsGJ5emgVQQRLClZURwzte1H7lYIVAim1IQUrxT7gM9FJwZKCFffR8fE7KVhSsOL6Xah6UrBCIZmOdqRgpcPOUrCkYMXy9NAqggiWFKyojhja96L2KwUrBFJqQwpWin3AZ6KTgiUFK+6j4+N3UrCkYMX1u1D1pGCFQjId7UjBSoedpWBJwYrl6aFVBBEsKVhRHTG070XtVwpWCKTUhhSsFPuAz0QnBUsKVtxHx8fvpGBJwYrrd6HqScEKhWQ62pGClQ47S8GSghXL00OrCCJYUrCiOmJo34varxSsEEipDSlYKfYBn4lOCpYUrLiPjo/fScGSghXX70LVk4IVCsl0tCMFKx12loIlBSuWp4dWEUSwpGBFdcTQvhe1XylYIZBSG1KwUuwDPhOdFCwpWHEfHR+/k4IlBSuu34WqJwUrFJLpaEcKVjrsLAVLClYsTw+tIohgScGK6oihfS9qv1KwQiClNqRgpdgHfCY6KVhSsOI+Oj5+JwVLClZcvwtVTwpWKCTT0Y4UrHTYWQqWFKxYnh5aRRDBkoIV1RFD+17UfqVghUBKbUjBSrEP+Ex0UrCkYMV9dHz8TgqWFKy4fheqnhSsUEimox0pWOmwsxQsKVixPD20iiCCJQUrqiOG9r2o/UrBCoGU2pCClWIf8JnopGBJwYr76Pj4nRQsKVhx/S5UPSlYoZBMRztSsNJhZylYUrBieXpoFUEEqzQUrHK0U6wHIKeSCFYIFNPThghWemy9zp36vEClYEnBivvY+PidFKzCKVjlaKe4PptdTwQrBIrpaUMEKz22FsFaj60hjT4vT5qW2lP9w1SOE7fuqTRUueq9s/orfN4Rod8P1Y9WVxQbARGsYlugSP37TApSsKRgxXVbH7+TgiUFK67fhaonghUKyXS0I4KVDjtXuEufiU4ESwQr7mPj43ciWCJYcf0uVD0RrFBIpqMdEax02FkEqxo7K0Qo0hj3VSDSqBBhFN9RiDAKSuV1jQhWedkz8t34TApSsERGIjtazoU+ficFSwpWXL8LVU8KVigk09GOCFY67CwFSwpWLE8P/dUtglUaak852inWA5BTSQQrBIrpaUMEKz22XudOfV6gUrCkYMV9bHz8TgqWFKy4fheqnghWKCTT0Y4IVjrsLAVLClYsT5eCVT1sIo2locpVb8nqrxDBqh4jXfH/CIhgpdQbfCYFKVhSsOI+Nj5+JwVLClZcvwtVTwQrFJLpaEcEKx12loIlBSuWp0vBqh42kUYpWNV7SfiNiKP0qWuKi4AIVnHxL1rvPpOCFCwpWHEd18fvpGBJwYrrd6HqScEKhWQ62hHBSoedpWBJwYrl6VKwqodNpFEKVvVeIgUrCkbldo0IVrlZNOL9+EwKUrCkYEV0s6DEXgqWFKy4fheqnhSsUEimox0RrHTYOehEJ4IlghX3sfEh9iJYIlhx/S5UPRGsUEimox0RrHTYWQRLIcJYnq4QYfWwiTQqRFi9lyhEGAWjcrtGBKvcLBrxfnwmBSlYUrAiullQYi8FSwpWXL8LVU8KVigk09GOCFY67Bx0ohPBEsGK+9j4EHsRLBGsuH4Xqp4IVigk09GOCFY67CyCpRBhLE9XiLB62EQaFSKs3ksUIoyCUbldI4KVR4suW7bMDB061CxZssTUrl3bjBs3zrRs2bJCj1GvCzlUn0lBCpYUrLi+6ON3UrCkYMX1u1D1pGCFQjId7Yhg5cnOa9euNb169TItWrQwQ4YMMbNmzTIzZ860f+rWrZvpNep1oYfpM9GJYIlgxfVHH78TwRLBiut3oeqJYIVCMh3tiGDlyc6LFi0y/fv3N9OmTTONGzc2P//8s+natasZPny4ad++fabXqNeFHqbPRCeCJYIV1x99/E4ESwQrrt+FqieCFQrJdLQjgpUnOy9YsMAMGjTIEqxGjRoZlKp+/fqZPn36rEOwol4Xepg+E50IlghWXH/08TsRLBGsuH4Xqp4IVigk09GOCFae7IwyNXjwYBsarFWrliVYffv2tX9yFawo10UZ5t577x3lMl0jBISAEBACCUZg7ty5CR6dhhYVARGsqEht4HXz58+3uVfVKVhRr9vA7nW5EBACQkAICAEhUEQERLDyBP7ixYttOHDy5Mlm6623NmvWrDHdu3evkIMV9bo8DVPNCgEhIASEgBAQAnlAQAQrD6DSJCHBnj17mmbNmpnRo0eb6dOn2z8zZsywqwinTp1qOnXqZH9f1XWbb755nkanZoWAEBACQkAICIF8IiCClUd0P/74YzNgwACzevVqU6NGDUu0OnToYP/fo0cPM2LECJuPVdV1eRyamhYCQkAICAEhIATyiIAIVh7BdUrW8uXLTf369e1mo1UVFK8o1+V5uKlqnvw39inbeOONU3XfutniIvD999+b9957z+y+++7FHYh6Xy8CP/30k6lZs6b9OFYRAnEQEMGKg5rqlDwC5MQRokVhPPHEE0v+fsrxBv7973+b559/3myzzTZm//33t5NdqZeXX37ZnH766Wbbbbc1jz322Ho/ukr9Xkt9/EQcfvvb39qog4oQiIOACFYc1FSnLBB45ZVXzGmnnWYncfYqK5fy/vvv281tGzRoUJK39M0335gbbrjB3H333aZt27bmjTfeMOecc44577zzSlZN+PDDD83AgQPNO++8Y2666SY7cUsZSbZ7ssXO2LFjbRoHtvvlL3+Z7AFrdIlDQAQrcSYp7oAIVUI49t1330zojJDGjTfeaCZNmmROPvlkc+mll9q9vUqlcE/PPPOM+eqrr0yXLl3MRhttZIfujinaaaedzOWXX14qt1PlOBcuXGj+/ve/mzFjxliVhFMDSq0wqXF+55FHHmn9jBW4r7/+uiVY+GUp+Z3zsauuusrcfvvt5vzzz7f74NWpU8eapVxCUDxH2A17tWnTxowfP95sueWWpeZ6FcZ77733mosvvtj6Iu+/UvO9kjdAGdyACFYZGDHkLfz444/mN7/5jbnmmmtsCA1ydcQRR5hjjjnGHHzwwebdd9+1R/6Uytf3qlWr7KpNzoVEseIlCZnifiBaHMR94IEHmkceecS0atUqJJQFbYt7O+mkk8wVV1xhCK0xyT3xxBMG8pj0gs/985//NHvuuae1wwUXXGAIpblVtE8++aQlJ6zC3WWXXUpiosvOs0Kxuu2226z/uTzMf/zjH+aUU04xkC8m8FItkCtCaeSU8VxBhrt161ayoc8ffvjBkJuJ+luvb4vueAAAH2FJREFUXj3z2muvmWHDhpkXX3zRbLbZZqVqJo27SAiIYBUJ+CR3y0uGkEaTJk3Mp59+aicCJocvv/zSvP322+ajjz6yShDqQpLL7Nmz7QT20ksvmc8++8wccMAB9uX/3HPPmaVLl5rLLrvMnHDCCeaOO+4wDz/8sLnvvvtKYvLOxZxJDtJLPtkhhxxif809PfTQQyVxT9kkt2XLlub3v/+9DQ1ecskl5rrrrjN33XWX2Weffexkd9BBB5lbbrkl0XbKzbMi3w/fu/DCC03nzp3NRRddZBVV7u3oo48uWTKCn/EBs8cee9hnbJNNNrFEmZAuHy2/+tWvkvx6qDA2FODDDz/cqm+8H/hA2XHHHe0RZ2ynU4qKcEkZoAwHK4JVhkb1vaXs0Blfb0zaX3zxhW0WlWfTTTe1h1cnnZDw8mdCHjlypDnqqKOszM8kTW7Pf/3Xf1lV5Ntvv7V5WLfeeqsN4zARJr1gHyY0cq1QfZjgUOjOPPPMzPjZCoTk3HHjxpXEPWGbv/3tb+bxxx83HDPFREfBHqhyJIVDkkl2hzgmcfJeX57VU089Ze1DQWmEbKGsllrB99g8GdUK5Y0cJU6s4AOFwopclG8+YrJVyKTfJyS4Y8eO9sME3+K9wKIKSKP7AMDvtttuO7PFFlsk/XY0voQgIIKVEEMUexjkJ5FHwYvm2GOPtaFBJjNCNttvv71ZtmyZXc1FiIMwIblYTPJJyUtwYaZdd901k+MCpi68xFgJa/ISvf766y1pZLKYM2eOTWBdsWKFDQHw/ySHAhjz8ccfbyeAww47zJJG8kQIpxHWdWEoR7DAgHuHFCeh4Ff333+/VQQggC7UDBl2tiEUzQROzhWEy/kY16BkzZw5M1EEC5tUl2fFNRASFLo//elPGVPgtxynhd+hzCV5pSS243B6nheeIRYd4Iv9+/c3n3/+eSasxjuEUC4fM0lfPIJaT07cd999Z4kh7zWU+ilTplgb8YE2ceJE85e//MXeM++GJD1PSXimNYaqERDBkncYJ42TSMwqJ0KC5GHdfPPNViZHqWLneQr7Rp199tnmD3/4gz36JwmF/cMIS5xxxhn2C5rJmZAZOVYobUxs5JENGjTIEkZCT+RUOAXBES2UE7ZscEnIxbw31BByWlDa2JSWcCb3Bun44x//aEkK5OTqq6+2k8HTTz9tVSzCuuQw8TNWEvLzK6+8MjFLzbEVqhSEFvwhFY5oOdswgTHhQbjIJYNwcaQU9wfZR0FJCrF3PhIlz4oPE5RUlxvnVrFyL5CspO6LBZnntAnCfxQ3fhRUSD7kEIJFUjjXQfSbNm1q/06anZy9wB5FET/kowwF+5NPPrGKL4owPtqwYUP77kCJ49/kzZHTmOQPsGK+s9R3RQREsFLuFS5/h3AZLxVepkxmyOCoInzBMYlvtdVWNqwBaWGyJ0em2IWxk3cEmWISJtTHyx4iwtc2qgLkBImf3z/77LNW4if8RO7LueeeW+xbqNA/WxQwMZHQTWhzt912swoBX9aMF+L0r3/9y44fMkiyPhh88MEHduUnEwUrCcljOvXUUy1BQb0ijyQpBVWRe+KsTsYL0YLMQ6hQRLAVkx/HShEeRFElD4v7Rz0p9qSN3zHpQnL54GDFJisCq8uzcgnhc+fOteQXX2VCZxJPonLFeAnbomy3a9fO5l1ii+y94/iYYVEF7wSI/Lx58yzBxz+TeE88AyhU++23n3nggQcsmeL9Bjl84YUX7LuDjwDysN566y2bowkZE6lKytujtMYhglVa9goyWlbJ8CIkTMOkRrIt+UeE/yAmrjz66KP2GB/I16uvvpqYMJMbHy9KJjW3jxVKHJPAX//6V/vSZyLgC5X7I+EdosFEzv1DyiBcSdrbhskMlY0cHcIvLteD3A8mAe7T5Sfx1c1eUUzw2IZ6/J5JDRz40uaLmwkxaffpVEUmr969e1vSiFpHnhUhQHBAuYOEkBS+8847Z/KwgjwAHo2ALWSXSRjCx9Ylhx56qLn22mutWlhdnpWb3FGLIZlJzsOCYLHlB4ohpJCxskoQm0FGUHXAAQWSMBohtqQWQrF8uOy9996WYP3nP/+x24HwbPGs8a6AKEOmsAsFIg+JTqqymFSsNa7/R0AEK2XewHJxQky8UEj2ZpUM+QVMaLwwmzdvbsNMhNQ4KxFVhJcpIcNif5HykoQ4OVIEcSCfJTvZni9qQhfcG4VkW8gHRItCqJONAyGY7NmzvuOLCu0a4Ow2PsUGFBeeIfyJKuAWIJDbwqROKA2VjrAtf7vcLHDiaxxsIGNJK6hwv/vd76yKA7Fi3JBgQs8UiBWTNnlXqAfF3haEHESIOkoHuTgQeZ4H7oNQObaDEEfJs1q5cmVmC4qk2YXVjXxQkZv04IMPWtvwEeYWS+B/qKE77LCD3feKArHnvfGLX/wiabdjxwNpws9QQXkvgD/PE4SR+4AkQ/r5sCHnj2eHayD2SXo/JBJcDWq9CIhgpchBnOLjVvew8oeQCwoCygE5MCR/I43zlc7KpyQpPIyH8brxk9y91157WZXGFZL1+UrlntwRFy7HijAGRISwWhIL4zzrrLNsGBbiSK4L46UwuaOUQDYgI2xYCQ4Ulo8TDswmwBAT9vFJauFesR/2QlV0Y0dBJSRFiIZQYbFJPeOERDEBQ6oIW+JfrjAhYxt37E2p5llxP+SRQTZ4dlCsCC9DTvBD8hZJWsc3yVVCOS6VveMgjTwvfGyQ2uDegzxbLk0ABR87Y0sVIRAKARGsUEgmpB2+sAkbQTwo5PQwObBxHi8Q5H0Sasl/QQInBwbFh1wfiArbMTCJ8zKinSQV7oP8KRJrkfV5yQ8ePNgSpmyFg0kQdSd7Y8ck3cf6xuImL65BgUI54GsaEgX5QF3gS5v8OIgWCfml+pXtwmW5pCUptnLbLrDvG4siJkyYYMOAkCpsASGBHBLeJLkbHyy1PCsILveGQg35INwMuWX7hT//+c82r+q4446zzx05fxB5Ch9hrVu3zpyKUCybgTdhyuxjoQjjkn+Jf7Fgh/cDz0z2iQ3ZeYA8R4QCsSuLKFSEQCgERLBCIVnkdtxyYyRwJgJemnyNQaAo/IwcCZLWmbD5UmUbBv4NGeOLlUmbiYOJPamFjU4JyZBP4UgH4yVHifPdyLNimTghJlQ4vlxLrTBxYy+X98L4mUhQSdhziO0yUA/Yo6fUC8oBE3mSyDAfJSiI7ImUfbyNyzfC/5iQCb0SZuY6PlbwScK4hBNJok5ynhXhdhZGQKDISUSlIlWA/CNCgGwizIID/k36ADlL/D9JCd8QYJ5xwuls3YHaySpoFnhAfPn4QKVCFSYcjTqfnY/ItSwI4XmCQCY5H67Un/O0jl8Eqwws75QdVp65lX+oT5AuiBT5Rrw4eZmQAI70T3iQJGJWaTFxoJQUO88liilcaIkXKhMYuWT82+XuQEBIYEcJ4guWZfFJLYTCUA7J9cguboNUclyYsLMLNkWxKnboLBSmbm8lEomL7X+QDmzC5rqoOHx85G6W6c5K5LkihElBASGsBsGC7EOEUVTcUT+hsArZDiSSDy5yp7JzGAnbuuOkeH4Is3Mv4ABxTMLpDdmHgWcTYN4NKPRs5+GOH3Jb0ECsUO4hk+RilcvzE9In1FZ4BESwwmNa8BYd6eArk+0UIBh82fGVzRc2vyeUxhcdoTPkf1QSCgSEn5WSGkIYkxc/Kg/J+BSIB7I/S8R56bIiKIkvUWxBSIwEbraPqOroFxQqVjm51VoFd6oUdohfoYKiAkP43JE92QeBQ8K4hpBgrjpKuI0jVpIWWnemRLG555577PggIi6h3Z2zh/IL6eJ+OeqGkCCqFTln5GIWmwBzHy5vNPswcHd/jmARxiRfkeJ+xjsRu6HWk7zPh42KEMg3AiJY+Ua4AO27/aDYVoGvaEIYSPt8nZKcSnGkxB0zAiFB+SolYpUNJWEZCBZf1iTelkpB6WB7BfbgwSbuLMTcJe5OlYQoMxmq5AcBbECoiVWZEI9sEuHUj9xkbrYqwG6EzthQM2mFe+Kd4NQm/s0HFaFYSDvkHvWXvCSICu8LRxbZkmHUqFH2lnh3sNouSQXsc7ce4X4JCXLGI++37BMNclUtVDnUySR+fCUJZ40lDAIiWGFwLForfFETMmJzUBLc2dGcL3CWGvMViqrDVgwUds0m18LlKxRt0AE6ZnsC1B+UqlLJs3KbupI7xvYXFBQqJju3QisbGkJP5JQlQTkIYLJENYHahHLLM+MK23eQE5b90cG2H2+++eY6YTS3VQGTNGQlKfYh/MXiFXduKOFycpBYxMIWHiSwo2ITBkTFIWUAxY3VkWy14LYGoT75SPXr10+UzRiMU+tRf7EV4T4IFYns5GGy4SuqNu88tpnh+SLhne1a2IZGRQgUEgERrEKiHagvF2Zyp7uTvIkqws+z96whFEj+FYSLvApUK/4k8cUZBxpenuQrIf0nsTCJkyzN9hJMcGxCSagWe/F/ijtkluXiqFUq+UWAnC9yFdmyA/WG3D2IBaQCJYcz9CBNbrd4t+1Hds4VI+RoGNpKwjYmjJ1kdTZo5W8IE5vMkouE+gbpIMcSFYuPEfLEIFouZcBtl8EHWCkUt80C+LOSkfM4s8Oy5GhBqviQRO0ibQDVSkUIFBoBEaxCIx6gP5drxLJiwmNsTglpgkiRV8ELheXkhJnYyoDNNZNwtE2AWy+ZJlyiOhMax4wQmmEjSpLyIVOEl8iXYwKHFFPcjvQlc5MlOFB3FiJklly97PLZZ5/ZlbXZe6jxe3LmUEeSeMgvzziEnULY2W1XwMeW2yz417/+dWaDWrYqQJUjtE6IkJXGhKc5sQE/LZXCu46xs9I2yaueSwVPjTM/CIhg5QfXvLXqwkzkG/DipLjl43yx8UXHVxthDV68fKkzkSvnILxJmJD5Mq7scGh3thnKAWX16tV26whUR5a6M2mT30KIg4kCssyqNNQHlfwi4DasrWwBAUfDkJOVvfmp2/aD3CS3cjC/I9yw1kkLIBmdjyq3jxOr5lBMXZ4YITVSBshhYp87cshYKAKpSuoRNzxfHDBNkn1ueM+lCGSfi7hhqOlqIZB/BESw8o+xVw/k4bCqhwmblwl7unDoMjuvu+RntwM4L0w21qMOZ9ZBtop9MK7XzSe4Mrlv5IChAlR2kDJLwpn4sneGxoZMgoSgCOFgo1/96lemVatWNi8md1f6BN9+SQ/NnYXIM5S9QpCbYqUdxBc1MfvZcfvMJfHGef45DgoST4iQsCckkn2tIPUUwml8cOG3hBTZqDeJh507fN1RSvwfQog9clMbyCEjx4y/Xf5YEu2jMaUXARGshNqeF+GCBQtsoiZ7IZEUTTI0q5ZI7IZsuTBTbjggobdUdsOq7OxAd5PZ+++4PJ1s0sWEx5J5SDHqFQm7qA5KxC2Mm7gjbVh527Jly0yn2IDVc7kEqzCjWn8vvBMgEy4kmH21C2/ys9zDwt115CahYJEAnoTcsdy75T0G/qhtrBImJwzbkEvGh4jLOXX1uJ6tNFDs+bBUEQJJQ0AEK2kWMcZukskETNItm4EyAfM17fJ6WP3EZoYsSSbfit8TAiQvoVSPTUmgGaodkjt4mUNusUn2ajJ+R7gJUsUfDptm4iNPZs8997Q5MRy6TSiKPC3OWNRO0tVCHuwCd6QNSqLbaJNVeHzMsGAkd4PXYB17NETokn3rSGYn7yj3cGV8iZMbkrQrftTb5X2H4kYiPso7Cpbb5NWFN7NXRLt2tdI2KsK6rhgIiGAVA/X/2/2Z5eCV5UYxWZM3RT4FuVbZez3deeedVuJ3iezkWrGZKKEA5VkV3phMeigKjjhlj4BJnEmDZeRsbMjfrFJTSQYCboUgdiE0SD4cq8/IZ0piwZ9Y0DJnzhwbGiNJP5vUuw8wUgjcKtUk3kfumNxCD7YkgRzyHuPoGjYMZbNTCisF2crErYguhfvSGIWACFYRfIAETRJLyc9hlV/ugaWzZ8+22yuw2oel5Oxt416YSOfscZUrlxfhNtTl/yGAUkXOi1MasSf/5lgVvsiVB5dcV2GFLWF4njP+5sMmqYUQH0deQUJQsHOPWGLcqDykEmTva5XU+yGvjVXQkES3cbBT3zhzFKLr8qsgj6y25XQKVkKqCIFSQEAEq0hW4kuMfapY+o36wcudJGhW9bAxIOEkXpLvvfeePaiU5FWSPQklVaaWFOk21O3/reKEKKN+kLDO4gNWdrJ3EpNCUjailLEqIkBoiny5pB6dwscUZ1LyLoDIs6Em+XqEnR2hz74rEvgh9fig27KhmHYnvEfyfXaeG/liLAxBNeTjg0UfrIjmo5NnCEU4+3gvFEZULbepcjHvR30LgQ1BQARrQ9CKeS05VRz8mn34K0u/DzvsMLu5JFI4hzCzCSVSOC8Y9uMhib1evXpWyeIIC5QsXrBM4irJQoCdsd2+SiNHjrSJuVKukmWjUhuNyz2CMLH4AaLOyke3RQEfZe4szqTemzsayilTbssL3nVsScKqWsKdfDRymDSrG91+YxAxVnTyu1I90iupdtG4CoOACFaecXZnyqFwZIf13PmBbAzqZHC+6FgVw1YMTNgk33KeGDsX77fffvaYG8njeTZYzOb5uuasN5RHzrVTEQK+CKBUkePHXnYffPCBXQHIrux8ZEFCICasKP7Nb35jOOYnicWtcOZDknwq3nF8UDJ+9wFCYj4fk+SXQrrY/oRjflSEQKkjIIJVAAu6PV0cQSJJlU0Ad911V0NeBavK3Co0Ej5ZwURoAILldmDP/RIswLDVhRAQAgVCACKCmsNKQAg6qQCoNiR7uwLxYOdyiBUrTwkZslVI7lExBRpytd24bSXIr2JPOMb69ddf2/cbipZbNYtSRw7ciy++aD799FP7wcn7UaH1aiHWBQlHQAQrsIEgSOQ+5C7ZZ28dEjfZdgGChezPGXocUcHu0Gy5wF4vFF5M5Ciw87I7n45cERJYCQko9BTYaGpOCBQIAZ5tSAShf94FrrAgglQAyAgHtxNuJjTGflUkg7ORJu8U8vpQtJO+yIX7JHeUffv4mzyqrl272k2See+hwrmNTnkvEgrMVrUKZA51IwTyioAIVkB4yY0glMfSfHIlsos7oBQyxf5H2cercM4ZX6+sDHL7WHFIK3v0sMO3ihAQAqWNgNtEE1LBxxKFkDIKlTvwmzxMiBRki21YWGXsSAkKD2o3obPczVGTiAyhQMLlLvfKpTkwdogi992tWzeb/A75YjUn704VIVBOCIhgBbAmuRHkSLCjMOcBIt1XttkfKwc5my57Xyu6R/ViafWf/vQn+1VL3gVLlElqr+wYlgBDVhNCQAgUCAFWKaJIcTIDu5OTj8kHFCuDWR0IwSL8R+hv/PjxdkUjH2FcAwH5z3/+Y4+/oR4KUO4GowW6jfV2w958rGyEPBG+RKXjvMPs9yBpDmyzQOoDKRCsgkTpImS47bbbJuE2NAYhEBQBEawAcEKweJnwsiR/gpclZ4PlbvbnVv+QX0CiZ1WF1TPs1szxD5UdJBxgyGpCCAiBAiFAOgC5Vc8991zmKCTCYrwDyDviGUepJiTIHnjkZrI4hi0+CBkmfXNaQpooUmwNwTuQFY+EMnkPum0XgBqyRaL7hAkTEr/6sUCuoW7KHAERrAAGRv7nBckKH5LV2XGYlydJnblny/Ez8qp4EZGfoCIEhEB5I+A+rDg/FIIB0WJHdleGDRtmVRwICao1K4khViyOccf4JBUhiOP1119vE+0Zt9sQFKWe9yFqFgQThYo8KxR57lWHMyfVohpXSAREsDzRRG1C4ueYB3IISFbnC5QXSbNmzSo9oJRlyYQTk7ARoOftq7oQEAJZCBAOZGuV7D3v+DUr4yAYhP8gTuRfcbwVqwIhXRxyDCFhSwY+wtgPiuuTqGCTdE9aA/fJhrocWA7RIoRJIbTJoh4+NEmHIG9s5cqVNj3i0EMPlb8IgdQgIIIVwdTkCVAqO0iZLzfCeeQTcJaZ22GZHANWAWrvqggA6xIhUOIIkIBOsvb06dOt+sSu5NkFlZu8yv/+7/+2BMRtnOkS3CFcuQtjkgYJ9+AS8Bkbe3BBpAhrXnHFFZl8K7f3H0qVWymYtHvReIRAIRAQwaoGZXdkA5I2S6P5PzlXHLDMdgkcA+GOSWH3dWR+ElJZ9QP5YgO9pMv8hXA09SEEyhEB3gczZsyw7wbeAyxwqSr8hbpFrpJbBciHG+8Ikr/d7uVJwIgd1Tm2i6R8SNTuu+9uh8UiHTYDZSEPKhbvOwglx3tx+gQbJKPMU8gx4zzV9eWaJuFeNQYhkE8ERLAioOtejMj4W2yxhdlrr73seWBOEueg36FDh9qXJImcHANBjhVfciR5sr/NxhtvHKEnXSIEhECpIMBWBIT3OCOUPCNHRBg/WzFU9szzLnjzzTftqkIWu0DGIGiE24pdIHy811Di2EKBgmLF/nvNmze3OVYcz4PSBpEk1YGfs73MW2+9ZZPc3akUxb4X9S8EkoCACFaOFZD62fyTTT85YJTCVyovRrZiIAzIC8XlGHAaPEQKxYqXErlXvIi6d+++TiJrEoytMQgBIeCPgMuzInmdNAC2V0HBoXz77bd2qwUUoMq2aiF3idWBkBlW05GTVOwdy3m/sfkxu8ezYpEtItgKgp9zpiYHMbONDB+N/J79rXbeeWe7zQTnqZK837NnT0u6+N12223nD7JaEAJlgIAIVo4ReUmwUSirXviSI4GTFyAvxr333ttuiLfvvvtaqZ+vVyeBs4qQlyoqF1+09evXN5AvFSEgBMoDgcryrAiXQTR47iFUEBEUHlYTswt7ZQW1p0WLFpmjYoqNDkSKD0Pyw7LTGVDhODmCw8udWk+IEKWe/bxcesTSpUttDir3pCIEhMD/IyCCleMNECnyqPgSZVUP52VNnDjRfnWSzHn55ZfbFykrgdhlmaT2FStW2BAhYQJys9wZW3I0ISAESh+B9eVZoUS5I68ICZLgntSDl9dnCVZDk1PldlTnFAm2WCDXilMmttxyS1sdJZ+zAwkVstIR5Yr3YGULgErf8roDIeCHgAhWJfjxVcoXGrkRrBBk6TSqFF+qJLOymzLqFb8nVIjaNXnyZLstg4oQEALlg0CUPKtXX33VEo1nnnnG7LDDDpmb50QG3hPkKrlzRpOMzG233WaT7lkBSRoEBIt7IjUCJYv3Hqsfu3TpYti5nf2vXK5Wku9LYxMCxUJABKsS5PkqdUdX8OJEzUK9YnUghS9VXjzbbLNNseymfoWAECgAAhCJ6vKsWE1MiA3yQT4WijZEhXxNt58V++QlvRDyY28uDqJ++OGHM0n68+fPt2cjsqqQjVB1PmrSLanxJQUBEawqLMFXKflVbLOw1VZb2avISeAsLfIrUKyyVw0lxaAahxAQAvERqGyLgih5VoTNIGIkefNuIGeJQ9yTsDpwQ9BgRTSkMPtYH+oTJiV3jOR2pUBsCKK6Ns0IiGBVYX2X+MkLkk30VISAEChfBNa3RQHJ6lHyrFCtCLOxX1Tbtm1LEiy3IppEffJNVYSAEIiPgAjWerBzX6WsrCnVF2Z811BNIVD+CETZooDdyKPkWaHusLVLqSd8v/vuu+aoo46yO863atWq/J1AdygE8oSACFY1wJLITiiQ8wVVhIAQKB8E2JaAlcKXXnpptVsUOEW71POsoljPhQM5N5H8MhUhIATiISCCFQ831RICQqBEESAciCrNimC2GyD8F2WLgnLJsypRs2nYQqDkEBDBKjmTacBCQAjEReDll182/fv3t9XZ88ltnxBliwJyscohzyoudqonBITAhiEggrVheOlqISAEShAB9qTiKBj2taIMGzbM7vPkStQtCoYMGVIWeVYlaEINWQiUHAIiWCVnMg1YCAiBDUWAY6/It2KzzLffftv06NHDHm+TfZyNtijYUFR1vRAQAutDQARL/iEEhEDZIUCeFTuQr1q1yu7dxEkMrpDEPWjQILuv3c0335w51F1bFJSdG+iGhEBRERDBKir86lwICIGQCECeUKbYWgEC5QoHuLNLuSvu7L3p06fbw5ld0RYFIa2htoRAuhEQwUq3/XX3QqBsEFi4cKE9zur111+3Z4mym3qNGjXsmaGsGHzooYfWOROQw9lJbufwdrd3lbYoKBt30I0IgaIjIIJVdBNoAEJACIRA4I477jDXXXfdOsdbuXY5tubpp582jz/+eGZvJ8KHnDlKXhY5WSpCQAgIgZAIiGCFRFNtCQEhUDQEyLtiTysOaM9eIciAvvzyS7PffvtV2J2c3cpRvbJVrKLdgDoWAkKgrBAQwSorc+pmhEC6EeBIm969e1sVq2nTphkwCP117drVbs/QoUOHdIOkuxcCQqAgCIhgFQRmdSIEhEAhEMg90oYcLAorBA855BAzZswYs++++xZiKOpDCAiBlCMggpVyB9DtC4FyQyD3kHZCh6NHj7bhweeff95suumm5XbLuh8hIAQSiIAIVgKNoiEJASHghwBH2rBqcNSoUfZonCZNmtjzBxs3buzXsGoLASEgBCIiIIIVEShdJgSEQOkgwArBjh07mm+//dZMmDDBHHrooXbLBhUhIASEQKEQEMEqFNLqRwgIgYIiwLmDzZo1M3Xr1i1ov+pMCAgBIQACIljyAyEgBISAEBACQkAIBEZABCswoGpOCAgBISAEhIAQEAIiWPIBISAEhIAQEAJCQAgERuB/AMz8TEqaAoQ4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lgAAAFzCAYAAADi5Xe0AAAgAElEQVR4Xu2dC9hWU9rHVwehQiWRYRQpGYcS0mRCGKcZlXJIOVdy6EAhMh0cc5hoakjj3EEJxYzzaT45KwyTkQjFGHxFKiH0Xb/1fev5np73fXt3e63nefbz7P+6rq7qffc67P99773++3/fa60aa9euXWtUhIAQEAJCQAgIASEgBIIhUEMEKxiWakgICAEhIASEgBAQAhYBESw5gh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NC0NffNN9+Yn376yWy00Uamfv36abt93a8QEAJCQAgIgUoREMEqI8f4/vvvzW9+8xvz2muvVbirffbZx+y3336mX79+ZrfddrO/f+SRR8xRRx2Vufbll1827du3t///7rvvTKdOnTJtnXDCCWbq1KmmZs2aZu3atebWW281l156qfniiy8y9Y877jhz1VVXmZ122qnS9iuD+s033zR77rlnhV+9//77Zueddzbbbbedeeutt0zDhg2DWeqjjz4yzZs3z7Q3YcIEc84552T+P2zYMHPNNdfY/4fq/8EHHzRdu3Y1YHTPPfdYHKsrzj477rijAafNNtusuir6vRAQAkJACCQEARGshBgixDBWrVpl9t13X/POO++st7n33nvPkpf77rvPHHvssZlrr776agO5oHzwwQemRYsWmd/9/ve/N7Nnz7bEgOsuueSSSvuABEAGIAW57VdW4aWXXrLEL7csXLjQtGzZ0jRp0sS8++67QQmWa9v1CSl95plnTO3atS2xhGRC6iih+ndYZONYnc1dnVBjqK4//V4ICAEhIATCISCCFQ7LoreUTQ7OPfdcc9ppp5k1a9bYEN5f//pXM2bMGDtGp9jkEqBsopH7O0cMfvjhB9OuXTtL4ujjvPPOM1tssYVVZQYMGFBp+5Au2uO67PLjjz+a3Xff3Wy++ebrJVgQosquiQt4LsGCwPzjH/8w22yzjansdyEI3kMPPWS6dOliRLDiWk31hIAQEAKlhYAIVmnZa72jzSZYf/nLX0yfPn0y1//888+mbdu2VpmpimBBhBYsWGCaNm1qQ2Y33XRTpn42wXKhw7Fjx5pBgwZlwoYnn3yyIUz561//2v78/vvvtwoZYTZCfhtvvHFktLMVrNtvv93ccccdtr1DDz3UXHnllYaQ5xtvvGGuvfZa2z9//+IXv7DtU/eyyy4z3DOhPvrPLrkkit899dRT5uCDD66guuWqR/PmzTPjx483d911l22yb9++5qKLLsqERfkZIdS7777bXHjhhTaESti0Ro0a5uKLL16HYH377bfmj3/8oxkxYoRtC6wY9y677GL/LwUrsrvoQiEgBIRA4hAQwUqcSeIPKJtgMXEPHDjQqlcoRa+88oolEJRcgtW5c2dLjF544QXz9NNP2zyuNm3arBNqdAQLRYwwpAuhQcqGDBli9t9/f/vz7DwhRxD4GYRjq622MihgrtStWzeT85V715WRoOxryBeDODnyRPsnnXSSvQSyBekhTIkylZt8n03eDjjgADNz5kxLckaPHl2BWGYTrNyctezxPP/886Zjx472R7R1+eWXV2pIh+Pq1astEXU4Zl88d+5cqxKKYMV/FlRTCAgBIVBsBESwim2BgP3n5g9V1nRlOVKnnnqqadWqlVVYUIeOP/54m3+FSsS/hw4duo7y8vrrr1sCUFkZOXKkTX4nn6m6HCyI3LPPPmtq1apVoalsgoWyc+ONN5p///vfNikfVYik+ylTplgSidIGcXnggQcsoXSJ/ihshDCrIm8QMMZ7yimnmF133dXMmTPHHHTQQebDDz+0yteoUaNsVUKEkFQWB9A3pI6QH3j37t3bLFq0yJK5f/7zn2bp0qVm++23t/XOOOMMq17xc0duHcGaNm2aJYQQOMbdunVrm/+G8sg1s2bNsn+4d+VgBXxI1JQQEAJCoEAIiGAVCOhCdFMdwYKcTJo0yWy77bZ2OI4AnX766Ybw3oEHHmiOOOII87vf/c4qOeRYofAwyefmDn399ddWlYKQZa8kpN0LLrjAqkjZBGuPPfawpCu7oJJBKCpbUZdNsAgFci3llltuMf3798+QDhQgxg1xhAitWLEiE2Ij3Emi/PoIFon7rO5buXKlDddBeiBLkydPtoqUIzeffPKJ4R4o2SsfGdtee+1lf87qTcKgXMd45s+fnyFbhP4gc448nXnmmea2226zfT3xxBMWm7///e8Gsuv6RE0UwSrEk6M+hIAQEALhERDBCo9p0VrMJlis9GMSZ2sFl3zOFgH83xEdR4BOPPFESy7YLiGbLJG4TnI5xMwRLPr47LPPLJHhenKLvvzyS8NqQPKRqA+pgYQ8/PDDsQlCdhjPJaBnk0JHQurUqZNZOUmoj325UI6yE/arIlgoUahxqGGsInSF+yB/ipWWrh9yr8j/gjixzUOjRo3s5YTzUPocwWKFZq9evSqoTrlJ7oMHD7a5XJUVEayiPULqWAgIASEQDAERrGBQFr+hbIKVvbcTZOG6666zA3TqUjZZceG2Qw45xKoorqAIQRiOPvroDMFiNSKKDwWFhtCaK3feeadduVgZQdjQlYDZCla2YkRoLZfAuJyrbAtk52RVRbAYJ+FAQozg4gp1UcV++ctfZu4FUoVSBcGC8Ll9tBgbiwccwSLBnVw02n777bft3xRWcGYnuUN66ReSN2PGDJsYT34bOWrkjEHa2DtLClbxnyuNQAgIASEQBwERrDioJbROVQQLVadDhw6ZpHW3oWj23kxM5pAwksMpbuUfKlT37t0zBGvx4sUZcsE15A+xseirr75qc5lQsJx6RPjNEYTp06fbvawgEq6Q10QbrFqsigTxcxQp8qkI46EisUVEdsgSIkgOkyuQGohPZe1yTbY6Rv4U6hShUFcgjiTgQ6IcWVy+fHnmvrmniRMn2rwswqmEBt2GpNnXQdpQEunj8MMPt3+7cV9//fUWa+qh/vH3uHHjDCsm2YfrhhtuMI8++qgIVkKfNQ1LCAgBIVAdAiJY1SFUQr/P3mg0d3fyF198MbPKzSVkuxCem/RJ8ka5oaBqoRa5rRayCU32TueVwUNokfrVJblTF6LBKsT1EazK+oB8QFoobMdAErlT37J3na+sbjbB4t9sl+DIGESH3C0S6rNDhJBDp0Kt754hkIQYya+qrDgcP//880wuXO51bkWjVhGW0MOnoQoBISAEchAQwSojl8g+3iZ3Hyxuk20I3Mo4yFO9evXs5pfu+BbUJ5eHxT5PJL6jQnXr1s0SpuyjcgijkZCdXVB7SKKnTcr6tjVw9Vw/uWZwR+XQJqE1lCCXH3bvvfeuswM9dV3okH9nk6/KzOuOynGqExugEgaFcJLwD3aEDllJmX1UTu7+VrTN+FjNiLLmClteMGZUKMphhx1msSS0mX1UDn0Qbs3eqgESx8pHcst0VE4ZPZy6FSEgBFKHgAhW6kwe7obZEoGQmNtmIXen9nA9GZubRIgQUpi7YSnEh3AbIc5QZweub+zcN2FX+kXZItG/ssI1qGsNGjRYLxRfffWVbYuw5CabbBISNrUlBISAEBACRUJABKtIwKtbfwTIgSJZnPwvVgNS2IOrqk0+/XtUC0JACAgBISAEoiEgghUNJ12VQARQfQhdEjKkcGg04cHqFKME3oqGJASEgBAQAmWGgAhWmRk0bbfDHlzsnr7pppvabRWqCtelDRfdrxAQAkJACBQXARGs4uKv3oWAEBACQkAICIEyREAEqwyNqlsSAkJACAgBISAEiouACFZx8VfvQkAICAEhIASEQBkiIIJVhkbVLQkBISAEhIAQEALFRUAEq7j4q3chIASEgBAQAkKgDBEQwSpDo+qWhIAQEAJCQAgIgeIiIIJVXPzVuxAQAkJACAgBIVCGCIhglaFRdUtCQAgIASEgBIRAcREQwSou/updCAgBISAEhIAQKEMERLDK0Ki6JSEgBISAEBACQqC4CIhgFRd/9S4EhIAQEAJCQAiUIQIiWGVoVN2SEBACQkAICAEhUFwERLCKi796FwJCQAgIASEgBMoQARGsAEZ97rnnzOWXX25batmypbnyyitNgwYNzLJly8zQoUPNkiVLTO3atc24cePs73NL1OsCDFVNCAEhIASEgBAQAgVAQATLE+T58+ebwYMHmz/84Q9m9913t//efPPNLZnq3bu3adGihRkyZIiZNWuWmTlzpv1Tt27dTK9r1641vXr1qvY6z2GquhAQAkJACAgBIVBABESwPMCGHF144YVm++23NwMHDjQrV640P/30k1mxYoX54YcfTP/+/c20adNM48aNzc8//2y6du1qhg8fbtq3b5/pddGiRZGu8ximqgoBISAEhIAQEAIFRkAEywNwCBbEqmbNmmbBggWWXKFe3XrrreaLL74wgwYNsgSrUaNGhmv79etn+vTpsw7Bol6U6zyGqapCQAgIASEgBIRAgREQwfIAHNJ0wQUXmLfeestcdtllpnnz5jYc2LBhQxsqPO+882xosFatWpZg9e3b1/7JVbC4trrrogxz3rx5US7TNUJACAgBIZBgBNq1a7dBo9v7zPy+++fesmHj2aDB51y8atUqm7O88cYb+zSTiLoiWB5mcApW06ZNzSWXXGJbgmxdfPHFNumdn1WnYJHDBSmr7jqPYaqqEBACQkAIlDECxSBYq1evNp07d7bRmuxyyCGH2IVepMY8/PDDNsqD2HDuuedmLiNl5thjj7UkavLkyVaEeOCBB6xg4coBBxxgxo4daxeMLVy40Bx++OEVLEj9F154wYoaSSwiWB5WcQoWIcBsgsW/x48fb84880zrPFtvvbVZs2aN6d69e4UcrMWLF9uwYXXXeQxTVYWAEBACQqCMESgWwdp///3N7bffbskU8yF5yG5F/d13321J07BhwyxJevnll81GG21krfDhhx8aiNgee+xh7rvvPptiQ44ybe22225m+fLl5vzzz7e5y/yeXGUI2f3332/7yS477rijTdNJYhHB8rSK26JhzJgxdiXgRRddZJ3oxhtvtKsDmzVrZkaPHm2mT59u/8yYMcOuIpw6darp1KmT/X3Pnj0rvY58LhUhIASEgBAQAutDoJgEizmwXr16meHNnj3bTJgwwTz++OMZgsUvIUpt27a1102cONFcd911GYL1zDPPWPXq+eefN/Xr17fXfPbZZ5ZQkVaDEHHOOefYNmvUqFEyziCC5Wkq2PRtt91miRPFJbkjWX788cdmwIABBikVp4BodejQwf6/R48eZsSIETYfq6rrPIem6kJACAgBIZACBIpJsBATttpqK6ssffLJJ5YoIR6wVRGkCpLUpk0buwiMVfREcw488EA7N7IgDNL0zTffmIMOOsiuwEep4vfMjS70R4jwmGOOMddcc43tB2WLwgp+2k5qEcEKZJlvv/3WOtBmm222Tos4A3InrJzEvapK1OsCDVfNCAEhIASEQJkgUCyCVVkOFikvrIwnUnPvvfeaBx980IYJTzrpJPPaa6/ZfKozzjjDChP8jWpFDhYki30iSZdhc27KyJEjbb3333+/0hws2kXhSmoRwUqqZTQuISAEhIAQEAIRECgWwSIH69FHHzVNmjQxc+fONccff7wlRSeffLIdNQSLvKqHHnrIkLR+xx13WMVqiy22sAnyXA/BWrp0qSVZW265pa2HKEEOF7nM/J7/06YjYxEgScQlIliJMIMGIQSEgBAQAkIgHgLFJFhPPvmk3euRggKFqkRy+5577mkJFmHAxx57zFx77bVWmULFYlsiUmVQp+bMmWNXGLIikLCiK4QS99lnH5uvXKdOHXPWWWeZJ554IrEJ7ZVZTgQrnj+rlhAQAkJACAiBRCCQFIJFbtSRRx5pTzKBDEG0IFioXO+8845dKch+kahYhApPO+00q0o9++yzdtU92zl06dLF5liR2/XUU0+ZV155xXz66ac2NwsFjEJKDYoX17Vq1Wqd4+cSYZD/G4QIVpKsobEIASEgBISAENhABJJCsBi227OKhHRW1N9555022f3HH3+0WzOwGvCEE06w16FKQbbYZoGFYiTBu7LtttuaSZMmmdatW1e5DxbXUm/vvffeQMQKc7kIVmFwVi9CQAgIASEgBPKCQDEIVl5uxBjDTu6U7K0f8tVXvtsVwco3wmpfCAgBISAEhEAeESgngpVHmAretAhWwSFXh0JACAgBISAEhEC5IyCCVe4W1v0JASEgBISAEBACBUdABKvgkKtDISAEhIAQEAJCoNwREMEqdwvr/oSAEBACQkAICIGCIyCCVXDI1aEQEAJCQAgIASFQ7giIYJW7hXV/QkAICAEhIASEQMEREMEqOOTqUAgIASEgBISAECh3BESwyt3Cuj8hIASEgBAoawQ++PX/HpKcr7LTi0urbZoNQmvXrm3PFExSKea4RLCS5AkaixAQAkJACAiBDUSgWASLMwE5CueKK67IjLhHjx5m5MiRZvny5Wb//ffPHPzsLqDOJZdcYsnY5ZdfnqnH4c+dO3c2X3zxxTp3z/E6V155pWncuLF5+OGHzcCBA+2ZhRwQ7QpnEnJWIeRu8uTJ9pxCzkG84IILMtcccMABZuzYsaZBgwZVHr1D/RdeeME0bNhwAy1Q+eUiWEFgVCNCQAgIASEgBIqDQDEIFkTp4osvtqTntttuM7vuuqv5/PPPzamnnmrJ0MyZM83JJ59sdtppp3WI1FdffWU6duxo7rrrLrPPPvusQ7AgZLfffrutT/srV67M1L377rstaRo2bJglSS+//LI965Dy4Ycf2nMO99hjD3vu4YIFC+zB0rS12267WbJ3/vnn28Oh+f2iRYssIbv//vttP9llxx13tGcjhigiWCFQVBtCQAgIASEgBIqEQDEI1vvvv28OO+ww88gjj5hWrVpl7vyjjz4yt956q7n00kstCRowYIB58cUXzWabbWavgZCNGDHCvPLKK1bFcgUFC4L13HPPrXMO4ezZs82ECRPsodCOYFEHotS2bVtbfeLEiea6667LEKxnnnnGqlfPP/+8qV+/vr3ms88+s4Sqb9++ZvHixfbQadqsUaNG3qwmgpU3aNWwEBACQkAICIH8I1AMgvXqq6+afv36mddeey2jJOXeKflPqFXjxo0zhOhQi4444ghzwgknWKUruziCdeONN5qtttrKXvvJJ59YotSpUyfbBqQKktSmTRvz008/meHDh5s1a9aYAw880BI5iB2k6ZtvvjEHHXSQWbFihVWq+H379u0zob+FCxeaY445xlxzzTW2H5Qtyvbbb2/bDlVEsEIhqXaEgBAQAkJACBQBgWIQrClTpliyA+kh56mqMmbMGPPBBx+YSZMmGdQtQnkoS02bNq1AsCrLwerTp48ZNGiQqVu3rrn33nvNgw8+aMOEJ510kiV3kKUzzjjDhin5m7YZDySLMCU5WUuWLLF9kRtGPdS3ww8/vMKQaReFK1QRwQqFpNoRAkJACAgBIVAEBIpBsP71r3+Z7t2721CfC/9x6yhCb775ptlll13MpptuagnQUUcdZebOnWvuueceS4DIv8rNc3IK1qOPPmqaNGlirz/++OMtKSKXiwLBIq/qoYcesorYHXfcYRWrLbbYwibIcz3tL1261JKsLbf839WV5GCRwzV+/Hj7e/5Pm46M5ctkIlj5QlbtCgEhIASEgBAoAALFIFiE7yA5KFMHH3xw5i7feOMNw0rCJ554wia4E35DLTrllFOsygRhol5ucQTrySefNI0aNbK/RoFCVSL3as8997QEizDgY489Zq699lqrTKFizZo1y1AfdWrOnDl2hSErAgkrukIokaT6qVOnmjp16pizzjrLjjFUQntlZhbBKoDzqwshIASEgBAQAvlCoBgEi3sh/IeihDJEjtO7775rTj/9dJt3dcstt2TIi9teAaXrpZdesspWFIIFOTvyyCPNDz/8YMkQRAuChcr1zjvv2JWCzZs3tyoWStlpp51mValnn33WnHnmmXY7hy5duliSR27XU089ZRW3Tz/91OZmoYBRUN1QvLiOhH3CkSGKCFYIFNWGEBACQkAICIEiIVAsgvXjjz9a4nLzzTdn7tztg5VNUtiagaRzVu5VleNUmYJFoxAnFDAS0tmWgX23yPuib/K5aJOkea5DlYJsoUrNmDHDJsG7su2221q1rXXr1lXug8W11Nt7772DWFIEKwiMpdfI3mfOiz3oube0i11XFaMj4GMjesFOvi/eKDs4R78jXSkEhEA+EPB9zqsbU3XvAVb0sWcVYblNNtmkuuYK+ntWMlLq1atX0H7pTASr4JAno0OfyVsEqzA29LGRCFZhbKRehEASECg2wUoCBkkcgwhWEq1SgDH5TN4iWAUwkDHGx0YiWIWxkXoRAkJACFSFgAhWSn3DZ/IWwSqM0/jYSASrMDZSL0JACAgBESz5wDoI+EzeIliFcSYfG4lgFcZG6kUICAEhIIIlHxDBKjEfEMEqMYNpuEJACAiBLAQUIkypO/hM3lKwCuM0PjaSglUYG6kXISAEhIAULPmAFKwS8wERrBIzmIYrBISAEJCCJR/wmbylYBXGf3xsJAWrMDZSL0JACAgBKVjyASlYJeYDIlglZjANVwgIASEgBUs+4DN5S8EqjP/42EgKVmFspF6EgBAQAlKw5ANSsErMB0SwSsxgGq4QEAJCQAqWfMBn8paCVRj/8bGRFKzC2Ei9CAEhIASkYMkHpGCVmA+IYJWYwTRcISAEhIAULPmAz+QtBasw/uNjIylYhbGRehECQkAISMGSD0jBKjEfEMEqMYNpuEJACAgBKVjyAZ/JWwpWYfzHx0ZSsApjI/UiBISAEJCCJR+QglViPiCCVRoGk51Kw04apRAoNAI6i7DQiCekP59JQQpWYYzoYyMpWIWxEb3IToXDWj0JgVJCQASrlKwVcKw+k4IIVkBDrKcpHxuJYBXGRiJYhcNZPQmBUkNABKvULBZovD6TtwhWICNU04yPjUSwCmMjEazC4ayehECpISCCVWoWCzRen8lbBCuQEUSwCgNknnvxeZZEhPNsHDUvBIqIgAhWEcEvZtc+k4IIVmEs52MjTdyFsZEUrMLhrJ6EQKkhIIJVahYLNF6fyVsEK5ARpGAVBsg89+LzLIkI59k4al4IFBEBEayA4E+ePNk8+eST5s477zQ1a9Y08+fPNyNGjDA//fST7eX77783U6dONY0aNVqn12XLlpmhQ4eaJUuWmNq1a5tx48aZli1bBhxZxaZ8JgURrLyaJtO4j400cRfGRlKwCoezehICpYaACFYgi0GmBg8ebHbYYQczadIkS7CmTJliXnrpJXP22Web7777zqxZs8bstddepk6dOple165da3r16mVatGhhhgwZYmbNmmVmzpxp/9StWzfQ6ESw8gZkHhsWwcojuAGblp0CgqmmhEAZISCCFcCYkKfjjjvOrF692jRt2tQqWDVq1LCEq02bNuboo482EKnGjRtX6G3RokWmf//+Ztq0afb3P//8s+natasZPny4ad++fYDRVd6Ez6QgBStvZlmnYR8bScEqjI2kYBUOZ/UkBEoNAREsT4tBnC699FLTpEkT07x5cxsCvOeee2xYsGfPnmb58uWZHjp37mwuuugiq265smDBAjNo0CBLsAgd0l6/fv1Mnz59RLA8bVPq1UWwSsOCslNp2EmjFAKFRkAEyxPxp59+2txwww1m9uzZ5m9/+5slV/z54YcfTO/evc1ZZ51lIFaECkeOHGlGjRplOnbsmOkVBQuli9BgrVq1LMHq27ev/bOhCta8efMi382ZkyJfWuHCW/rFr6ua0RHwsRG9YKcGA34bvcNKrvx6/BNe9dNQWXZKg5ULe4/t2rUrbIfqLS8IiGB5wOpCg61btzZdunSxxGrhwoVWpTrwwANtmNAViNPAgQOtynX++ednfk7uFrlXUrA8DFGmVctRGQlxT0kzd4h7+uDXW3rd1k4vLvWqr8pCQAiER0AEywNTCNa5555rE9hXrlxpVq1aZVtjBeCFF15orrnmGnP99dfbZHWXzN6tWzdz7LHHZnpdvHixDQeyAnHrrbe2ifDdu3dXDpaHXcqlajlO3CHuKWn2DXFPIlhJs6rGIwT8ERDB8scw08KMGTPMAw88YJWsFStWmB49etjk91NOOcUQShw7dqwZP368XTFIrlanTs47+KUAACAASURBVJ1Ms2bNbK4Wf48ePdpMnz7d/qGtzTffPODo1m3KZ1JQknvezLJOwz42oiHslLSJO8Q9FQb96L2EuKek2Sn63etKISAEqkJABCugb5BHxR+3DxakasyYMZkeCA0eccQRdrUh5Is9ssiz+vjjj82AAQPszwkrQrQ6dOgQcGQVm/KZFESw8mqaTOM+NhLBKoyN6KUc7VQ49NSTEChfBESw8mxbVhOiZtWvX99uIlpVIYTIisPqrgs1XJ9JQQQrlBXW346PjUSwCmMjEazC4ayehECpISCCVWoWCzRen8lbBCuQEappxsdGIliFsZEIVuFwVk9CoNQQEMEqNYsFGq/P5C2CFcgIIlgbDGQSfc/nWUoqEd5gw6iCEBACFRAQwUqpU/hMCkmc5MrRjD42SurEHeKekmbrEPekJPekWVXjEQL+CIhg+WNYki34TAoiWIUxuY+NRLAKYyOFCAuHs3oSAqWGgAhWqVks0Hh9Jm8RrEBGUIhwg4FMou/5PEtJJcIbbBhVEAJCQCFC+cD/IuAzKSRxkitHu/rYKKkTd4h7SpqtQ9yTQoRJs6rGIwT8EZCC5Y9hSbbgMymUK8FK2iTnYyMRrMI9luVop8Khp56EQPkiIIJVvrZd7535TAoiWJVDG/o8OB8biWAV7sEuRzsVDj31JATKFwERrPK1rQjWBtpWClZFwJJIGjfQrHm/XAQr7xCrAyFQkgiIYJWk2fwH7TMpSMGSghXXA338zqlycfvOV70Q95Q0cp8vrNSuEEgTAiJYabJ21r36TAoiWCJYcR8bH78Twaoa9dBKY1z7qp4QEAL/j4AIVkq9wWeiE8ESwYr72Pj4nSNYSVN7yvGe4tpX9YSAEBDBSr0P+EwKIlgiWHEfIB+/E8GSghXX71RPCBQDASlYxUA9AX36THQiWCJYcV3Yx+9EsESw4vqd6gmBYiAgglUM1BPQp89EJ4IlghXXhX38TgRLBCuu36meECgGAiJYxUA9AX36THQiWCJYcV3Yx+9EsESw4vqd6gmBYiAgglUM1BPQp89EJ4IlghXXhX38TgRLBCuu36meECgGAiJYxUA9AX36THQiWCJYcV3Yx+9EsESw4vqd6gmBYiAgglUM1BPQp89EJ4IlghXXhX38TgRLBCuu36meECgGAiJYxUA9AX36THQiWCJYcV3Yx+9EsESw4vqd6gmBYiAgglUM1BPQp89EJ4IlghXXhX38TgSrtAhW0jaEjeuzqicE4iIgghUXuRKv5zPRiWCJYMV1fx+/E8ESwYrrd6onBIqBgAhWMVBPQJ8+E50IlghWXBf28TsRLBGsuH6nekKgGAiIYBUD9QT06TPRiWCJYMV1YR+/E8ESwYrrd6onBIqBgAhWMVBPQJ8+E50IlghWXBf28TsRLBGsuH4Xqp5PXtlOLy4NNQy1UyIIiGCViKFCD9NnohPBEsGK648+fieCJYIV1+9C1RPBCoVkOtoRwUqHnSvcpc9EJ4IlghX3sfHxOxEsEay4fheqnghWKCTT0Y4IVjrsLIIVwc4+L0+aDx0CEBmpaDTIvexUEZfQvhfhcan2kqTZqdoBR7jA556SaKMIt6xLPBAQwfIAr5Sr+kzeUrCkYMX1fR+/k4IlBSuu34WqJ4IVCsl0tCOClQ47S8GKYGefl6cUrAgAG2NEsEpDlYtmzfVflbTnqdj3JAUrhAVKqw0RrNKyV7DR+kx0UrCkYMV1RB+/k4IlBSuu34Wq50MaRbBCWaF02hHBKh1bBR2pz0QngiWCFdcZffxOBEsEK67fhaonghUKyXS0I4KVDjuXfYhQE3dphJ5kp9KwU4jXog8Zof8kKj4+95TE+wlhZ7VRNQIiWCn1Dp+JLokKls/9SBkpnDIiO4lgRX3lJpGQiGBFtZ6uAwERrJT6gc9EJ4KlEGHcx8bH70SEC0eE49o3u54PGZGCFcICaqPYCIhgFdsCRerfZ6ITwRLBiuu2Pn4ngiWCFdfvQtXzIY1JVORC4aJ2KkdABCulnuEz0YlgiWDFfWx8/E4ESwQrrt+FqieCFQrJdLQjgpUOO1e4S5+JTgRLBCvuY+PjdyJYIlhx/S5UPRGsUEimox0RrHTYWQSrGjvrCBaRxrivgnIkjXGxyK7nQ0ZoJ4khNZ97SuL9hLCz2qgaARGslHqHz6QgBUtkJO5j4+N3UrCkYMX1u1D1RLBCIZmOdkSw0mFnKVhSsGJ5euivbhGsimZIonoay1lyKvmQESlYISygNoqNgAhWsS1QpP59JjopWFKw4rqtj99JwZKCFdfvQtXzIY2hP1ZC3ZPayR8CIlj5wzbRLftMdCJYIlhxndvH70SwRLDi+l2oeiJYoZBMRzsiWOmws0KEChHG8vTQX90iWAoRRnXE0L4Xtd/1XSeCFQLF9LQhgpUeW69zpz4TnRQsKVhxHxsfv5OCJQUrrt+FqieCFQrJdLQjgpUOO0vBkoIVy9NDqwgiWFKwojpiaN+L2q8UrBBIqQ0QEMFKqR/4THRSsKRgxX1sfPxOCpYUrLh+F6qeFKxQSKajHREsTzuvXbvW3HTTTWb27Nm2pW7dupn+/fubmjVrmmXLlpmhQ4eaJUuWmNq1a5tx48aZli1bVugx6nWeQ12nus9EJ4IlghXXF338TgRLBCuu34WqJ4IVCsl0tCOC5WnnKVOmmKlTp5o///nPllQNHDjQnHbaaaZr166mV69epkWLFmbIkCFm1qxZZubMmfZP3bp1M71C0KJc5znMCtV9JjoRLBGsuP7o43ciWCJYcf0uVD0RrFBIpqMdESxPO7/55pu2hTZt2hjIUr9+/Uzr1q0twULJmjZtmmncuLH5+eef7c+GDx9u2rdvn+l10aJFka7zHKYIVjUAJnGzR5GRikaTnQpD7kO8b3zICP0rByuEFdRGMREQwQqE/ty5c83kyZPNO++8Y+666y6zYsUKM2jQIEuwGjVqlCFfffr0WYdgLViwINJ1gYaZacZn8paCVZhJzsdGUnsKp/aUo51CvG9EsNZFMYmEMYSd1UbVCIhgBfKO6dOnm3nz5hkULZSrtm3bmsGDB9vQYK1atSzB6tu3r/2Tq2BFuS7KMOk/ajlzUtQrK153S7/4dfNV0+d+GBP31GDAb72G9/X4J7zq51bWPVXue7JTRVxC+14IR06anYp9Txtio3bt2oUYrtooMgIiWIENcO+995q7777bXHXVVebCCy+sVsGaP3++zdGqTukKPEzj89UtBUsKVlx/9PE7qXKFU+Xi2je7nhQsKVgh/KiU2xDB8rAeqtSNN95odthhB3PMMcfYllCwLr74YjN27Fgb+iNsuPXWW5s1a9aY7t27V8jBWrx4sSFsWN11HsOstKrPRCeCJYIV1x99/E4ESwQrrt+FqudDGhUiDGWF0mlHBMvTVrfffru5//77zcSJE029evXsKsKGDRvaLRlOPPFE06xZMzN69GhDCJE/M2bMsKsIWXnYqVMn+/uePXtWet3mm2/uObqqq/tMdCJYIlhxHdPH70SwRLDi+l2oeiJYoZBMRzsiWJ52XrVqlRk1apRVrijbb7+9Va8aNGhgPv74YzNgwACzevVqU6NGDUu0OnToYP/fo0cPM2LECJuPVdV1nkNbb3WfiU4ESwQrrm/6+J0IlghWXL8LVU8EKxSS6WhHBCuQnSFabMWw2WabrdMiYcTly5eb+vXr281GqypRrws0XOVg5QCp5f8ijXGfrXIkjXGxyK7nQ0ZoJ4khNZ97SuL9hLCz2qgaARGslHqHz6QgBUtkJO5j4+N3UrCkYMX1u1D1RLBCIZmOdkSw0mHnCnfpM9GJYIlgxX1sfPxOBEsEK67fhaonghUKyXS0I4KVDjuLYFVjZ4UIRRrjvgrKkTTGxUIhwtIiwSHsrDYUIpQP5CDgMylIwRIZiftA+fidFKzSmrx91B7uNIk5Sz73lMT7ifscq140BKRgRcOp7K7ymehEsESw4j4QPn4ngiWCFdfvQtUTwQqFZDraEcFKh50VIlSIMJanh/7qFsGqaIYkhqdjOUtOJR8yIgUrhAXURrEREMEqtgWK1L/PRCcFSwpWXLf18TspWFKw4vpdqHo+pDH0x0qoe1I7+UNABCt/2Ca6ZZ+JTgRLBCuuc/v4nQiWCFZcvwtVTwQrFJLpaEcEKx12VohQIcJYnh76q1sESyHCqI4Y2vei9ru+60SwQqCYnjZEsNJj63Xu1Geik4IlBSvuY+Pjd1KwpGDF9btQ9USwQiGZjnZEsNJhZylYUrBieXpoFUEESwpWVEcM7XtR+5WCFQIptQECIlgp9QOfiU4KlhSsuI+Nj99JwZKCFdfvQtWTghUKyXS0I4KVDjtLwZKCFcvTQ6sIIlhSsKI6Ymjfi9qvFKwQSKkNKVgp9gGfiU4KlhSsuI+Oj99JwZKCFdfvQtWTghUKyXS0IwUrHXaWgiUFK5anh1YRRLCkYEV1xNC+F7VfKVghkFIbUrBS7AM+E50ULClYcR8dH7+TgiUFK67fhaonBSsUkuloRwpWOuwsBUsKVixPD60iiGBJwYrqiKF9L2q/UrBCIKU2pGCl2Ad8JjopWFKw4j46Pn4nBUsKVly/C1VPClYoJNPRjhSsdNhZCpYUrFieHlpFEMGSghXVEUP7XtR+pWCFQEptSMFKsQ/4THRSsKRgxX10fPxOCpYUrLh+F6qeFKxQSKajHSlY6bCzFCwpWLE8PbSKIIIlBSuqI4b2vaj9SsEKgZTakIKVYh/wmeikYEnBivvo+PidFCwpWHH9LlQ9KVihkExHO1Kw0mFnKVhSsGJ5emgVQQRLClZURwzte1H7lYIVAim1IQUrxT7gM9FJwZKCFffR8fE7KVhSsOL6Xah6UrBCIZmOdqRgpcPOUrCkYMXy9NAqggiWFKyojhja96L2KwUrBFJqQwpWin3AZ6KTgiUFK+6j4+N3UrCkYMX1u1D1pGCFQjId7UjBSoedpWBJwYrl6aFVBBEsKVhRHTG070XtVwpWCKTUhhSsFPuAz0QnBUsKVtxHx8fvpGBJwYrrd6HqScEKhWQ62pGClQ47S8GSghXL00OrCCJYUrCiOmJo34varxSsEEipDSlYKfYBn4lOCpYUrLiPjo/fScGSghXX70LVk4IVCsl0tCMFKx12loIlBSuWp4dWEUSwpGBFdcTQvhe1XylYIZBSG1KwUuwDPhOdFCwpWHEfHR+/k4IlBSuu34WqJwUrFJLpaEcKVjrsLAVLClYsTw+tIohgScGK6oihfS9qv1KwQiClNqRgpdgHfCY6KVhSsOI+Oj5+JwVLClZcvwtVTwpWKCTT0Y4UrHTYWQqWFKxYnh5aRRDBkoIV1RFD+17UfqVghUBKbUjBSrEP+Ex0UrCkYMV9dHz8TgqWFKy4fheqnhSsUEimox0pWOmwsxQsKVixPD20iiCCJQUrqiOG9r2o/UrBCoGU2pCClWIf8JnopGBJwYr76Pj4nRQsKVhx/S5UPSlYoZBMRztSsNJhZylYUrBieXpoFUEESwpWVEcM7XtR+5WCFQIptSEFK8U+4DPRScGSghX30fHxOylYUrDi+l2oelKwQiGZjnakYKXDzlKwpGDF8vTQKoIIlhSsqI4Y2vei9isFKwRSakMKVop9wGeik4IlBSvuo+Pjd1KwpGDF9btQ9aRghUIyHe1IwUqHnaVgScGK5emhVQQRLClYUR0xtO9F7VcKVgik1IYUrBT7gM9EJwVLClbcR8fH76RgScGK63eh6knBCoVkOtqRgpUOO0vBkoIVy9NDqwgiWFKwojpiaN+L2q8UrBBIqQ0pWCn2AZ+JTgqWFKy4j46P30nBkoIV1+9C1ZOCFQrJdLQjBSsddpaCJQUrlqeHVhFEsKRgRXXE0L4XtV8pWCGQUhtSsAL6wM8//2xOPPFEc/7555t9993Xtjx//nwzYsQI89NPP9n/f//992bq1KmmUaNG6/S8bNkyM3ToULNkyRJTu3ZtM27cONOyZcuAo6vYlM9EJwVLClZc5/TxOylYUrDi+l2oelKwQiGZjnakYAWw88cff2yGDx9uPv/8c3PllVdmCNaUKVPMSy+9ZM4++2zz3XffmTVr1pi99trL1KlTJ9Pr2rVrTa9evUyLFi3MkCFDzKxZs8zMmTPtn7p16wYYXeVN+Ex0IlgiWHEd08fvRLBEsOL6Xah6IlihkExHOyJYnnZeuXKl6datm+nRo4eZM2eOGTBggGnfvr2BOA0ePNi0adPGHH300fb/jRs3rtDbokWLTP/+/c20adPs71HCunbtagkb7eSr+Ex0IlgiWHH90sfvRLBEsOL6Xah6IlihkExHOyJYnnaGOH311VemYcOGpl+/fqZPnz6WGKFW9ezZ0yxfvjzTQ+fOnc1FF11katasmfnZggULzKBBgyzBInRIe9nteA6vyuo+E50IlghWXL/08TsRLBGsuH4Xqp4IVigk09GOCFYgO0OM+vbta/9AsAgJ9u7d25x11lkGYkWocOTIkWbUqFGmY8eOmV5RsFC6CA3WqlXLEqzsdjZkePPmzYt8+ZmTIl9a4cJb+sWvm6+aPvfDmLinBgN+6zW8r8c/4VU/t7LuqSKcslPlLhba90I4ctKep2Lf04bYqF27diGGqzaKjIAIViADVEeM+P3AgQNN8+bNbSK8KyTCk3slBcvPEFJGKuKH0ujzxU2LoVdyyU6lYSe/p/F/ayfN94p9T6GfpRD3ozbyi4AIViB8cwkWKwKvvvpqc/3119tkdZfMTr7Wsccem+l18eLFNqw4efJks/XWW9vQYvfu3ZWDtYF20cRdGhO37FQadtrAx6/Sy0Ww1oVFBCuEV5VWGyJYgeyVS7DIvSLx/bjjjjOnnHKKefrpp83YsWPN+PHj7YpBtmvo1KmTadasmc3V4u/Ro0eb6dOn2z8zZswwm2++eaDRVWzGZ6JTDlblZgn9AvWxESOUgiU75e0FEqFhESwRrAhuUtaXiGAFMm9lyemQqjFjxmR6IDR4xBFHmNWrV1vyxR5Z5GuxzQOrD/l5jRo1LNHq0KFDoJFV3ozP5C2CpYk7rnP6+J1IY9Wohyb3ce2bXU8ESwQrhB+VchsiWHm2HpuMrlixwtSvX99uIlpVgaChelV3Xajh+kx0IlgiWHH90MfvRLBEsOL6Xah6PqQxiSQ4FC5qp3IERLBS6hk+E50IlghW3MfGx+9EsESw4vpdqHoiWKGQTEc7IljpsHOFu/SZ6ESwRLDiPjY+fieCJYIV1+9C1RPBCoVkOtoRwUqHnUWwqrGzEsJFGuO+CsqRNMbFIrueDxmhnSSG1HzuKYn3E8LOaqNqBESwUuodPpOCFCyRkbiPjY/fScGSghXX70LVE8EKhWQ62hHBSoedpWBJwYrl6aG/ukWwKpohieppLGfJqeRDRqRghbCA2ig2AiJYxbZAkfr3meikYEnBiuu2Pn4nBUsKVly/C1XPhzSG/lgJdU9qJ38IiGDlD9tEt+wz0YlgiWDFdW4fvxPBEsGK63eh6olghUIyHe2IYKXDzgoRKkQYy9NDf3WLYClEGNURQ/te1H7Xd50IVggU09OGCFZ6bL3OnfpMdFKwpGDFfWx8/E4KlhSsuH4Xqp4IVigk09GOCFY67CwFSwpWLE8PrSKIYEnBiuqIoX0var9SsEIgpTZAQAQrpX7gM9FJwZKCFfex8fE7KVhSsOL6Xah6UrBCIZmOdkSw0mFnKVhSsGJ5emgVQQRLClZURwzte1H7lYIVAim1IQUrxT7gM9FJwZKCFffR8fE7KVhSsOL6Xah6UrBCIZmOdqRgpcPOUrCkYMXy9NAqggiWFKyojhja96L2KwUrBFJqQwpWin3AZ6KTgiUFK+6j4+N3UrCkYMX1u1D1pGCFQjId7UjBSoedpWBJwYrl6aFVBBEsKVhRHTG070XtVwpWCKTUhhSsFPuAz0QnBUsKVtxHx8fvpGBJwYrrd6HqScEKhWQ62pGClQ47S8GSghXL00OrCCJYUrCiOmJo34varxSsEEipDSlYKfYBn4lOCpYUrLiPjo/fScGSghXX70LVk4IVCsl0tCMFKx12loIlBSuWp4dWEUSwpGBFdcTQvhe1XylYIZBSG1KwUuwDPhOdFCwpWHEfHR+/k4IlBSuu34WqJwUrFJLpaEcKVjrsLAVLClYsTw+tIohgScGK6oihfS9qv1KwQiClNqRgpdgHfCY6KVhSsOI+Oj5+JwVLClZcvwtVTwpWKCTT0Y4UrHTYWQqWFKxYnh5aRRDBkoIV1RFD+17UfqVghUBKbUjBSrEP+Ex0UrCkYMV9dHz8TgqWFKy4fheqnhSsUEimox0pWOmwsxQsKVixPD20iiCCJQUrqiOG9r2o/UrBCoGU2pCClWIf8JnopGBJwYr76Pj4nRQsKVhx/S5UPSlYoZBMRztSsNJhZylYUrBieXpoFUEEqzQUrHK0U6wHIKeSCFYIFNPThghWemy9zp36vEClYEnBivvY+PidFKzCKVjlaKe4PptdTwQrBIrpaUMEKz22FsFaj60hjT4vT5qW2lP9w1SOE7fuqTRUueq9s/orfN4Rod8P1Y9WVxQbARGsYlugSP37TApSsKRgxXVbH7+TgiUFK67fhaonghUKyXS0I4KVDjtXuEufiU4ESwQr7mPj43ciWCJYcf0uVD0RrFBIpqMdEax02FkEqxo7K0Qo0hj3VSDSqBBhFN9RiDAKSuV1jQhWedkz8t34TApSsERGIjtazoU+ficFSwpWXL8LVU8KVigk09GOCFY67CwFSwpWLE8P/dUtglUaak852inWA5BTSQQrBIrpaUMEKz22XudOfV6gUrCkYMV9bHz8TgqWFKy4fheqnghWKCTT0Y4IVjrsLAVLClYsT5eCVT1sIo2locpVb8nqrxDBqh4jXfH/CIhgpdQbfCYFKVhSsOI+Nj5+JwVLClZcvwtVTwQrFJLpaEcEKx12loIlBSuWp0vBqh42kUYpWNV7SfiNiKP0qWuKi4AIVnHxL1rvPpOCFCwpWHEd18fvpGBJwYrrd6HqScEKhWQ62hHBSoedpWBJwYrl6VKwqodNpFEKVvVeIgUrCkbldo0IVrlZNOL9+EwKUrCkYEV0s6DEXgqWFKy4fheqnhSsUEimox0RrHTYOehEJ4IlghX3sfEh9iJYIlhx/S5UPRGsUEimox0RrHTYWQRLIcJYnq4QYfWwiTQqRFi9lyhEGAWjcrtGBKvcLBrxfnwmBSlYUrAiullQYi8FSwpWXL8LVU8KVigk09GOCFY67Bx0ohPBEsGK+9j4EHsRLBGsuH4Xqp4IVigk09GOCFY67CyCpRBhLE9XiLB62EQaFSKs3ksUIoyCUbldI4KVR4suW7bMDB061CxZssTUrl3bjBs3zrRs2bJCj1GvCzlUn0lBCpYUrLi+6ON3UrCkYMX1u1D1pGCFQjId7Yhg5cnOa9euNb169TItWrQwQ4YMMbNmzTIzZ860f+rWrZvpNep1oYfpM9GJYIlgxfVHH78TwRLBiut3oeqJYIVCMh3tiGDlyc6LFi0y/fv3N9OmTTONGzc2P//8s+natasZPny4ad++fabXqNeFHqbPRCeCJYIV1x99/E4ESwQrrt+FqieCFQrJdLQjgpUnOy9YsMAMGjTIEqxGjRoZlKp+/fqZPn36rEOwol4Xepg+E50IlghWXH/08TsRLBGsuH4Xqp4IVigk09GOCFae7IwyNXjwYBsarFWrliVYffv2tX9yFawo10UZ5t577x3lMl0jBISAEBACCUZg7ty5CR6dhhYVARGsqEht4HXz58+3uVfVKVhRr9vA7nW5EBACQkAICAEhUEQERLDyBP7ixYttOHDy5Mlm6623NmvWrDHdu3evkIMV9bo8DVPNCgEhIASEgBAQAnlAQAQrD6DSJCHBnj17mmbNmpnRo0eb6dOn2z8zZsywqwinTp1qOnXqZH9f1XWbb755nkanZoWAEBACQkAICIF8IiCClUd0P/74YzNgwACzevVqU6NGDUu0OnToYP/fo0cPM2LECJuPVdV1eRyamhYCQkAICAEhIATyiIAIVh7BdUrW8uXLTf369e1mo1UVFK8o1+V5uKlqnvw39inbeOONU3XfutniIvD999+b9957z+y+++7FHYh6Xy8CP/30k6lZs6b9OFYRAnEQEMGKg5rqlDwC5MQRokVhPPHEE0v+fsrxBv7973+b559/3myzzTZm//33t5NdqZeXX37ZnH766Wbbbbc1jz322Ho/ukr9Xkt9/EQcfvvb39qog4oQiIOACFYc1FSnLBB45ZVXzGmnnWYncfYqK5fy/vvv281tGzRoUJK39M0335gbbrjB3H333aZt27bmjTfeMOecc44577zzSlZN+PDDD83AgQPNO++8Y2666SY7cUsZSbZ7ssXO2LFjbRoHtvvlL3+Z7AFrdIlDQAQrcSYp7oAIVUI49t1330zojJDGjTfeaCZNmmROPvlkc+mll9q9vUqlcE/PPPOM+eqrr0yXLl3MRhttZIfujinaaaedzOWXX14qt1PlOBcuXGj+/ve/mzFjxliVhFMDSq0wqXF+55FHHmn9jBW4r7/+uiVY+GUp+Z3zsauuusrcfvvt5vzzz7f74NWpU8eapVxCUDxH2A17tWnTxowfP95sueWWpeZ6FcZ77733mosvvtj6Iu+/UvO9kjdAGdyACFYZGDHkLfz444/mN7/5jbnmmmtsCA1ydcQRR5hjjjnGHHzwwebdd9+1R/6Uytf3qlWr7KpNzoVEseIlCZnifiBaHMR94IEHmkceecS0atUqJJQFbYt7O+mkk8wVV1xhCK0xyT3xxBMG8pj0gs/985//NHvuuae1wwUXXGAIpblVtE8++aQlJ6zC3WWXXUpiosvOs0Kxuu2226z/uTzMf/zjH+aUU04xkC8m8FItkCtCaeSU8VxBhrt161ayoc8ffvjBkJuJ+luvb4vueAAAH2FJREFUXj3z2muvmWHDhpkXX3zRbLbZZqVqJo27SAiIYBUJ+CR3y0uGkEaTJk3Mp59+aicCJocvv/zSvP322+ajjz6yShDqQpLL7Nmz7QT20ksvmc8++8wccMAB9uX/3HPPmaVLl5rLLrvMnHDCCeaOO+4wDz/8sLnvvvtKYvLOxZxJDtJLPtkhhxxif809PfTQQyVxT9kkt2XLlub3v/+9DQ1ecskl5rrrrjN33XWX2Weffexkd9BBB5lbbrkl0XbKzbMi3w/fu/DCC03nzp3NRRddZBVV7u3oo48uWTKCn/EBs8cee9hnbJNNNrFEmZAuHy2/+tWvkvx6qDA2FODDDz/cqm+8H/hA2XHHHe0RZ2ynU4qKcEkZoAwHK4JVhkb1vaXs0Blfb0zaX3zxhW0WlWfTTTe1h1cnnZDw8mdCHjlypDnqqKOszM8kTW7Pf/3Xf1lV5Ntvv7V5WLfeeqsN4zARJr1gHyY0cq1QfZjgUOjOPPPMzPjZCoTk3HHjxpXEPWGbv/3tb+bxxx83HDPFREfBHqhyJIVDkkl2hzgmcfJeX57VU089Ze1DQWmEbKGsllrB99g8GdUK5Y0cJU6s4AOFwopclG8+YrJVyKTfJyS4Y8eO9sME3+K9wKIKSKP7AMDvtttuO7PFFlsk/XY0voQgIIKVEEMUexjkJ5FHwYvm2GOPtaFBJjNCNttvv71ZtmyZXc1FiIMwIblYTPJJyUtwYaZdd901k+MCpi68xFgJa/ISvf766y1pZLKYM2eOTWBdsWKFDQHw/ySHAhjz8ccfbyeAww47zJJG8kQIpxHWdWEoR7DAgHuHFCeh4Ff333+/VQQggC7UDBl2tiEUzQROzhWEy/kY16BkzZw5M1EEC5tUl2fFNRASFLo//elPGVPgtxynhd+hzCV5pSS243B6nheeIRYd4Iv9+/c3n3/+eSasxjuEUC4fM0lfPIJaT07cd999Z4kh7zWU+ilTplgb8YE2ceJE85e//MXeM++GJD1PSXimNYaqERDBkncYJ42TSMwqJ0KC5GHdfPPNViZHqWLneQr7Rp199tnmD3/4gz36JwmF/cMIS5xxxhn2C5rJmZAZOVYobUxs5JENGjTIEkZCT+RUOAXBES2UE7ZscEnIxbw31BByWlDa2JSWcCb3Bun44x//aEkK5OTqq6+2k8HTTz9tVSzCuuQw8TNWEvLzK6+8MjFLzbEVqhSEFvwhFY5oOdswgTHhQbjIJYNwcaQU9wfZR0FJCrF3PhIlz4oPE5RUlxvnVrFyL5CspO6LBZnntAnCfxQ3fhRUSD7kEIJFUjjXQfSbNm1q/06anZy9wB5FET/kowwF+5NPPrGKL4owPtqwYUP77kCJ49/kzZHTmOQPsGK+s9R3RQREsFLuFS5/h3AZLxVepkxmyOCoInzBMYlvtdVWNqwBaWGyJ0em2IWxk3cEmWISJtTHyx4iwtc2qgLkBImf3z/77LNW4if8RO7LueeeW+xbqNA/WxQwMZHQTWhzt912swoBX9aMF+L0r3/9y44fMkiyPhh88MEHduUnEwUrCcljOvXUUy1BQb0ijyQpBVWRe+KsTsYL0YLMQ6hQRLAVkx/HShEeRFElD4v7Rz0p9qSN3zHpQnL54GDFJisCq8uzcgnhc+fOteQXX2VCZxJPonLFeAnbomy3a9fO5l1ii+y94/iYYVEF7wSI/Lx58yzBxz+TeE88AyhU++23n3nggQcsmeL9Bjl84YUX7LuDjwDysN566y2bowkZE6lKytujtMYhglVa9goyWlbJ8CIkTMOkRrIt+UeE/yAmrjz66KP2GB/I16uvvpqYMJMbHy9KJjW3jxVKHJPAX//6V/vSZyLgC5X7I+EdosFEzv1DyiBcSdrbhskMlY0cHcIvLteD3A8mAe7T5Sfx1c1eUUzw2IZ6/J5JDRz40uaLmwkxaffpVEUmr969e1vSiFpHnhUhQHBAuYOEkBS+8847Z/KwgjwAHo2ALWSXSRjCx9Ylhx56qLn22mutWlhdnpWb3FGLIZlJzsOCYLHlB4ohpJCxskoQm0FGUHXAAQWSMBohtqQWQrF8uOy9996WYP3nP/+x24HwbPGs8a6AKEOmsAsFIg+JTqqymFSsNa7/R0AEK2XewHJxQky8UEj2ZpUM+QVMaLwwmzdvbsNMhNQ4KxFVhJcpIcNif5HykoQ4OVIEcSCfJTvZni9qQhfcG4VkW8gHRItCqJONAyGY7NmzvuOLCu0a4Ow2PsUGFBeeIfyJKuAWIJDbwqROKA2VjrAtf7vcLHDiaxxsIGNJK6hwv/vd76yKA7Fi3JBgQs8UiBWTNnlXqAfF3haEHESIOkoHuTgQeZ4H7oNQObaDEEfJs1q5cmVmC4qk2YXVjXxQkZv04IMPWtvwEeYWS+B/qKE77LCD3feKArHnvfGLX/wiabdjxwNpws9QQXkvgD/PE4SR+4AkQ/r5sCHnj2eHayD2SXo/JBJcDWq9CIhgpchBnOLjVvew8oeQCwoCygE5MCR/I43zlc7KpyQpPIyH8brxk9y91157WZXGFZL1+UrlntwRFy7HijAGRISwWhIL4zzrrLNsGBbiSK4L46UwuaOUQDYgI2xYCQ4Ulo8TDswmwBAT9vFJauFesR/2QlV0Y0dBJSRFiIZQYbFJPeOERDEBQ6oIW+JfrjAhYxt37E2p5llxP+SRQTZ4dlCsCC9DTvBD8hZJWsc3yVVCOS6VveMgjTwvfGyQ2uDegzxbLk0ABR87Y0sVIRAKARGsUEgmpB2+sAkbQTwo5PQwObBxHi8Q5H0Sasl/QQInBwbFh1wfiArbMTCJ8zKinSQV7oP8KRJrkfV5yQ8ePNgSpmyFg0kQdSd7Y8ck3cf6xuImL65BgUI54GsaEgX5QF3gS5v8OIgWCfml+pXtwmW5pCUptnLbLrDvG4siJkyYYMOAkCpsASGBHBLeJLkbHyy1PCsILveGQg35INwMuWX7hT//+c82r+q4446zzx05fxB5Ch9hrVu3zpyKUCybgTdhyuxjoQjjkn+Jf7Fgh/cDz0z2iQ3ZeYA8R4QCsSuLKFSEQCgERLBCIVnkdtxyYyRwJgJemnyNQaAo/IwcCZLWmbD5UmUbBv4NGeOLlUmbiYOJPamFjU4JyZBP4UgH4yVHifPdyLNimTghJlQ4vlxLrTBxYy+X98L4mUhQSdhziO0yUA/Yo6fUC8oBE3mSyDAfJSiI7ImUfbyNyzfC/5iQCb0SZuY6PlbwScK4hBNJok5ynhXhdhZGQKDISUSlIlWA/CNCgGwizIID/k36ADlL/D9JCd8QYJ5xwuls3YHaySpoFnhAfPn4QKVCFSYcjTqfnY/ItSwI4XmCQCY5H67Un/O0jl8Eqwws75QdVp65lX+oT5AuiBT5Rrw4eZmQAI70T3iQJGJWaTFxoJQUO88liilcaIkXKhMYuWT82+XuQEBIYEcJ4guWZfFJLYTCUA7J9cguboNUclyYsLMLNkWxKnboLBSmbm8lEomL7X+QDmzC5rqoOHx85G6W6c5K5LkihElBASGsBsGC7EOEUVTcUT+hsArZDiSSDy5yp7JzGAnbuuOkeH4Is3Mv4ABxTMLpDdmHgWcTYN4NKPRs5+GOH3Jb0ECsUO4hk+RilcvzE9In1FZ4BESwwmNa8BYd6eArk+0UIBh82fGVzRc2vyeUxhcdoTPkf1QSCgSEn5WSGkIYkxc/Kg/J+BSIB7I/S8R56bIiKIkvUWxBSIwEbraPqOroFxQqVjm51VoFd6oUdohfoYKiAkP43JE92QeBQ8K4hpBgrjpKuI0jVpIWWnemRLG555577PggIi6h3Z2zh/IL6eJ+OeqGkCCqFTln5GIWmwBzHy5vNPswcHd/jmARxiRfkeJ+xjsRu6HWk7zPh42KEMg3AiJY+Ua4AO27/aDYVoGvaEIYSPt8nZKcSnGkxB0zAiFB+SolYpUNJWEZCBZf1iTelkpB6WB7BfbgwSbuLMTcJe5OlYQoMxmq5AcBbECoiVWZEI9sEuHUj9xkbrYqwG6EzthQM2mFe+Kd4NQm/s0HFaFYSDvkHvWXvCSICu8LRxbZkmHUqFH2lnh3sNouSQXsc7ce4X4JCXLGI++37BMNclUtVDnUySR+fCUJZ40lDAIiWGFwLForfFETMmJzUBLc2dGcL3CWGvMViqrDVgwUds0m18LlKxRt0AE6ZnsC1B+UqlLJs3KbupI7xvYXFBQqJju3QisbGkJP5JQlQTkIYLJENYHahHLLM+MK23eQE5b90cG2H2+++eY6YTS3VQGTNGQlKfYh/MXiFXduKOFycpBYxMIWHiSwo2ITBkTFIWUAxY3VkWy14LYGoT75SPXr10+UzRiMU+tRf7EV4T4IFYns5GGy4SuqNu88tpnh+SLhne1a2IZGRQgUEgERrEKiHagvF2Zyp7uTvIkqws+z96whFEj+FYSLvApUK/4k8cUZBxpenuQrIf0nsTCJkyzN9hJMcGxCSagWe/F/ijtkluXiqFUq+UWAnC9yFdmyA/WG3D2IBaQCJYcz9CBNbrd4t+1Hds4VI+RoGNpKwjYmjJ1kdTZo5W8IE5vMkouE+gbpIMcSFYuPEfLEIFouZcBtl8EHWCkUt80C+LOSkfM4s8Oy5GhBqviQRO0ibQDVSkUIFBoBEaxCIx6gP5drxLJiwmNsTglpgkiRV8ELheXkhJnYyoDNNZNwtE2AWy+ZJlyiOhMax4wQmmEjSpLyIVOEl8iXYwKHFFPcjvQlc5MlOFB3FiJklly97PLZZ5/ZlbXZe6jxe3LmUEeSeMgvzziEnULY2W1XwMeW2yz417/+dWaDWrYqQJUjtE6IkJXGhKc5sQE/LZXCu46xs9I2yaueSwVPjTM/CIhg5QfXvLXqwkzkG/DipLjl43yx8UXHVxthDV68fKkzkSvnILxJmJD5Mq7scGh3thnKAWX16tV26whUR5a6M2mT30KIg4kCssyqNNQHlfwi4DasrWwBAUfDkJOVvfmp2/aD3CS3cjC/I9yw1kkLIBmdjyq3jxOr5lBMXZ4YITVSBshhYp87cshYKAKpSuoRNzxfHDBNkn1ueM+lCGSfi7hhqOlqIZB/BESw8o+xVw/k4bCqhwmblwl7unDoMjuvu+RntwM4L0w21qMOZ9ZBtop9MK7XzSe4Mrlv5IChAlR2kDJLwpn4sneGxoZMgoSgCOFgo1/96lemVatWNi8md1f6BN9+SQ/NnYXIM5S9QpCbYqUdxBc1MfvZcfvMJfHGef45DgoST4iQsCckkn2tIPUUwml8cOG3hBTZqDeJh507fN1RSvwfQog9clMbyCEjx4y/Xf5YEu2jMaUXARGshNqeF+GCBQtsoiZ7IZEUTTI0q5ZI7IZsuTBTbjggobdUdsOq7OxAd5PZ+++4PJ1s0sWEx5J5SDHqFQm7qA5KxC2Mm7gjbVh527Jly0yn2IDVc7kEqzCjWn8vvBMgEy4kmH21C2/ys9zDwt115CahYJEAnoTcsdy75T0G/qhtrBImJwzbkEvGh4jLOXX1uJ6tNFDs+bBUEQJJQ0AEK2kWMcZukskETNItm4EyAfM17fJ6WP3EZoYsSSbfit8TAiQvoVSPTUmgGaodkjt4mUNusUn2ajJ+R7gJUsUfDptm4iNPZs8997Q5MRy6TSiKPC3OWNRO0tVCHuwCd6QNSqLbaJNVeHzMsGAkd4PXYB17NETokn3rSGYn7yj3cGV8iZMbkrQrftTb5X2H4kYiPso7Cpbb5NWFN7NXRLt2tdI2KsK6rhgIiGAVA/X/2/2Z5eCV5UYxWZM3RT4FuVbZez3deeedVuJ3iezkWrGZKKEA5VkV3phMeigKjjhlj4BJnEmDZeRsbMjfrFJTSQYCboUgdiE0SD4cq8/IZ0piwZ9Y0DJnzhwbGiNJP5vUuw8wUgjcKtUk3kfumNxCD7YkgRzyHuPoGjYMZbNTCisF2crErYguhfvSGIWACFYRfIAETRJLyc9hlV/ugaWzZ8+22yuw2oel5Oxt416YSOfscZUrlxfhNtTl/yGAUkXOi1MasSf/5lgVvsiVB5dcV2GFLWF4njP+5sMmqYUQH0deQUJQsHOPWGLcqDykEmTva5XU+yGvjVXQkES3cbBT3zhzFKLr8qsgj6y25XQKVkKqCIFSQEAEq0hW4kuMfapY+o36wcudJGhW9bAxIOEkXpLvvfeePaiU5FWSPQklVaaWFOk21O3/reKEKKN+kLDO4gNWdrJ3EpNCUjailLEqIkBoiny5pB6dwscUZ1LyLoDIs6Em+XqEnR2hz74rEvgh9fig27KhmHYnvEfyfXaeG/liLAxBNeTjg0UfrIjmo5NnCEU4+3gvFEZULbepcjHvR30LgQ1BQARrQ9CKeS05VRz8mn34K0u/DzvsMLu5JFI4hzCzCSVSOC8Y9uMhib1evXpWyeIIC5QsXrBM4irJQoCdsd2+SiNHjrSJuVKukmWjUhuNyz2CMLH4AaLOyke3RQEfZe4szqTemzsayilTbssL3nVsScKqWsKdfDRymDSrG91+YxAxVnTyu1I90iupdtG4CoOACFaecXZnyqFwZIf13PmBbAzqZHC+6FgVw1YMTNgk33KeGDsX77fffvaYG8njeTZYzOb5uuasN5RHzrVTEQK+CKBUkePHXnYffPCBXQHIrux8ZEFCICasKP7Nb35jOOYnicWtcOZDknwq3nF8UDJ+9wFCYj4fk+SXQrrY/oRjflSEQKkjIIJVAAu6PV0cQSJJlU0Ad911V0NeBavK3Co0Ej5ZwURoAILldmDP/RIswLDVhRAQAgVCACKCmsNKQAg6qQCoNiR7uwLxYOdyiBUrTwkZslVI7lExBRpytd24bSXIr2JPOMb69ddf2/cbipZbNYtSRw7ciy++aD799FP7wcn7UaH1aiHWBQlHQAQrsIEgSOQ+5C7ZZ28dEjfZdgGChezPGXocUcHu0Gy5wF4vFF5M5Ciw87I7n45cERJYCQko9BTYaGpOCBQIAZ5tSAShf94FrrAgglQAyAgHtxNuJjTGflUkg7ORJu8U8vpQtJO+yIX7JHeUffv4mzyqrl272k2See+hwrmNTnkvEgrMVrUKZA51IwTyioAIVkB4yY0glMfSfHIlsos7oBQyxf5H2cercM4ZX6+sDHL7WHFIK3v0sMO3ihAQAqWNgNtEE1LBxxKFkDIKlTvwmzxMiBRki21YWGXsSAkKD2o3obPczVGTiAyhQMLlLvfKpTkwdogi992tWzeb/A75YjUn704VIVBOCIhgBbAmuRHkSLCjMOcBIt1XttkfKwc5my57Xyu6R/ViafWf/vQn+1VL3gVLlElqr+wYlgBDVhNCQAgUCAFWKaJIcTIDu5OTj8kHFCuDWR0IwSL8R+hv/PjxdkUjH2FcAwH5z3/+Y4+/oR4KUO4GowW6jfV2w958rGyEPBG+RKXjvMPs9yBpDmyzQOoDKRCsgkTpImS47bbbJuE2NAYhEBQBEawAcEKweJnwsiR/gpclZ4PlbvbnVv+QX0CiZ1WF1TPs1szxD5UdJBxgyGpCCAiBAiFAOgC5Vc8991zmKCTCYrwDyDviGUepJiTIHnjkZrI4hi0+CBkmfXNaQpooUmwNwTuQFY+EMnkPum0XgBqyRaL7hAkTEr/6sUCuoW7KHAERrAAGRv7nBckKH5LV2XGYlydJnblny/Ez8qp4EZGfoCIEhEB5I+A+rDg/FIIB0WJHdleGDRtmVRwICao1K4khViyOccf4JBUhiOP1119vE+0Zt9sQFKWe9yFqFgQThYo8KxR57lWHMyfVohpXSAREsDzRRG1C4ueYB3IISFbnC5QXSbNmzSo9oJRlyYQTk7ARoOftq7oQEAJZCBAOZGuV7D3v+DUr4yAYhP8gTuRfcbwVqwIhXRxyDCFhSwY+wtgPiuuTqGCTdE9aA/fJhrocWA7RIoRJIbTJoh4+NEmHIG9s5cqVNj3i0EMPlb8IgdQgIIIVwdTkCVAqO0iZLzfCeeQTcJaZ22GZHANWAWrvqggA6xIhUOIIkIBOsvb06dOt+sSu5NkFlZu8yv/+7/+2BMRtnOkS3CFcuQtjkgYJ9+AS8Bkbe3BBpAhrXnHFFZl8K7f3H0qVWymYtHvReIRAIRAQwaoGZXdkA5I2S6P5PzlXHLDMdgkcA+GOSWH3dWR+ElJZ9QP5YgO9pMv8hXA09SEEyhEB3gczZsyw7wbeAyxwqSr8hbpFrpJbBciHG+8Ikr/d7uVJwIgd1Tm2i6R8SNTuu+9uh8UiHTYDZSEPKhbvOwglx3tx+gQbJKPMU8gx4zzV9eWaJuFeNQYhkE8ERLAioOtejMj4W2yxhdlrr73seWBOEueg36FDh9qXJImcHANBjhVfciR5sr/NxhtvHKEnXSIEhECpIMBWBIT3OCOUPCNHRBg/WzFU9szzLnjzzTftqkIWu0DGIGiE24pdIHy811Di2EKBgmLF/nvNmze3OVYcz4PSBpEk1YGfs73MW2+9ZZPc3akUxb4X9S8EkoCACFaOFZD62fyTTT85YJTCVyovRrZiIAzIC8XlGHAaPEQKxYqXErlXvIi6d+++TiJrEoytMQgBIeCPgMuzInmdNAC2V0HBoXz77bd2qwUUoMq2aiF3idWBkBlW05GTVOwdy3m/sfkxu8ezYpEtItgKgp9zpiYHMbONDB+N/J79rXbeeWe7zQTnqZK837NnT0u6+N12223nD7JaEAJlgIAIVo4ReUmwUSirXviSI4GTFyAvxr333ttuiLfvvvtaqZ+vVyeBs4qQlyoqF1+09evXN5AvFSEgBMoDgcryrAiXQTR47iFUEBEUHlYTswt7ZQW1p0WLFpmjYoqNDkSKD0Pyw7LTGVDhODmCw8udWk+IEKWe/bxcesTSpUttDir3pCIEhMD/IyCCleMNECnyqPgSZVUP52VNnDjRfnWSzHn55ZfbFykrgdhlmaT2FStW2BAhYQJys9wZW3I0ISAESh+B9eVZoUS5I68ICZLgntSDl9dnCVZDk1PldlTnFAm2WCDXilMmttxyS1sdJZ+zAwkVstIR5Yr3YGULgErf8roDIeCHgAhWJfjxVcoXGrkRrBBk6TSqFF+qJLOymzLqFb8nVIjaNXnyZLstg4oQEALlg0CUPKtXX33VEo1nnnnG7LDDDpmb50QG3hPkKrlzRpOMzG233WaT7lkBSRoEBIt7IjUCJYv3Hqsfu3TpYti5nf2vXK5Wku9LYxMCxUJABKsS5PkqdUdX8OJEzUK9YnUghS9VXjzbbLNNseymfoWAECgAAhCJ6vKsWE1MiA3yQT4WijZEhXxNt58V++QlvRDyY28uDqJ++OGHM0n68+fPt2cjsqqQjVB1PmrSLanxJQUBEawqLMFXKflVbLOw1VZb2avISeAsLfIrUKyyVw0lxaAahxAQAvERqGyLgih5VoTNIGIkefNuIGeJQ9yTsDpwQ9BgRTSkMPtYH+oTJiV3jOR2pUBsCKK6Ns0IiGBVYX2X+MkLkk30VISAEChfBNa3RQHJ6lHyrFCtCLOxX1Tbtm1LEiy3IppEffJNVYSAEIiPgAjWerBzX6WsrCnVF2Z811BNIVD+CETZooDdyKPkWaHusLVLqSd8v/vuu+aoo46yO863atWq/J1AdygE8oSACFY1wJLITiiQ8wVVhIAQKB8E2JaAlcKXXnpptVsUOEW71POsoljPhQM5N5H8MhUhIATiISCCFQ831RICQqBEESAciCrNimC2GyD8F2WLgnLJsypRs2nYQqDkEBDBKjmTacBCQAjEReDll182/fv3t9XZ88ltnxBliwJyscohzyoudqonBITAhiEggrVheOlqISAEShAB9qTiKBj2taIMGzbM7vPkStQtCoYMGVIWeVYlaEINWQiUHAIiWCVnMg1YCAiBDUWAY6/It2KzzLffftv06NHDHm+TfZyNtijYUFR1vRAQAutDQARL/iEEhEDZIUCeFTuQr1q1yu7dxEkMrpDEPWjQILuv3c0335w51F1bFJSdG+iGhEBRERDBKir86lwICIGQCECeUKbYWgEC5QoHuLNLuSvu7L3p06fbw5ld0RYFIa2htoRAuhEQwUq3/XX3QqBsEFi4cKE9zur111+3Z4mym3qNGjXsmaGsGHzooYfWOROQw9lJbufwdrd3lbYoKBt30I0IgaIjIIJVdBNoAEJACIRA4I477jDXXXfdOsdbuXY5tubpp582jz/+eGZvJ8KHnDlKXhY5WSpCQAgIgZAIiGCFRFNtCQEhUDQEyLtiTysOaM9eIciAvvzyS7PffvtV2J2c3cpRvbJVrKLdgDoWAkKgrBAQwSorc+pmhEC6EeBIm969e1sVq2nTphkwCP117drVbs/QoUOHdIOkuxcCQqAgCIhgFQRmdSIEhEAhEMg90oYcLAorBA855BAzZswYs++++xZiKOpDCAiBlCMggpVyB9DtC4FyQyD3kHZCh6NHj7bhweeff95suumm5XbLuh8hIAQSiIAIVgKNoiEJASHghwBH2rBqcNSoUfZonCZNmtjzBxs3buzXsGoLASEgBCIiIIIVEShdJgSEQOkgwArBjh07mm+//dZMmDDBHHrooXbLBhUhIASEQKEQEMEqFNLqRwgIgYIiwLmDzZo1M3Xr1i1ov+pMCAgBIQACIljyAyEgBISAEBACQkAIBEZABCswoGpOCAgBISAEhIAQEAIiWPIBISAEhIAQEAJCQAgERuB/AMz8TEqaAoQ4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png;base64,iVBORw0KGgoAAAANSUhEUgAAAlgAAAFzCAYAAADi5Xe0AAAgAElEQVR4Xu2dC9hWU9rHVwehQiWRYRQpGYcS0mRCGKcZlXJIOVdy6EAhMh0cc5hoakjj3EEJxYzzaT45KwyTkQjFGHxFKiH0Xb/1fev5np73fXt3e63nefbz7P+6rq7qffc67P99773++3/fa60aa9euXWtUhIAQEAJCQAgIASEgBIIhUEMEKxiWakgICAEhIASEgBAQAhYBESw5gh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NC0NffNN9+Yn376yWy00Uamfv36abt93a8QEAJCQAgIgUoREMEqI8f4/vvvzW9+8xvz2muvVbirffbZx+y3336mX79+ZrfddrO/f+SRR8xRRx2Vufbll1827du3t///7rvvTKdOnTJtnXDCCWbq1KmmZs2aZu3atebWW281l156qfniiy8y9Y877jhz1VVXmZ122qnS9iuD+s033zR77rlnhV+9//77Zueddzbbbbedeeutt0zDhg2DWeqjjz4yzZs3z7Q3YcIEc84552T+P2zYMHPNNdfY/4fq/8EHHzRdu3Y1YHTPPfdYHKsrzj477rijAafNNtusuir6vRAQAkJACCQEARGshBgixDBWrVpl9t13X/POO++st7n33nvPkpf77rvPHHvssZlrr776agO5oHzwwQemRYsWmd/9/ve/N7Nnz7bEgOsuueSSSvuABEAGIAW57VdW4aWXXrLEL7csXLjQtGzZ0jRp0sS8++67QQmWa9v1CSl95plnTO3atS2xhGRC6iih+ndYZONYnc1dnVBjqK4//V4ICAEhIATCISCCFQ7LoreUTQ7OPfdcc9ppp5k1a9bYEN5f//pXM2bMGDtGp9jkEqBsopH7O0cMfvjhB9OuXTtL4ujjvPPOM1tssYVVZQYMGFBp+5Au2uO67PLjjz+a3Xff3Wy++ebrJVgQosquiQt4LsGCwPzjH/8w22yzjansdyEI3kMPPWS6dOliRLDiWk31hIAQEAKlhYAIVmnZa72jzSZYf/nLX0yfPn0y1//888+mbdu2VpmpimBBhBYsWGCaNm1qQ2Y33XRTpn42wXKhw7Fjx5pBgwZlwoYnn3yyIUz561//2v78/vvvtwoZYTZCfhtvvHFktLMVrNtvv93ccccdtr1DDz3UXHnllYaQ5xtvvGGuvfZa2z9//+IXv7DtU/eyyy4z3DOhPvrPLrkkit899dRT5uCDD66guuWqR/PmzTPjx483d911l22yb9++5qKLLsqERfkZIdS7777bXHjhhTaESti0Ro0a5uKLL16HYH377bfmj3/8oxkxYoRtC6wY9y677GL/LwUrsrvoQiEgBIRA4hAQwUqcSeIPKJtgMXEPHDjQqlcoRa+88oolEJRcgtW5c2dLjF544QXz9NNP2zyuNm3arBNqdAQLRYwwpAuhQcqGDBli9t9/f/vz7DwhRxD4GYRjq622MihgrtStWzeT85V715WRoOxryBeDODnyRPsnnXSSvQSyBekhTIkylZt8n03eDjjgADNz5kxLckaPHl2BWGYTrNyctezxPP/886Zjx472R7R1+eWXV2pIh+Pq1astEXU4Zl88d+5cqxKKYMV/FlRTCAgBIVBsBESwim2BgP3n5g9V1nRlOVKnnnqqadWqlVVYUIeOP/54m3+FSsS/hw4duo7y8vrrr1sCUFkZOXKkTX4nn6m6HCyI3LPPPmtq1apVoalsgoWyc+ONN5p///vfNikfVYik+ylTplgSidIGcXnggQcsoXSJ/ihshDCrIm8QMMZ7yimnmF133dXMmTPHHHTQQebDDz+0yteoUaNsVUKEkFQWB9A3pI6QH3j37t3bLFq0yJK5f/7zn2bp0qVm++23t/XOOOMMq17xc0duHcGaNm2aJYQQOMbdunVrm/+G8sg1s2bNsn+4d+VgBXxI1JQQEAJCoEAIiGAVCOhCdFMdwYKcTJo0yWy77bZ2OI4AnX766Ybw3oEHHmiOOOII87vf/c4qOeRYofAwyefmDn399ddWlYKQZa8kpN0LLrjAqkjZBGuPPfawpCu7oJJBKCpbUZdNsAgFci3llltuMf3798+QDhQgxg1xhAitWLEiE2Ij3Emi/PoIFon7rO5buXKlDddBeiBLkydPtoqUIzeffPKJ4R4o2SsfGdtee+1lf87qTcKgXMd45s+fnyFbhP4gc448nXnmmea2226zfT3xxBMWm7///e8Gsuv6RE0UwSrEk6M+hIAQEALhERDBCo9p0VrMJlis9GMSZ2sFl3zOFgH83xEdR4BOPPFESy7YLiGbLJG4TnI5xMwRLPr47LPPLJHhenKLvvzyS8NqQPKRqA+pgYQ8/PDDsQlCdhjPJaBnk0JHQurUqZNZOUmoj325UI6yE/arIlgoUahxqGGsInSF+yB/ipWWrh9yr8j/gjixzUOjRo3s5YTzUPocwWKFZq9evSqoTrlJ7oMHD7a5XJUVEayiPULqWAgIASEQDAERrGBQFr+hbIKVvbcTZOG6666zA3TqUjZZceG2Qw45xKoorqAIQRiOPvroDMFiNSKKDwWFhtCaK3feeadduVgZQdjQlYDZCla2YkRoLZfAuJyrbAtk52RVRbAYJ+FAQozg4gp1UcV++ctfZu4FUoVSBcGC8Ll9tBgbiwccwSLBnVw02n777bft3xRWcGYnuUN66ReSN2PGDJsYT34bOWrkjEHa2DtLClbxnyuNQAgIASEQBwERrDioJbROVQQLVadDhw6ZpHW3oWj23kxM5pAwksMpbuUfKlT37t0zBGvx4sUZcsE15A+xseirr75qc5lQsJx6RPjNEYTp06fbvawgEq6Q10QbrFqsigTxcxQp8qkI46EisUVEdsgSIkgOkyuQGohPZe1yTbY6Rv4U6hShUFcgjiTgQ6IcWVy+fHnmvrmniRMn2rwswqmEBt2GpNnXQdpQEunj8MMPt3+7cV9//fUWa+qh/vH3uHHjDCsm2YfrhhtuMI8++qgIVkKfNQ1LCAgBIVAdAiJY1SFUQr/P3mg0d3fyF198MbPKzSVkuxCem/RJ8ka5oaBqoRa5rRayCU32TueVwUNokfrVJblTF6LBKsT1EazK+oB8QFoobMdAErlT37J3na+sbjbB4t9sl+DIGESH3C0S6rNDhJBDp0Kt754hkIQYya+qrDgcP//880wuXO51bkWjVhGW0MOnoQoBISAEchAQwSojl8g+3iZ3Hyxuk20I3Mo4yFO9evXs5pfu+BbUJ5eHxT5PJL6jQnXr1s0SpuyjcgijkZCdXVB7SKKnTcr6tjVw9Vw/uWZwR+XQJqE1lCCXH3bvvfeuswM9dV3okH9nk6/KzOuOynGqExugEgaFcJLwD3aEDllJmX1UTu7+VrTN+FjNiLLmClteMGZUKMphhx1msSS0mX1UDn0Qbs3eqgESx8pHcst0VE4ZPZy6FSEgBFKHgAhW6kwe7obZEoGQmNtmIXen9nA9GZubRIgQUpi7YSnEh3AbIc5QZweub+zcN2FX+kXZItG/ssI1qGsNGjRYLxRfffWVbYuw5CabbBISNrUlBISAEBACRUJABKtIwKtbfwTIgSJZnPwvVgNS2IOrqk0+/XtUC0JACAgBISAEoiEgghUNJ12VQARQfQhdEjKkcGg04cHqFKME3oqGJASEgBAQAmWGgAhWmRk0bbfDHlzsnr7pppvabRWqCtelDRfdrxAQAkJACBQXARGs4uKv3oWAEBACQkAICIEyREAEqwyNqlsSAkJACAgBISAEiouACFZx8VfvQkAICAEhIASEQBkiIIJVhkbVLQkBISAEhIAQEALFRUAEq7j4q3chIASEgBAQAkKgDBEQwSpDo+qWhIAQEAJCQAgIgeIiIIJVXPzVuxAQAkJACAgBIVCGCIhglaFRdUtCQAgIASEgBIRAcREQwSou/updCAgBISAEhIAQKEMERLDK0Ki6JSEgBISAEBACQqC4CIhgFRd/9S4EhIAQEAJCQAiUIQIiWGVoVN2SEBACQkAICAEhUFwERLCKi796FwJCQAgIASEgBMoQARGsAEZ97rnnzOWXX25batmypbnyyitNgwYNzLJly8zQoUPNkiVLTO3atc24cePs73NL1OsCDFVNCAEhIASEgBAQAgVAQATLE+T58+ebwYMHmz/84Q9m9913t//efPPNLZnq3bu3adGihRkyZIiZNWuWmTlzpv1Tt27dTK9r1641vXr1qvY6z2GquhAQAkJACAgBIVBABESwPMCGHF144YVm++23NwMHDjQrV640P/30k1mxYoX54YcfTP/+/c20adNM48aNzc8//2y6du1qhg8fbtq3b5/pddGiRZGu8ximqgoBISAEhIAQEAIFRkAEywNwCBbEqmbNmmbBggWWXKFe3XrrreaLL74wgwYNsgSrUaNGhmv79etn+vTpsw7Bol6U6zyGqapCQAgIASEgBIRAgREQwfIAHNJ0wQUXmLfeestcdtllpnnz5jYc2LBhQxsqPO+882xosFatWpZg9e3b1/7JVbC4trrrogxz3rx5US7TNUJACAgBIZBgBNq1a7dBo9v7zPy+++fesmHj2aDB51y8atUqm7O88cYb+zSTiLoiWB5mcApW06ZNzSWXXGJbgmxdfPHFNumdn1WnYJHDBSmr7jqPYaqqEBACQkAIlDECxSBYq1evNp07d7bRmuxyyCGH2IVepMY8/PDDNsqD2HDuuedmLiNl5thjj7UkavLkyVaEeOCBB6xg4coBBxxgxo4daxeMLVy40Bx++OEVLEj9F154wYoaSSwiWB5WcQoWIcBsgsW/x48fb84880zrPFtvvbVZs2aN6d69e4UcrMWLF9uwYXXXeQxTVYWAEBACQqCMESgWwdp///3N7bffbskU8yF5yG5F/d13321J07BhwyxJevnll81GG21krfDhhx8aiNgee+xh7rvvPptiQ44ybe22225m+fLl5vzzz7e5y/yeXGUI2f3332/7yS477rijTdNJYhHB8rSK26JhzJgxdiXgRRddZJ3oxhtvtKsDmzVrZkaPHm2mT59u/8yYMcOuIpw6darp1KmT/X3Pnj0rvY58LhUhIASEgBAQAutDoJgEizmwXr16meHNnj3bTJgwwTz++OMZgsUvIUpt27a1102cONFcd911GYL1zDPPWPXq+eefN/Xr17fXfPbZZ5ZQkVaDEHHOOefYNmvUqFEyziCC5Wkq2PRtt91miRPFJbkjWX788cdmwIABBikVp4BodejQwf6/R48eZsSIETYfq6rrPIem6kJACAgBIZACBIpJsBATttpqK6ssffLJJ5YoIR6wVRGkCpLUpk0buwiMVfREcw488EA7N7IgDNL0zTffmIMOOsiuwEep4vfMjS70R4jwmGOOMddcc43tB2WLwgp+2k5qEcEKZJlvv/3WOtBmm222Tos4A3InrJzEvapK1OsCDVfNCAEhIASEQJkgUCyCVVkOFikvrIwnUnPvvfeaBx980IYJTzrpJPPaa6/ZfKozzjjDChP8jWpFDhYki30iSZdhc27KyJEjbb3333+/0hws2kXhSmoRwUqqZTQuISAEhIAQEAIRECgWwSIH69FHHzVNmjQxc+fONccff7wlRSeffLIdNQSLvKqHHnrIkLR+xx13WMVqiy22sAnyXA/BWrp0qSVZW265pa2HKEEOF7nM/J7/06YjYxEgScQlIliJMIMGIQSEgBAQAkIgHgLFJFhPPvmk3euRggKFqkRy+5577mkJFmHAxx57zFx77bVWmULFYlsiUmVQp+bMmWNXGLIikLCiK4QS99lnH5uvXKdOHXPWWWeZJ554IrEJ7ZVZTgQrnj+rlhAQAkJACAiBRCCQFIJFbtSRRx5pTzKBDEG0IFioXO+8845dKch+kahYhApPO+00q0o9++yzdtU92zl06dLF5liR2/XUU0+ZV155xXz66ac2NwsFjEJKDYoX17Vq1Wqd4+cSYZD/G4QIVpKsobEIASEgBISAENhABJJCsBi227OKhHRW1N9555022f3HH3+0WzOwGvCEE06w16FKQbbYZoGFYiTBu7LtttuaSZMmmdatW1e5DxbXUm/vvffeQMQKc7kIVmFwVi9CQAgIASEgBPKCQDEIVl5uxBjDTu6U7K0f8tVXvtsVwco3wmpfCAgBISAEhEAeESgngpVHmAretAhWwSFXh0JACAgBISAEhEC5IyCCVe4W1v0JASEgBISAEBACBUdABKvgkKtDISAEhIAQEAJCoNwREMEqdwvr/oSAEBACQkAICIGCIyCCVXDI1aEQEAJCQAgIASFQ7giIYJW7hXV/QkAICAEhIASEQMEREMEqOOTqUAgIASEgBISAECh3BESwyt3Cuj8hIASEgBAoawQ++PX/HpKcr7LTi0urbZoNQmvXrm3PFExSKea4RLCS5AkaixAQAkJACAiBDUSgWASLMwE5CueKK67IjLhHjx5m5MiRZvny5Wb//ffPHPzsLqDOJZdcYsnY5ZdfnqnH4c+dO3c2X3zxxTp3z/E6V155pWncuLF5+OGHzcCBA+2ZhRwQ7QpnEnJWIeRu8uTJ9pxCzkG84IILMtcccMABZuzYsaZBgwZVHr1D/RdeeME0bNhwAy1Q+eUiWEFgVCNCQAgIASEgBIqDQDEIFkTp4osvtqTntttuM7vuuqv5/PPPzamnnmrJ0MyZM83JJ59sdtppp3WI1FdffWU6duxo7rrrLrPPPvusQ7AgZLfffrutT/srV67M1L377rstaRo2bJglSS+//LI965Dy4Ycf2nMO99hjD3vu4YIFC+zB0rS12267WbJ3/vnn28Oh+f2iRYssIbv//vttP9llxx13tGcjhigiWCFQVBtCQAgIASEgBIqEQDEI1vvvv28OO+ww88gjj5hWrVpl7vyjjz4yt956q7n00kstCRowYIB58cUXzWabbWavgZCNGDHCvPLKK1bFcgUFC4L13HPPrXMO4ezZs82ECRPsodCOYFEHotS2bVtbfeLEiea6667LEKxnnnnGqlfPP/+8qV+/vr3ms88+s4Sqb9++ZvHixfbQadqsUaNG3qwmgpU3aNWwEBACQkAICIH8I1AMgvXqq6+afv36mddeey2jJOXeKflPqFXjxo0zhOhQi4444ghzwgknWKUruziCdeONN5qtttrKXvvJJ59YotSpUyfbBqQKktSmTRvz008/meHDh5s1a9aYAw880BI5iB2k6ZtvvjEHHXSQWbFihVWq+H379u0zob+FCxeaY445xlxzzTW2H5Qtyvbbb2/bDlVEsEIhqXaEgBAQAkJACBQBgWIQrClTpliyA+kh56mqMmbMGPPBBx+YSZMmGdQtQnkoS02bNq1AsCrLwerTp48ZNGiQqVu3rrn33nvNgw8+aMOEJ510kiV3kKUzzjjDhin5m7YZDySLMCU5WUuWLLF9kRtGPdS3ww8/vMKQaReFK1QRwQqFpNoRAkJACAgBIVAEBIpBsP71r3+Z7t2721CfC/9x6yhCb775ptlll13MpptuagnQUUcdZebOnWvuueceS4DIv8rNc3IK1qOPPmqaNGlirz/++OMtKSKXiwLBIq/qoYcesorYHXfcYRWrLbbYwibIcz3tL1261JKsLbf839WV5GCRwzV+/Hj7e/5Pm46M5ctkIlj5QlbtCgEhIASEgBAoAALFIFiE7yA5KFMHH3xw5i7feOMNw0rCJ554wia4E35DLTrllFOsygRhol5ucQTrySefNI0aNbK/RoFCVSL3as8997QEizDgY489Zq699lqrTKFizZo1y1AfdWrOnDl2hSErAgkrukIokaT6qVOnmjp16pizzjrLjjFUQntlZhbBKoDzqwshIASEgBAQAvlCoBgEi3sh/IeihDJEjtO7775rTj/9dJt3dcstt2TIi9teAaXrpZdesspWFIIFOTvyyCPNDz/8YMkQRAuChcr1zjvv2JWCzZs3tyoWStlpp51mValnn33WnHnmmXY7hy5duliSR27XU089ZRW3Tz/91OZmoYBRUN1QvLiOhH3CkSGKCFYIFNWGEBACQkAICIEiIVAsgvXjjz9a4nLzzTdn7tztg5VNUtiagaRzVu5VleNUmYJFoxAnFDAS0tmWgX23yPuib/K5aJOkea5DlYJsoUrNmDHDJsG7su2221q1rXXr1lXug8W11Nt7772DWFIEKwiMpdfI3mfOiz3oube0i11XFaMj4GMjesFOvi/eKDs4R78jXSkEhEA+EPB9zqsbU3XvAVb0sWcVYblNNtmkuuYK+ntWMlLq1atX0H7pTASr4JAno0OfyVsEqzA29LGRCFZhbKRehEASECg2wUoCBkkcgwhWEq1SgDH5TN4iWAUwkDHGx0YiWIWxkXoRAkJACFSFgAhWSn3DZ/IWwSqM0/jYSASrMDZSL0JACAgBESz5wDoI+EzeIliFcSYfG4lgFcZG6kUICAEhIIIlHxDBKjEfEMEqMYNpuEJACAiBLAQUIkypO/hM3lKwCuM0PjaSglUYG6kXISAEhIAULPmAFKwS8wERrBIzmIYrBISAEJCCJR/wmbylYBXGf3xsJAWrMDZSL0JACAgBKVjyASlYJeYDIlglZjANVwgIASEgBUs+4DN5S8EqjP/42EgKVmFspF6EgBAQAlKw5ANSsErMB0SwSsxgGq4QEAJCQAqWfMBn8paCVRj/8bGRFKzC2Ei9CAEhIASkYMkHpGCVmA+IYJWYwTRcISAEhIAULPmAz+QtBasw/uNjIylYhbGRehECQkAISMGSD0jBKjEfEMEqMYNpuEJACAgBKVjyAZ/JWwpWYfzHx0ZSsApjI/UiBISAEJCCJR+QglViPiCCVRoGk51Kw04apRAoNAI6i7DQiCekP59JQQpWYYzoYyMpWIWxEb3IToXDWj0JgVJCQASrlKwVcKw+k4IIVkBDrKcpHxuJYBXGRiJYhcNZPQmBUkNABKvULBZovD6TtwhWICNU04yPjUSwCmMjEazC4ayehECpISCCVWoWCzRen8lbBCuQEUSwCgNknnvxeZZEhPNsHDUvBIqIgAhWEcEvZtc+k4IIVmEs52MjTdyFsZEUrMLhrJ6EQKkhIIJVahYLNF6fyVsEK5ARpGAVBsg89+LzLIkI59k4al4IFBEBEayA4E+ePNk8+eST5s477zQ1a9Y08+fPNyNGjDA//fST7eX77783U6dONY0aNVqn12XLlpmhQ4eaJUuWmNq1a5tx48aZli1bBhxZxaZ8JgURrLyaJtO4j400cRfGRlKwCoezehICpYaACFYgi0GmBg8ebHbYYQczadIkS7CmTJliXnrpJXP22Web7777zqxZs8bstddepk6dOple165da3r16mVatGhhhgwZYmbNmmVmzpxp/9StWzfQ6ESw8gZkHhsWwcojuAGblp0CgqmmhEAZISCCFcCYkKfjjjvOrF692jRt2tQqWDVq1LCEq02bNuboo482EKnGjRtX6G3RokWmf//+Ztq0afb3P//8s+natasZPny4ad++fYDRVd6Ez6QgBStvZlmnYR8bScEqjI2kYBUOZ/UkBEoNAREsT4tBnC699FLTpEkT07x5cxsCvOeee2xYsGfPnmb58uWZHjp37mwuuugiq265smDBAjNo0CBLsAgd0l6/fv1Mnz59RLA8bVPq1UWwSsOCslNp2EmjFAKFRkAEyxPxp59+2txwww1m9uzZ5m9/+5slV/z54YcfTO/evc1ZZ51lIFaECkeOHGlGjRplOnbsmOkVBQuli9BgrVq1LMHq27ev/bOhCta8efMi382ZkyJfWuHCW/rFr6ua0RHwsRG9YKcGA34bvcNKrvx6/BNe9dNQWXZKg5ULe4/t2rUrbIfqLS8IiGB5wOpCg61btzZdunSxxGrhwoVWpTrwwANtmNAViNPAgQOtynX++ednfk7uFrlXUrA8DFGmVctRGQlxT0kzd4h7+uDXW3rd1k4vLvWqr8pCQAiER0AEywNTCNa5555rE9hXrlxpVq1aZVtjBeCFF15orrnmGnP99dfbZHWXzN6tWzdz7LHHZnpdvHixDQeyAnHrrbe2ifDdu3dXDpaHXcqlajlO3CHuKWn2DXFPIlhJs6rGIwT8ERDB8scw08KMGTPMAw88YJWsFStWmB49etjk91NOOcUQShw7dqwZP368XTFIrlanTs47+KUAACAASURBVJ1Ms2bNbK4Wf48ePdpMnz7d/qGtzTffPODo1m3KZ1JQknvezLJOwz42oiHslLSJO8Q9FQb96L2EuKek2Sn63etKISAEqkJABCugb5BHxR+3DxakasyYMZkeCA0eccQRdrUh5Is9ssiz+vjjj82AAQPszwkrQrQ6dOgQcGQVm/KZFESw8mqaTOM+NhLBKoyN6KUc7VQ49NSTEChfBESw8mxbVhOiZtWvX99uIlpVIYTIisPqrgs1XJ9JQQQrlBXW346PjUSwCmMjEazC4ayehECpISCCVWoWCzRen8lbBCuQEappxsdGIliFsZEIVuFwVk9CoNQQEMEqNYsFGq/P5C2CFcgIIlgbDGQSfc/nWUoqEd5gw6iCEBACFRAQwUqpU/hMCkmc5MrRjD42SurEHeKekmbrEPekJPekWVXjEQL+CIhg+WNYki34TAoiWIUxuY+NRLAKYyOFCAuHs3oSAqWGgAhWqVks0Hh9Jm8RrEBGUIhwg4FMou/5PEtJJcIbbBhVEAJCQCFC+cD/IuAzKSRxkitHu/rYKKkTd4h7SpqtQ9yTQoRJs6rGIwT8EZCC5Y9hSbbgMymUK8FK2iTnYyMRrMI9luVop8Khp56EQPkiIIJVvrZd7535TAoiWJVDG/o8OB8biWAV7sEuRzsVDj31JATKFwERrPK1rQjWBtpWClZFwJJIGjfQrHm/XAQr7xCrAyFQkgiIYJWk2fwH7TMpSMGSghXXA338zqlycfvOV70Q95Q0cp8vrNSuEEgTAiJYabJ21r36TAoiWCJYcR8bH78Twaoa9dBKY1z7qp4QEAL/j4AIVkq9wWeiE8ESwYr72Pj4nSNYSVN7yvGe4tpX9YSAEBDBSr0P+EwKIlgiWHEfIB+/E8GSghXX71RPCBQDASlYxUA9AX36THQiWCJYcV3Yx+9EsESw4vqd6gmBYiAgglUM1BPQp89EJ4IlghXXhX38TgRLBCuu36meECgGAiJYxUA9AX36THQiWCJYcV3Yx+9EsESw4vqd6gmBYiAgglUM1BPQp89EJ4IlghXXhX38TgRLBCuu36meECgGAiJYxUA9AX36THQiWCJYcV3Yx+9EsESw4vqd6gmBYiAgglUM1BPQp89EJ4IlghXXhX38TgRLBCuu36meECgGAiJYxUA9AX36THQiWCJYcV3Yx+9EsESw4vqd6gmBYiAgglUM1BPQp89EJ4IlghXXhX38TgSrtAhW0jaEjeuzqicE4iIgghUXuRKv5zPRiWCJYMV1fx+/E8ESwYrrd6onBIqBgAhWMVBPQJ8+E50IlghWXBf28TsRLBGsuH6nekKgGAiIYBUD9QT06TPRiWCJYMV1YR+/E8ESwYrrd6onBIqBgAhWMVBPQJ8+E50IlghWXBf28TsRLBGsuH4Xqp5PXtlOLy4NNQy1UyIIiGCViKFCD9NnohPBEsGK648+fieCJYIV1+9C1RPBCoVkOtoRwUqHnSvcpc9EJ4IlghX3sfHxOxEsEay4fheqnghWKCTT0Y4IVjrsLIIVwc4+L0+aDx0CEBmpaDTIvexUEZfQvhfhcan2kqTZqdoBR7jA556SaKMIt6xLPBAQwfIAr5Sr+kzeUrCkYMX1fR+/k4IlBSuu34WqJ4IVCsl0tCOClQ47S8GKYGefl6cUrAgAG2NEsEpDlYtmzfVflbTnqdj3JAUrhAVKqw0RrNKyV7DR+kx0UrCkYMV1RB+/k4IlBSuu34Wq50MaRbBCWaF02hHBKh1bBR2pz0QngiWCFdcZffxOBEsEK67fhaonghUKyXS0I4KVDjuXfYhQE3dphJ5kp9KwU4jXog8Zof8kKj4+95TE+wlhZ7VRNQIiWCn1Dp+JLokKls/9SBkpnDIiO4lgRX3lJpGQiGBFtZ6uAwERrJT6gc9EJ4KlEGHcx8bH70SEC0eE49o3u54PGZGCFcICaqPYCIhgFdsCRerfZ6ITwRLBiuu2Pn4ngiWCFdfvQtXzIY1JVORC4aJ2KkdABCulnuEz0YlgiWDFfWx8/E4ESwQrrt+FqieCFQrJdLQjgpUOO1e4S5+JTgRLBCvuY+PjdyJYIlhx/S5UPRGsUEimox0RrHTYWQSrGjvrCBaRxrivgnIkjXGxyK7nQ0ZoJ4khNZ97SuL9hLCz2qgaARGslHqHz6QgBUtkJO5j4+N3UrCkYMX1u1D1RLBCIZmOdkSw0mFnKVhSsGJ5euivbhGsimZIonoay1lyKvmQESlYISygNoqNgAhWsS1QpP59JjopWFKw4rqtj99JwZKCFdfvQtXzIY2hP1ZC3ZPayR8CIlj5wzbRLftMdCJYIlhxndvH70SwRLDi+l2oeiJYoZBMRzsiWOmws0KEChHG8vTQX90iWAoRRnXE0L4Xtd/1XSeCFQLF9LQhgpUeW69zpz4TnRQsKVhxHxsfv5OCJQUrrt+FqieCFQrJdLQjgpUOO0vBkoIVy9NDqwgiWFKwojpiaN+L2q8UrBBIqQ0QEMFKqR/4THRSsKRgxX1sfPxOCpYUrLh+F6qeFKxQSKajHREsTzuvXbvW3HTTTWb27Nm2pW7dupn+/fubmjVrmmXLlpmhQ4eaJUuWmNq1a5tx48aZli1bVugx6nWeQ12nus9EJ4IlghXXF338TgRLBCuu34WqJ4IVCsl0tCOC5WnnKVOmmKlTp5o///nPllQNHDjQnHbaaaZr166mV69epkWLFmbIkCFm1qxZZubMmfZP3bp1M71C0KJc5znMCtV9JjoRLBGsuP7o43ciWCJYcf0uVD0RrFBIpqMdESxPO7/55pu2hTZt2hjIUr9+/Uzr1q0twULJmjZtmmncuLH5+eef7c+GDx9u2rdvn+l10aJFka7zHKYIVjUAJnGzR5GRikaTnQpD7kO8b3zICP0rByuEFdRGMREQwQqE/ty5c83kyZPNO++8Y+666y6zYsUKM2jQIEuwGjVqlCFfffr0WYdgLViwINJ1gYaZacZn8paCVZhJzsdGUnsKp/aUo51CvG9EsNZFMYmEMYSd1UbVCIhgBfKO6dOnm3nz5hkULZSrtm3bmsGDB9vQYK1atSzB6tu3r/2Tq2BFuS7KMOk/ajlzUtQrK153S7/4dfNV0+d+GBP31GDAb72G9/X4J7zq51bWPVXue7JTRVxC+14IR06anYp9Txtio3bt2oUYrtooMgIiWIENcO+995q7777bXHXVVebCCy+sVsGaP3++zdGqTukKPEzj89UtBUsKVlx/9PE7qXKFU+Xi2je7nhQsKVgh/KiU2xDB8rAeqtSNN95odthhB3PMMcfYllCwLr74YjN27Fgb+iNsuPXWW5s1a9aY7t27V8jBWrx4sSFsWN11HsOstKrPRCeCJYIV1x99/E4ESwQrrt+FqudDGhUiDGWF0mlHBMvTVrfffru5//77zcSJE029evXsKsKGDRvaLRlOPPFE06xZMzN69GhDCJE/M2bMsKsIWXnYqVMn+/uePXtWet3mm2/uObqqq/tMdCJYIlhxHdPH70SwRLDi+l2oeiJYoZBMRzsiWJ52XrVqlRk1apRVrijbb7+9Va8aNGhgPv74YzNgwACzevVqU6NGDUu0OnToYP/fo0cPM2LECJuPVdV1nkNbb3WfiU4ESwQrrm/6+J0IlghWXL8LVU8EKxSS6WhHBCuQnSFabMWw2WabrdMiYcTly5eb+vXr281GqypRrws0XOVg5QCp5f8ijXGfrXIkjXGxyK7nQ0ZoJ4khNZ97SuL9hLCz2qgaARGslHqHz6QgBUtkJO5j4+N3UrCkYMX1u1D1RLBCIZmOdkSw0mHnCnfpM9GJYIlgxX1sfPxOBEsEK67fhaonghUKyXS0I4KVDjuLYFVjZ4UIRRrjvgrKkTTGxUIhwtIiwSHsrDYUIpQP5CDgMylIwRIZiftA+fidFKzSmrx91B7uNIk5Sz73lMT7ifscq140BKRgRcOp7K7ymehEsESw4j4QPn4ngiWCFdfvQtUTwQqFZDraEcFKh50VIlSIMJanh/7qFsGqaIYkhqdjOUtOJR8yIgUrhAXURrEREMEqtgWK1L/PRCcFSwpWXLf18TspWFKw4vpdqHo+pDH0x0qoe1I7+UNABCt/2Ca6ZZ+JTgRLBCuuc/v4nQiWCFZcvwtVTwQrFJLpaEcEKx12VohQIcJYnh76q1sESyHCqI4Y2vei9ru+60SwQqCYnjZEsNJj63Xu1Geik4IlBSvuY+Pjd1KwpGDF9btQ9USwQiGZjnZEsNJhZylYUrBieXpoFUEESwpWVEcM7XtR+5WCFQIptQECIlgp9QOfiU4KlhSsuI+Nj99JwZKCFdfvQtWTghUKyXS0I4KVDjtLwZKCFcvTQ6sIIlhSsKI6Ymjfi9qvFKwQSKkNKVgp9gGfiU4KlhSsuI+Oj99JwZKCFdfvQtWTghUKyXS0IwUrHXaWgiUFK5anh1YRRLCkYEV1xNC+F7VfKVghkFIbUrBS7AM+E50ULClYcR8dH7+TgiUFK67fhaonBSsUkuloRwpWOuwsBUsKVixPD60iiGBJwYrqiKF9L2q/UrBCIKU2pGCl2Ad8JjopWFKw4j46Pn4nBUsKVly/C1VPClYoJNPRjhSsdNhZCpYUrFieHlpFEMGSghXVEUP7XtR+pWCFQEptSMFKsQ/4THRSsKRgxX10fPxOCpYUrLh+F6qeFKxQSKajHSlY6bCzFCwpWLE8PbSKIIIlBSuqI4b2vaj9SsEKgZTakIKVYh/wmeikYEnBivvo+PidFCwpWHH9LlQ9KVihkExHO1Kw0mFnKVhSsGJ5emgVQQRLClZURwzte1H7lYIVAim1IQUrxT7gM9FJwZKCFffR8fE7KVhSsOL6Xah6UrBCIZmOdqRgpcPOUrCkYMXy9NAqggiWFKyojhja96L2KwUrBFJqQwpWin3AZ6KTgiUFK+6j4+N3UrCkYMX1u1D1pGCFQjId7UjBSoedpWBJwYrl6aFVBBEsKVhRHTG070XtVwpWCKTUhhSsFPuAz0QnBUsKVtxHx8fvpGBJwYrrd6HqScEKhWQ62pGClQ47S8GSghXL00OrCCJYUrCiOmJo34varxSsEEipDSlYKfYBn4lOCpYUrLiPjo/fScGSghXX70LVk4IVCsl0tCMFKx12loIlBSuWp4dWEUSwpGBFdcTQvhe1XylYIZBSG1KwUuwDPhOdFCwpWHEfHR+/k4IlBSuu34WqJwUrFJLpaEcKVjrsLAVLClYsTw+tIohgScGK6oihfS9qv1KwQiClNqRgpdgHfCY6KVhSsOI+Oj5+JwVLClZcvwtVTwpWKCTT0Y4UrHTYWQqWFKxYnh5aRRDBkoIV1RFD+17UfqVghUBKbUjBSrEP+Ex0UrCkYMV9dHz8TgqWFKy4fheqnhSsUEimox0pWOmwsxQsKVixPD20iiCCJQUrqiOG9r2o/UrBCoGU2pCClWIf8JnopGBJwYr76Pj4nRQsKVhx/S5UPSlYoZBMRztSsNJhZylYUrBieXpoFUEESwpWVEcM7XtR+5WCFQIptSEFK8U+4DPRScGSghX30fHxOylYUrDi+l2oelKwQiGZjnakYKXDzlKwpGDF8vTQKoIIlhSsqI4Y2vei9isFKwRSakMKVop9wGeik4IlBSvuo+Pjd1KwpGDF9btQ9aRghUIyHe1IwUqHnaVgScGK5emhVQQRLClYUR0xtO9F7VcKVgik1IYUrBT7gM9EJwVLClbcR8fH76RgScGK63eh6knBCoVkOtqRgpUOO0vBkoIVy9NDqwgiWFKwojpiaN+L2q8UrBBIqQ0pWCn2AZ+JTgqWFKy4j46P30nBkoIV1+9C1ZOCFQrJdLQjBSsddpaCJQUrlqeHVhFEsKRgRXXE0L4XtV8pWCGQUhtSsAL6wM8//2xOPPFEc/7555t9993Xtjx//nwzYsQI89NPP9n/f//992bq1KmmUaNG6/S8bNkyM3ToULNkyRJTu3ZtM27cONOyZcuAo6vYlM9EJwVLClZc5/TxOylYUrDi+l2oelKwQiGZjnakYAWw88cff2yGDx9uPv/8c3PllVdmCNaUKVPMSy+9ZM4++2zz3XffmTVr1pi99trL1KlTJ9Pr2rVrTa9evUyLFi3MkCFDzKxZs8zMmTPtn7p16wYYXeVN+Ex0IlgiWHEd08fvRLBEsOL6Xah6IlihkExHOyJYnnZeuXKl6datm+nRo4eZM2eOGTBggGnfvr2BOA0ePNi0adPGHH300fb/jRs3rtDbokWLTP/+/c20adPs71HCunbtagkb7eSr+Ex0IlgiWHH90sfvRLBEsOL6Xah6IlihkExHOyJYnnaGOH311VemYcOGpl+/fqZPnz6WGKFW9ezZ0yxfvjzTQ+fOnc1FF11katasmfnZggULzKBBgyzBInRIe9nteA6vyuo+E50IlghWXL/08TsRLBGsuH4Xqp4IVigk09GOCFYgO0OM+vbta/9AsAgJ9u7d25x11lkGYkWocOTIkWbUqFGmY8eOmV5RsFC6CA3WqlXLEqzsdjZkePPmzYt8+ZmTIl9a4cJb+sWvm6+aPvfDmLinBgN+6zW8r8c/4VU/t7LuqSKcslPlLhba90I4ctKep2Lf04bYqF27diGGqzaKjIAIViADVEeM+P3AgQNN8+bNbSK8KyTCk3slBcvPEFJGKuKH0ujzxU2LoVdyyU6lYSe/p/F/ayfN94p9T6GfpRD3ozbyi4AIViB8cwkWKwKvvvpqc/3119tkdZfMTr7Wsccem+l18eLFNqw4efJks/XWW9vQYvfu3ZWDtYF20cRdGhO37FQadtrAx6/Sy0Ww1oVFBCuEV5VWGyJYgeyVS7DIvSLx/bjjjjOnnHKKefrpp83YsWPN+PHj7YpBtmvo1KmTadasmc3V4u/Ro0eb6dOn2z8zZswwm2++eaDRVWzGZ6JTDlblZgn9AvWxESOUgiU75e0FEqFhESwRrAhuUtaXiGAFMm9lyemQqjFjxmR6IDR4xBFHmNWrV1vyxR5Z5GuxzQOrD/l5jRo1LNHq0KFDoJFV3ozP5C2CpYk7rnP6+J1IY9Wohyb3ce2bXU8ESwQrhB+VchsiWHm2HpuMrlixwtSvX99uIlpVgaChelV3Xajh+kx0IlgiWHH90MfvRLBEsOL6Xah6PqQxiSQ4FC5qp3IERLBS6hk+E50IlghW3MfGx+9EsESw4vpdqHoiWKGQTEc7IljpsHOFu/SZ6ESwRLDiPjY+fieCJYIV1+9C1RPBCoVkOtoRwUqHnUWwqrGzEsJFGuO+CsqRNMbFIrueDxmhnSSG1HzuKYn3E8LOaqNqBESwUuodPpOCFCyRkbiPjY/fScGSghXX70LVE8EKhWQ62hHBSoedpWBJwYrl6aG/ukWwKpohieppLGfJqeRDRqRghbCA2ig2AiJYxbZAkfr3meikYEnBiuu2Pn4nBUsKVly/C1XPhzSG/lgJdU9qJ38IiGDlD9tEt+wz0YlgiWDFdW4fvxPBEsGK63eh6olghUIyHe2IYKXDzgoRKkQYy9NDf3WLYClEGNURQ/te1H7Xd50IVggU09OGCFZ6bL3OnfpMdFKwpGDFfWx8/E4KlhSsuH4Xqp4IVigk09GOCFY67CwFSwpWLE8PrSKIYEnBiuqIoX0var9SsEIgpTZAQAQrpX7gM9FJwZKCFfex8fE7KVhSsOL6Xah6UrBCIZmOdkSw0mFnKVhSsGJ5emgVQQRLClZURwzte1H7lYIVAim1IQUrxT7gM9FJwZKCFffR8fE7KVhSsOL6Xah6UrBCIZmOdqRgpcPOUrCkYMXy9NAqggiWFKyojhja96L2KwUrBFJqQwpWin3AZ6KTgiUFK+6j4+N3UrCkYMX1u1D1pGCFQjId7UjBSoedpWBJwYrl6aFVBBEsKVhRHTG070XtVwpWCKTUhhSsFPuAz0QnBUsKVtxHx8fvpGBJwYrrd6HqScEKhWQ62pGClQ47S8GSghXL00OrCCJYUrCiOmJo34varxSsEEipDSlYKfYBn4lOCpYUrLiPjo/fScGSghXX70LVk4IVCsl0tCMFKx12loIlBSuWp4dWEUSwpGBFdcTQvhe1XylYIZBSG1KwUuwDPhOdFCwpWHEfHR+/k4IlBSuu34WqJwUrFJLpaEcKVjrsLAVLClYsTw+tIohgScGK6oihfS9qv1KwQiClNqRgpdgHfCY6KVhSsOI+Oj5+JwVLClZcvwtVTwpWKCTT0Y4UrHTYWQqWFKxYnh5aRRDBkoIV1RFD+17UfqVghUBKbUjBSrEP+Ex0UrCkYMV9dHz8TgqWFKy4fheqnhSsUEimox0pWOmwsxQsKVixPD20iiCCJQUrqiOG9r2o/UrBCoGU2pCClWIf8JnopGBJwYr76Pj4nRQsKVhx/S5UPSlYoZBMRztSsNJhZylYUrBieXpoFUEEqzQUrHK0U6wHIKeSCFYIFNPThghWemy9zp36vEClYEnBivvY+PidFKzCKVjlaKe4PptdTwQrBIrpaUMEKz22FsFaj60hjT4vT5qW2lP9w1SOE7fuqTRUueq9s/orfN4Rod8P1Y9WVxQbARGsYlugSP37TApSsKRgxXVbH7+TgiUFK67fhaonghUKyXS0I4KVDjtXuEufiU4ESwQr7mPj43ciWCJYcf0uVD0RrFBIpqMdEax02FkEqxo7K0Qo0hj3VSDSqBBhFN9RiDAKSuV1jQhWedkz8t34TApSsERGIjtazoU+ficFSwpWXL8LVU8KVigk09GOCFY67CwFSwpWLE8P/dUtglUaak852inWA5BTSQQrBIrpaUMEKz22XudOfV6gUrCkYMV9bHz8TgqWFKy4fheqnghWKCTT0Y4IVjrsLAVLClYsT5eCVT1sIo2locpVb8nqrxDBqh4jXfH/CIhgpdQbfCYFKVhSsOI+Nj5+JwVLClZcvwtVTwQrFJLpaEcEKx12loIlBSuWp0vBqh42kUYpWNV7SfiNiKP0qWuKi4AIVnHxL1rvPpOCFCwpWHEd18fvpGBJwYrrd6HqScEKhWQ62hHBSoedpWBJwYrl6VKwqodNpFEKVvVeIgUrCkbldo0IVrlZNOL9+EwKUrCkYEV0s6DEXgqWFKy4fheqnhSsUEimox0RrHTYOehEJ4IlghX3sfEh9iJYIlhx/S5UPRGsUEimox0RrHTYWQRLIcJYnq4QYfWwiTQqRFi9lyhEGAWjcrtGBKvcLBrxfnwmBSlYUrAiullQYi8FSwpWXL8LVU8KVigk09GOCFY67Bx0ohPBEsGK+9j4EHsRLBGsuH4Xqp4IVigk09GOCFY67CyCpRBhLE9XiLB62EQaFSKs3ksUIoyCUbldI4KVR4suW7bMDB061CxZssTUrl3bjBs3zrRs2bJCj1GvCzlUn0lBCpYUrLi+6ON3UrCkYMX1u1D1pGCFQjId7Yhg5cnOa9euNb169TItWrQwQ4YMMbNmzTIzZ860f+rWrZvpNep1oYfpM9GJYIlgxfVHH78TwRLBiut3oeqJYIVCMh3tiGDlyc6LFi0y/fv3N9OmTTONGzc2P//8s+natasZPny4ad++fabXqNeFHqbPRCeCJYIV1x99/E4ESwQrrt+FqieCFQrJdLQjgpUnOy9YsMAMGjTIEqxGjRoZlKp+/fqZPn36rEOwol4Xepg+E50IlghWXH/08TsRLBGsuH4Xqp4IVigk09GOCFae7IwyNXjwYBsarFWrliVYffv2tX9yFawo10UZ5t577x3lMl0jBISAEBACCUZg7ty5CR6dhhYVARGsqEht4HXz58+3uVfVKVhRr9vA7nW5EBACQkAICAEhUEQERLDyBP7ixYttOHDy5Mlm6623NmvWrDHdu3evkIMV9bo8DVPNCgEhIASEgBAQAnlAQAQrD6DSJCHBnj17mmbNmpnRo0eb6dOn2z8zZsywqwinTp1qOnXqZH9f1XWbb755nkanZoWAEBACQkAICIF8IiCClUd0P/74YzNgwACzevVqU6NGDUu0OnToYP/fo0cPM2LECJuPVdV1eRyamhYCQkAICAEhIATyiIAIVh7BdUrW8uXLTf369e1mo1UVFK8o1+V5uKlqnvw39inbeOONU3XfutniIvD999+b9957z+y+++7FHYh6Xy8CP/30k6lZs6b9OFYRAnEQEMGKg5rqlDwC5MQRokVhPPHEE0v+fsrxBv7973+b559/3myzzTZm//33t5NdqZeXX37ZnH766Wbbbbc1jz322Ho/ukr9Xkt9/EQcfvvb39qog4oQiIOACFYc1FSnLBB45ZVXzGmnnWYncfYqK5fy/vvv281tGzRoUJK39M0335gbbrjB3H333aZt27bmjTfeMOecc44577zzSlZN+PDDD83AgQPNO++8Y2666SY7cUsZSbZ7ssXO2LFjbRoHtvvlL3+Z7AFrdIlDQAQrcSYp7oAIVUI49t1330zojJDGjTfeaCZNmmROPvlkc+mll9q9vUqlcE/PPPOM+eqrr0yXLl3MRhttZIfujinaaaedzOWXX14qt1PlOBcuXGj+/ve/mzFjxliVhFMDSq0wqXF+55FHHmn9jBW4r7/+uiVY+GUp+Z3zsauuusrcfvvt5vzzz7f74NWpU8eapVxCUDxH2A17tWnTxowfP95sueWWpeZ6FcZ77733mosvvtj6Iu+/UvO9kjdAGdyACFYZGDHkLfz444/mN7/5jbnmmmtsCA1ydcQRR5hjjjnGHHzwwebdd9+1R/6Uytf3qlWr7KpNzoVEseIlCZnifiBaHMR94IEHmkceecS0atUqJJQFbYt7O+mkk8wVV1xhCK0xyT3xxBMG8pj0gs/985//NHvuuae1wwUXXGAIpblVtE8++aQlJ6zC3WWXXUpiosvOs0Kxuu2226z/uTzMf/zjH+aUU04xkC8m8FItkCtCaeSU8VxBhrt161ayoc8ffvjBkJuJ+luvb4vueAAAH2FJREFUXj3z2muvmWHDhpkXX3zRbLbZZqVqJo27SAiIYBUJ+CR3y0uGkEaTJk3Mp59+aicCJocvv/zSvP322+ajjz6yShDqQpLL7Nmz7QT20ksvmc8++8wccMAB9uX/3HPPmaVLl5rLLrvMnHDCCeaOO+4wDz/8sLnvvvtKYvLOxZxJDtJLPtkhhxxif809PfTQQyVxT9kkt2XLlub3v/+9DQ1ecskl5rrrrjN33XWX2Weffexkd9BBB5lbbrkl0XbKzbMi3w/fu/DCC03nzp3NRRddZBVV7u3oo48uWTKCn/EBs8cee9hnbJNNNrFEmZAuHy2/+tWvkvx6qDA2FODDDz/cqm+8H/hA2XHHHe0RZ2ynU4qKcEkZoAwHK4JVhkb1vaXs0Blfb0zaX3zxhW0WlWfTTTe1h1cnnZDw8mdCHjlypDnqqKOszM8kTW7Pf/3Xf1lV5Ntvv7V5WLfeeqsN4zARJr1gHyY0cq1QfZjgUOjOPPPMzPjZCoTk3HHjxpXEPWGbv/3tb+bxxx83HDPFREfBHqhyJIVDkkl2hzgmcfJeX57VU089Ze1DQWmEbKGsllrB99g8GdUK5Y0cJU6s4AOFwopclG8+YrJVyKTfJyS4Y8eO9sME3+K9wKIKSKP7AMDvtttuO7PFFlsk/XY0voQgIIKVEEMUexjkJ5FHwYvm2GOPtaFBJjNCNttvv71ZtmyZXc1FiIMwIblYTPJJyUtwYaZdd901k+MCpi68xFgJa/ISvf766y1pZLKYM2eOTWBdsWKFDQHw/ySHAhjz8ccfbyeAww47zJJG8kQIpxHWdWEoR7DAgHuHFCeh4Ff333+/VQQggC7UDBl2tiEUzQROzhWEy/kY16BkzZw5M1EEC5tUl2fFNRASFLo//elPGVPgtxynhd+hzCV5pSS243B6nheeIRYd4Iv9+/c3n3/+eSasxjuEUC4fM0lfPIJaT07cd999Z4kh7zWU+ilTplgb8YE2ceJE85e//MXeM++GJD1PSXimNYaqERDBkncYJ42TSMwqJ0KC5GHdfPPNViZHqWLneQr7Rp199tnmD3/4gz36JwmF/cMIS5xxxhn2C5rJmZAZOVYobUxs5JENGjTIEkZCT+RUOAXBES2UE7ZscEnIxbw31BByWlDa2JSWcCb3Bun44x//aEkK5OTqq6+2k8HTTz9tVSzCuuQw8TNWEvLzK6+8MjFLzbEVqhSEFvwhFY5oOdswgTHhQbjIJYNwcaQU9wfZR0FJCrF3PhIlz4oPE5RUlxvnVrFyL5CspO6LBZnntAnCfxQ3fhRUSD7kEIJFUjjXQfSbNm1q/06anZy9wB5FET/kowwF+5NPPrGKL4owPtqwYUP77kCJ49/kzZHTmOQPsGK+s9R3RQREsFLuFS5/h3AZLxVepkxmyOCoInzBMYlvtdVWNqwBaWGyJ0em2IWxk3cEmWISJtTHyx4iwtc2qgLkBImf3z/77LNW4if8RO7LueeeW+xbqNA/WxQwMZHQTWhzt912swoBX9aMF+L0r3/9y44fMkiyPhh88MEHduUnEwUrCcljOvXUUy1BQb0ijyQpBVWRe+KsTsYL0YLMQ6hQRLAVkx/HShEeRFElD4v7Rz0p9qSN3zHpQnL54GDFJisCq8uzcgnhc+fOteQXX2VCZxJPonLFeAnbomy3a9fO5l1ii+y94/iYYVEF7wSI/Lx58yzBxz+TeE88AyhU++23n3nggQcsmeL9Bjl84YUX7LuDjwDysN566y2bowkZE6lKytujtMYhglVa9goyWlbJ8CIkTMOkRrIt+UeE/yAmrjz66KP2GB/I16uvvpqYMJMbHy9KJjW3jxVKHJPAX//6V/vSZyLgC5X7I+EdosFEzv1DyiBcSdrbhskMlY0cHcIvLteD3A8mAe7T5Sfx1c1eUUzw2IZ6/J5JDRz40uaLmwkxaffpVEUmr969e1vSiFpHnhUhQHBAuYOEkBS+8847Z/KwgjwAHo2ALWSXSRjCx9Ylhx56qLn22mutWlhdnpWb3FGLIZlJzsOCYLHlB4ohpJCxskoQm0FGUHXAAQWSMBohtqQWQrF8uOy9996WYP3nP/+x24HwbPGs8a6AKEOmsAsFIg+JTqqymFSsNa7/R0AEK2XewHJxQky8UEj2ZpUM+QVMaLwwmzdvbsNMhNQ4KxFVhJcpIcNif5HykoQ4OVIEcSCfJTvZni9qQhfcG4VkW8gHRItCqJONAyGY7NmzvuOLCu0a4Ow2PsUGFBeeIfyJKuAWIJDbwqROKA2VjrAtf7vcLHDiaxxsIGNJK6hwv/vd76yKA7Fi3JBgQs8UiBWTNnlXqAfF3haEHESIOkoHuTgQeZ4H7oNQObaDEEfJs1q5cmVmC4qk2YXVjXxQkZv04IMPWtvwEeYWS+B/qKE77LCD3feKArHnvfGLX/wiabdjxwNpws9QQXkvgD/PE4SR+4AkQ/r5sCHnj2eHayD2SXo/JBJcDWq9CIhgpchBnOLjVvew8oeQCwoCygE5MCR/I43zlc7KpyQpPIyH8brxk9y91157WZXGFZL1+UrlntwRFy7HijAGRISwWhIL4zzrrLNsGBbiSK4L46UwuaOUQDYgI2xYCQ4Ulo8TDswmwBAT9vFJauFesR/2QlV0Y0dBJSRFiIZQYbFJPeOERDEBQ6oIW+JfrjAhYxt37E2p5llxP+SRQTZ4dlCsCC9DTvBD8hZJWsc3yVVCOS6VveMgjTwvfGyQ2uDegzxbLk0ABR87Y0sVIRAKARGsUEgmpB2+sAkbQTwo5PQwObBxHi8Q5H0Sasl/QQInBwbFh1wfiArbMTCJ8zKinSQV7oP8KRJrkfV5yQ8ePNgSpmyFg0kQdSd7Y8ck3cf6xuImL65BgUI54GsaEgX5QF3gS5v8OIgWCfml+pXtwmW5pCUptnLbLrDvG4siJkyYYMOAkCpsASGBHBLeJLkbHyy1PCsILveGQg35INwMuWX7hT//+c82r+q4446zzx05fxB5Ch9hrVu3zpyKUCybgTdhyuxjoQjjkn+Jf7Fgh/cDz0z2iQ3ZeYA8R4QCsSuLKFSEQCgERLBCIVnkdtxyYyRwJgJemnyNQaAo/IwcCZLWmbD5UmUbBv4NGeOLlUmbiYOJPamFjU4JyZBP4UgH4yVHifPdyLNimTghJlQ4vlxLrTBxYy+X98L4mUhQSdhziO0yUA/Yo6fUC8oBE3mSyDAfJSiI7ImUfbyNyzfC/5iQCb0SZuY6PlbwScK4hBNJok5ynhXhdhZGQKDISUSlIlWA/CNCgGwizIID/k36ADlL/D9JCd8QYJ5xwuls3YHaySpoFnhAfPn4QKVCFSYcjTqfnY/ItSwI4XmCQCY5H67Un/O0jl8Eqwws75QdVp65lX+oT5AuiBT5Rrw4eZmQAI70T3iQJGJWaTFxoJQUO88liilcaIkXKhMYuWT82+XuQEBIYEcJ4guWZfFJLYTCUA7J9cguboNUclyYsLMLNkWxKnboLBSmbm8lEomL7X+QDmzC5rqoOHx85G6W6c5K5LkihElBASGsBsGC7EOEUVTcUT+hsArZDiSSDy5yp7JzGAnbuuOkeH4Is3Mv4ABxTMLpDdmHgWcTYN4NKPRs5+GOH3Jb0ECsUO4hk+RilcvzE9In1FZ4BESwwmNa8BYd6eArk+0UIBh82fGVzRc2vyeUxhcdoTPkf1QSCgSEn5WSGkIYkxc/Kg/J+BSIB7I/S8R56bIiKIkvUWxBSIwEbraPqOroFxQqVjm51VoFd6oUdohfoYKiAkP43JE92QeBQ8K4hpBgrjpKuI0jVpIWWnemRLG555577PggIi6h3Z2zh/IL6eJ+OeqGkCCqFTln5GIWmwBzHy5vNPswcHd/jmARxiRfkeJ+xjsRu6HWk7zPh42KEMg3AiJY+Ua4AO27/aDYVoGvaEIYSPt8nZKcSnGkxB0zAiFB+SolYpUNJWEZCBZf1iTelkpB6WB7BfbgwSbuLMTcJe5OlYQoMxmq5AcBbECoiVWZEI9sEuHUj9xkbrYqwG6EzthQM2mFe+Kd4NQm/s0HFaFYSDvkHvWXvCSICu8LRxbZkmHUqFH2lnh3sNouSQXsc7ce4X4JCXLGI++37BMNclUtVDnUySR+fCUJZ40lDAIiWGFwLForfFETMmJzUBLc2dGcL3CWGvMViqrDVgwUds0m18LlKxRt0AE6ZnsC1B+UqlLJs3KbupI7xvYXFBQqJju3QisbGkJP5JQlQTkIYLJENYHahHLLM+MK23eQE5b90cG2H2+++eY6YTS3VQGTNGQlKfYh/MXiFXduKOFycpBYxMIWHiSwo2ITBkTFIWUAxY3VkWy14LYGoT75SPXr10+UzRiMU+tRf7EV4T4IFYns5GGy4SuqNu88tpnh+SLhne1a2IZGRQgUEgERrEKiHagvF2Zyp7uTvIkqws+z96whFEj+FYSLvApUK/4k8cUZBxpenuQrIf0nsTCJkyzN9hJMcGxCSagWe/F/ijtkluXiqFUq+UWAnC9yFdmyA/WG3D2IBaQCJYcz9CBNbrd4t+1Hds4VI+RoGNpKwjYmjJ1kdTZo5W8IE5vMkouE+gbpIMcSFYuPEfLEIFouZcBtl8EHWCkUt80C+LOSkfM4s8Oy5GhBqviQRO0ibQDVSkUIFBoBEaxCIx6gP5drxLJiwmNsTglpgkiRV8ELheXkhJnYyoDNNZNwtE2AWy+ZJlyiOhMax4wQmmEjSpLyIVOEl8iXYwKHFFPcjvQlc5MlOFB3FiJklly97PLZZ5/ZlbXZe6jxe3LmUEeSeMgvzziEnULY2W1XwMeW2yz417/+dWaDWrYqQJUjtE6IkJXGhKc5sQE/LZXCu46xs9I2yaueSwVPjTM/CIhg5QfXvLXqwkzkG/DipLjl43yx8UXHVxthDV68fKkzkSvnILxJmJD5Mq7scGh3thnKAWX16tV26whUR5a6M2mT30KIg4kCssyqNNQHlfwi4DasrWwBAUfDkJOVvfmp2/aD3CS3cjC/I9yw1kkLIBmdjyq3jxOr5lBMXZ4YITVSBshhYp87cshYKAKpSuoRNzxfHDBNkn1ueM+lCGSfi7hhqOlqIZB/BESw8o+xVw/k4bCqhwmblwl7unDoMjuvu+RntwM4L0w21qMOZ9ZBtop9MK7XzSe4Mrlv5IChAlR2kDJLwpn4sneGxoZMgoSgCOFgo1/96lemVatWNi8md1f6BN9+SQ/NnYXIM5S9QpCbYqUdxBc1MfvZcfvMJfHGef45DgoST4iQsCckkn2tIPUUwml8cOG3hBTZqDeJh507fN1RSvwfQog9clMbyCEjx4y/Xf5YEu2jMaUXARGshNqeF+GCBQtsoiZ7IZEUTTI0q5ZI7IZsuTBTbjggobdUdsOq7OxAd5PZ+++4PJ1s0sWEx5J5SDHqFQm7qA5KxC2Mm7gjbVh527Jly0yn2IDVc7kEqzCjWn8vvBMgEy4kmH21C2/ys9zDwt115CahYJEAnoTcsdy75T0G/qhtrBImJwzbkEvGh4jLOXX1uJ6tNFDs+bBUEQJJQ0AEK2kWMcZukskETNItm4EyAfM17fJ6WP3EZoYsSSbfit8TAiQvoVSPTUmgGaodkjt4mUNusUn2ajJ+R7gJUsUfDptm4iNPZs8997Q5MRy6TSiKPC3OWNRO0tVCHuwCd6QNSqLbaJNVeHzMsGAkd4PXYB17NETokn3rSGYn7yj3cGV8iZMbkrQrftTb5X2H4kYiPso7Cpbb5NWFN7NXRLt2tdI2KsK6rhgIiGAVA/X/2/2Z5eCV5UYxWZM3RT4FuVbZez3deeedVuJ3iezkWrGZKKEA5VkV3phMeigKjjhlj4BJnEmDZeRsbMjfrFJTSQYCboUgdiE0SD4cq8/IZ0piwZ9Y0DJnzhwbGiNJP5vUuw8wUgjcKtUk3kfumNxCD7YkgRzyHuPoGjYMZbNTCisF2crErYguhfvSGIWACFYRfIAETRJLyc9hlV/ugaWzZ8+22yuw2oel5Oxt416YSOfscZUrlxfhNtTl/yGAUkXOi1MasSf/5lgVvsiVB5dcV2GFLWF4njP+5sMmqYUQH0deQUJQsHOPWGLcqDykEmTva5XU+yGvjVXQkES3cbBT3zhzFKLr8qsgj6y25XQKVkKqCIFSQEAEq0hW4kuMfapY+o36wcudJGhW9bAxIOEkXpLvvfeePaiU5FWSPQklVaaWFOk21O3/reKEKKN+kLDO4gNWdrJ3EpNCUjailLEqIkBoiny5pB6dwscUZ1LyLoDIs6Em+XqEnR2hz74rEvgh9fig27KhmHYnvEfyfXaeG/liLAxBNeTjg0UfrIjmo5NnCEU4+3gvFEZULbepcjHvR30LgQ1BQARrQ9CKeS05VRz8mn34K0u/DzvsMLu5JFI4hzCzCSVSOC8Y9uMhib1evXpWyeIIC5QsXrBM4irJQoCdsd2+SiNHjrSJuVKukmWjUhuNyz2CMLH4AaLOyke3RQEfZe4szqTemzsayilTbssL3nVsScKqWsKdfDRymDSrG91+YxAxVnTyu1I90iupdtG4CoOACFaecXZnyqFwZIf13PmBbAzqZHC+6FgVw1YMTNgk33KeGDsX77fffvaYG8njeTZYzOb5uuasN5RHzrVTEQK+CKBUkePHXnYffPCBXQHIrux8ZEFCICasKP7Nb35jOOYnicWtcOZDknwq3nF8UDJ+9wFCYj4fk+SXQrrY/oRjflSEQKkjIIJVAAu6PV0cQSJJlU0Ad911V0NeBavK3Co0Ej5ZwURoAILldmDP/RIswLDVhRAQAgVCACKCmsNKQAg6qQCoNiR7uwLxYOdyiBUrTwkZslVI7lExBRpytd24bSXIr2JPOMb69ddf2/cbipZbNYtSRw7ciy++aD799FP7wcn7UaH1aiHWBQlHQAQrsIEgSOQ+5C7ZZ28dEjfZdgGChezPGXocUcHu0Gy5wF4vFF5M5Ciw87I7n45cERJYCQko9BTYaGpOCBQIAZ5tSAShf94FrrAgglQAyAgHtxNuJjTGflUkg7ORJu8U8vpQtJO+yIX7JHeUffv4mzyqrl272k2See+hwrmNTnkvEgrMVrUKZA51IwTyioAIVkB4yY0glMfSfHIlsos7oBQyxf5H2cercM4ZX6+sDHL7WHFIK3v0sMO3ihAQAqWNgNtEE1LBxxKFkDIKlTvwmzxMiBRki21YWGXsSAkKD2o3obPczVGTiAyhQMLlLvfKpTkwdogi992tWzeb/A75YjUn704VIVBOCIhgBbAmuRHkSLCjMOcBIt1XttkfKwc5my57Xyu6R/ViafWf/vQn+1VL3gVLlElqr+wYlgBDVhNCQAgUCAFWKaJIcTIDu5OTj8kHFCuDWR0IwSL8R+hv/PjxdkUjH2FcAwH5z3/+Y4+/oR4KUO4GowW6jfV2w958rGyEPBG+RKXjvMPs9yBpDmyzQOoDKRCsgkTpImS47bbbJuE2NAYhEBQBEawAcEKweJnwsiR/gpclZ4PlbvbnVv+QX0CiZ1WF1TPs1szxD5UdJBxgyGpCCAiBAiFAOgC5Vc8991zmKCTCYrwDyDviGUepJiTIHnjkZrI4hi0+CBkmfXNaQpooUmwNwTuQFY+EMnkPum0XgBqyRaL7hAkTEr/6sUCuoW7KHAERrAAGRv7nBckKH5LV2XGYlydJnblny/Ez8qp4EZGfoCIEhEB5I+A+rDg/FIIB0WJHdleGDRtmVRwICao1K4khViyOccf4JBUhiOP1119vE+0Zt9sQFKWe9yFqFgQThYo8KxR57lWHMyfVohpXSAREsDzRRG1C4ueYB3IISFbnC5QXSbNmzSo9oJRlyYQTk7ARoOftq7oQEAJZCBAOZGuV7D3v+DUr4yAYhP8gTuRfcbwVqwIhXRxyDCFhSwY+wtgPiuuTqGCTdE9aA/fJhrocWA7RIoRJIbTJoh4+NEmHIG9s5cqVNj3i0EMPlb8IgdQgIIIVwdTkCVAqO0iZLzfCeeQTcJaZ22GZHANWAWrvqggA6xIhUOIIkIBOsvb06dOt+sSu5NkFlZu8yv/+7/+2BMRtnOkS3CFcuQtjkgYJ9+AS8Bkbe3BBpAhrXnHFFZl8K7f3H0qVWymYtHvReIRAIRAQwaoGZXdkA5I2S6P5PzlXHLDMdgkcA+GOSWH3dWR+ElJZ9QP5YgO9pMv8hXA09SEEyhEB3gczZsyw7wbeAyxwqSr8hbpFrpJbBciHG+8Ikr/d7uVJwIgd1Tm2i6R8SNTuu+9uh8UiHTYDZSEPKhbvOwglx3tx+gQbJKPMU8gx4zzV9eWaJuFeNQYhkE8ERLAioOtejMj4W2yxhdlrr73seWBOEueg36FDh9qXJImcHANBjhVfciR5sr/NxhtvHKEnXSIEhECpIMBWBIT3OCOUPCNHRBg/WzFU9szzLnjzzTftqkIWu0DGIGiE24pdIHy811Di2EKBgmLF/nvNmze3OVYcz4PSBpEk1YGfs73MW2+9ZZPc3akUxb4X9S8EkoCACFaOFZD62fyTTT85YJTCVyovRrZiIAzIC8XlGHAaPEQKxYqXErlXvIi6d+++TiJrEoytMQgBIeCPgMuzInmdNAC2V0HBoXz77bd2qwUUoMq2aiF3idWBkBlW05GTVOwdy3m/sfkxu8ezYpEtItgKgp9zpiYHMbONDB+N/J79rXbeeWe7zQTnqZK837NnT0u6+N12223nD7JaEAJlgIAIVo4ReUmwUSirXviSI4GTFyAvxr333ttuiLfvvvtaqZ+vVyeBs4qQlyoqF1+09evXN5AvFSEgBMoDgcryrAiXQTR47iFUEBEUHlYTswt7ZQW1p0WLFpmjYoqNDkSKD0Pyw7LTGVDhODmCw8udWk+IEKWe/bxcesTSpUttDir3pCIEhMD/IyCCleMNECnyqPgSZVUP52VNnDjRfnWSzHn55ZfbFykrgdhlmaT2FStW2BAhYQJys9wZW3I0ISAESh+B9eVZoUS5I68ICZLgntSDl9dnCVZDk1PldlTnFAm2WCDXilMmttxyS1sdJZ+zAwkVstIR5Yr3YGULgErf8roDIeCHgAhWJfjxVcoXGrkRrBBk6TSqFF+qJLOymzLqFb8nVIjaNXnyZLstg4oQEALlg0CUPKtXX33VEo1nnnnG7LDDDpmb50QG3hPkKrlzRpOMzG233WaT7lkBSRoEBIt7IjUCJYv3Hqsfu3TpYti5nf2vXK5Wku9LYxMCxUJABKsS5PkqdUdX8OJEzUK9YnUghS9VXjzbbLNNseymfoWAECgAAhCJ6vKsWE1MiA3yQT4WijZEhXxNt58V++QlvRDyY28uDqJ++OGHM0n68+fPt2cjsqqQjVB1PmrSLanxJQUBEawqLMFXKflVbLOw1VZb2avISeAsLfIrUKyyVw0lxaAahxAQAvERqGyLgih5VoTNIGIkefNuIGeJQ9yTsDpwQ9BgRTSkMPtYH+oTJiV3jOR2pUBsCKK6Ns0IiGBVYX2X+MkLkk30VISAEChfBNa3RQHJ6lHyrFCtCLOxX1Tbtm1LEiy3IppEffJNVYSAEIiPgAjWerBzX6WsrCnVF2Z811BNIVD+CETZooDdyKPkWaHusLVLqSd8v/vuu+aoo46yO863atWq/J1AdygE8oSACFY1wJLITiiQ8wVVhIAQKB8E2JaAlcKXXnpptVsUOEW71POsoljPhQM5N5H8MhUhIATiISCCFQ831RICQqBEESAciCrNimC2GyD8F2WLgnLJsypRs2nYQqDkEBDBKjmTacBCQAjEReDll182/fv3t9XZ88ltnxBliwJyscohzyoudqonBITAhiEggrVheOlqISAEShAB9qTiKBj2taIMGzbM7vPkStQtCoYMGVIWeVYlaEINWQiUHAIiWCVnMg1YCAiBDUWAY6/It2KzzLffftv06NHDHm+TfZyNtijYUFR1vRAQAutDQARL/iEEhEDZIUCeFTuQr1q1yu7dxEkMrpDEPWjQILuv3c0335w51F1bFJSdG+iGhEBRERDBKir86lwICIGQCECeUKbYWgEC5QoHuLNLuSvu7L3p06fbw5ld0RYFIa2htoRAuhEQwUq3/XX3QqBsEFi4cKE9zur111+3Z4mym3qNGjXsmaGsGHzooYfWOROQw9lJbufwdrd3lbYoKBt30I0IgaIjIIJVdBNoAEJACIRA4I477jDXXXfdOsdbuXY5tubpp582jz/+eGZvJ8KHnDlKXhY5WSpCQAgIgZAIiGCFRFNtCQEhUDQEyLtiTysOaM9eIciAvvzyS7PffvtV2J2c3cpRvbJVrKLdgDoWAkKgrBAQwSorc+pmhEC6EeBIm969e1sVq2nTphkwCP117drVbs/QoUOHdIOkuxcCQqAgCIhgFQRmdSIEhEAhEMg90oYcLAorBA855BAzZswYs++++xZiKOpDCAiBlCMggpVyB9DtC4FyQyD3kHZCh6NHj7bhweeff95suumm5XbLuh8hIAQSiIAIVgKNoiEJASHghwBH2rBqcNSoUfZonCZNmtjzBxs3buzXsGoLASEgBCIiIIIVEShdJgSEQOkgwArBjh07mm+//dZMmDDBHHrooXbLBhUhIASEQKEQEMEqFNLqRwgIgYIiwLmDzZo1M3Xr1i1ov+pMCAgBIQACIljyAyEgBISAEBACQkAIBEZABCswoGpOCAgBISAEhIAQEAIiWPIBISAEhIAQEAJCQAgERuB/AMz8TEqaAoQ4AAAAAElFTkSuQmCC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092639"/>
            <a:ext cx="7620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658</TotalTime>
  <Words>867</Words>
  <Application>Microsoft Macintosh PowerPoint</Application>
  <PresentationFormat>Widescreen</PresentationFormat>
  <Paragraphs>153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Impact</vt:lpstr>
      <vt:lpstr>Wingdings</vt:lpstr>
      <vt:lpstr>Arial</vt:lpstr>
      <vt:lpstr>Office Theme</vt:lpstr>
      <vt:lpstr>Expedia Hotel Recommendations:  A kaggle Competition</vt:lpstr>
      <vt:lpstr>Competition Summary</vt:lpstr>
      <vt:lpstr>The Data Provided</vt:lpstr>
      <vt:lpstr>Description of Data</vt:lpstr>
      <vt:lpstr>Data Preparation </vt:lpstr>
      <vt:lpstr>Data Exploration</vt:lpstr>
      <vt:lpstr>Training Data Set Information</vt:lpstr>
      <vt:lpstr>Machine Learning Effort</vt:lpstr>
      <vt:lpstr>Results of Learning Effort</vt:lpstr>
      <vt:lpstr>Best Option for Final Model</vt:lpstr>
      <vt:lpstr>Highest 5 feature Importance (Very Low) </vt:lpstr>
      <vt:lpstr>Results of Model on Testing Set </vt:lpstr>
      <vt:lpstr>Testing Set: Scatter of Target Vs. Prediction  </vt:lpstr>
      <vt:lpstr>Issues, Thoughts Concerns</vt:lpstr>
      <vt:lpstr>Next Steps</vt:lpstr>
      <vt:lpstr>Questions, 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2016-05-31T04:30:14Z</dcterms:created>
  <dcterms:modified xsi:type="dcterms:W3CDTF">2016-06-01T01:01:31Z</dcterms:modified>
</cp:coreProperties>
</file>