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35"/>
  </p:notesMasterIdLst>
  <p:handoutMasterIdLst>
    <p:handoutMasterId r:id="rId36"/>
  </p:handoutMasterIdLst>
  <p:sldIdLst>
    <p:sldId id="352" r:id="rId3"/>
    <p:sldId id="351" r:id="rId4"/>
    <p:sldId id="360" r:id="rId5"/>
    <p:sldId id="385" r:id="rId6"/>
    <p:sldId id="380" r:id="rId7"/>
    <p:sldId id="362" r:id="rId8"/>
    <p:sldId id="376" r:id="rId9"/>
    <p:sldId id="367" r:id="rId10"/>
    <p:sldId id="368" r:id="rId11"/>
    <p:sldId id="386" r:id="rId12"/>
    <p:sldId id="370" r:id="rId13"/>
    <p:sldId id="384" r:id="rId14"/>
    <p:sldId id="361" r:id="rId15"/>
    <p:sldId id="377" r:id="rId16"/>
    <p:sldId id="365" r:id="rId17"/>
    <p:sldId id="366" r:id="rId18"/>
    <p:sldId id="369" r:id="rId19"/>
    <p:sldId id="372" r:id="rId20"/>
    <p:sldId id="373" r:id="rId21"/>
    <p:sldId id="374" r:id="rId22"/>
    <p:sldId id="375" r:id="rId23"/>
    <p:sldId id="378" r:id="rId24"/>
    <p:sldId id="379" r:id="rId25"/>
    <p:sldId id="381" r:id="rId26"/>
    <p:sldId id="387" r:id="rId27"/>
    <p:sldId id="382" r:id="rId28"/>
    <p:sldId id="383" r:id="rId29"/>
    <p:sldId id="391" r:id="rId30"/>
    <p:sldId id="392" r:id="rId31"/>
    <p:sldId id="389" r:id="rId32"/>
    <p:sldId id="390" r:id="rId33"/>
    <p:sldId id="388" r:id="rId34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ACC"/>
    <a:srgbClr val="0BEB60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879" autoAdjust="0"/>
    <p:restoredTop sz="92541" autoAdjust="0"/>
  </p:normalViewPr>
  <p:slideViewPr>
    <p:cSldViewPr snapToGrid="0" snapToObjects="1">
      <p:cViewPr>
        <p:scale>
          <a:sx n="100" d="100"/>
          <a:sy n="100" d="100"/>
        </p:scale>
        <p:origin x="-1224" y="-18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2017/9/28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2017/9/28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</a:t>
            </a:r>
            <a:r>
              <a:rPr lang="en-US" sz="1200" i="1" dirty="0" smtClean="0"/>
              <a:t>etail stores at different locations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 smtClean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 smtClean="0">
                <a:ea typeface="+mj-ea"/>
              </a:rPr>
              <a:t>app</a:t>
            </a:r>
            <a:endParaRPr kumimoji="1" lang="en-US" sz="1200" b="1" dirty="0">
              <a:ea typeface="+mj-ea"/>
            </a:endParaRP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1</a:t>
            </a:r>
            <a:endParaRPr kumimoji="1" lang="en-US" sz="1200" dirty="0">
              <a:ea typeface="+mj-ea"/>
            </a:endParaRP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solidFill>
                  <a:srgbClr val="FF0000"/>
                </a:solidFill>
                <a:ea typeface="+mj-ea"/>
              </a:rPr>
              <a:t>Alarm</a:t>
            </a:r>
            <a:endParaRPr kumimoji="1" lang="en-US" sz="1200" dirty="0">
              <a:solidFill>
                <a:srgbClr val="FF0000"/>
              </a:solidFill>
              <a:ea typeface="+mj-ea"/>
            </a:endParaRP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nomaly </a:t>
            </a:r>
          </a:p>
          <a:p>
            <a:r>
              <a:rPr lang="en-US" sz="1200" dirty="0" smtClean="0"/>
              <a:t>events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ew rules for </a:t>
            </a:r>
          </a:p>
          <a:p>
            <a:r>
              <a:rPr lang="en-US" sz="1200" dirty="0" smtClean="0"/>
              <a:t>anomaly detection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ea typeface="+mj-ea"/>
              </a:rPr>
              <a:t>Raspberr</a:t>
            </a:r>
            <a:r>
              <a:rPr lang="en-US" sz="1200" dirty="0" smtClean="0">
                <a:ea typeface="+mj-ea"/>
              </a:rPr>
              <a:t>y </a:t>
            </a:r>
            <a:r>
              <a:rPr kumimoji="1" lang="en-US" sz="1200" dirty="0" smtClean="0">
                <a:ea typeface="+mj-ea"/>
              </a:rPr>
              <a:t>PI</a:t>
            </a:r>
            <a:endParaRPr kumimoji="1" lang="en-US" sz="1200" dirty="0">
              <a:ea typeface="+mj-ea"/>
            </a:endParaRP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A nearby IoT Broker </a:t>
            </a:r>
          </a:p>
          <a:p>
            <a:pPr algn="ctr"/>
            <a:r>
              <a:rPr lang="de-DE" b="1" dirty="0" smtClean="0"/>
              <a:t>selected from Context Management System</a:t>
            </a:r>
            <a:endParaRPr lang="de-DE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pPr algn="ctr"/>
            <a:r>
              <a:rPr lang="en-US" i="1" dirty="0" smtClean="0"/>
              <a:t>(instantiated from 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Input 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listening</a:t>
            </a:r>
          </a:p>
          <a:p>
            <a:r>
              <a:rPr lang="de-DE" dirty="0" smtClean="0"/>
              <a:t>port</a:t>
            </a:r>
            <a:endParaRPr lang="de-DE" dirty="0"/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NGSI10 </a:t>
            </a:r>
          </a:p>
          <a:p>
            <a:r>
              <a:rPr lang="de-DE" sz="1400" dirty="0" smtClean="0"/>
              <a:t>subscribe</a:t>
            </a:r>
            <a:endParaRPr lang="de-DE" sz="14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 smtClean="0"/>
              <a:t>docker-engine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</a:t>
            </a:r>
            <a:r>
              <a:rPr lang="en-US" sz="1200" i="1" dirty="0" smtClean="0"/>
              <a:t>ystem </a:t>
            </a:r>
          </a:p>
          <a:p>
            <a:r>
              <a:rPr lang="en-US" sz="1200" i="1" dirty="0" smtClean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Edge </a:t>
            </a:r>
          </a:p>
          <a:p>
            <a:r>
              <a:rPr lang="en-US" sz="1200" b="1" dirty="0" smtClean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IoT</a:t>
            </a:r>
            <a:r>
              <a:rPr lang="en-US" sz="1400" b="1" dirty="0" smtClean="0"/>
              <a:t> Smart </a:t>
            </a:r>
            <a:r>
              <a:rPr lang="en-US" sz="1400" b="1" smtClean="0"/>
              <a:t>City Platform (in </a:t>
            </a:r>
            <a:r>
              <a:rPr lang="en-US" sz="1400" b="1" dirty="0" smtClean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 smtClean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IoT</a:t>
            </a:r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 smtClean="0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S1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S2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S3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eployment plan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 smtClean="0">
                <a:ea typeface="+mj-ea"/>
              </a:rPr>
              <a:t>New rules</a:t>
            </a:r>
            <a:endParaRPr kumimoji="1" lang="en-US" sz="9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</a:t>
            </a:r>
            <a:r>
              <a:rPr kumimoji="0" lang="en-US" sz="1600" b="1" dirty="0" smtClean="0">
                <a:solidFill>
                  <a:prstClr val="black"/>
                </a:solidFill>
              </a:rPr>
              <a:t>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</a:t>
              </a:r>
              <a:r>
                <a:rPr lang="en-US" altLang="ja-JP" sz="1400" b="1" dirty="0" smtClean="0">
                  <a:ea typeface="+mj-ea"/>
                </a:rPr>
                <a:t>atching</a:t>
              </a:r>
              <a:endParaRPr lang="en-US" altLang="ja-JP" sz="14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 smtClean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 smtClean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</a:t>
              </a:r>
              <a:r>
                <a:rPr lang="en-US" sz="1400" dirty="0" smtClean="0"/>
                <a:t>“</a:t>
              </a:r>
              <a:r>
                <a:rPr lang="en-US" sz="1400" dirty="0" err="1" smtClean="0"/>
                <a:t>producerID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icture of the </a:t>
              </a:r>
            </a:p>
            <a:p>
              <a:r>
                <a:rPr lang="en-US" sz="1400" dirty="0" smtClean="0"/>
                <a:t>lost child</a:t>
              </a:r>
              <a:endParaRPr lang="en-US" sz="14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</a:t>
              </a:r>
              <a:r>
                <a:rPr lang="en-US" altLang="ja-JP" sz="1100" b="1" dirty="0" smtClean="0">
                  <a:ea typeface="+mj-ea"/>
                </a:rPr>
                <a:t>xtractor</a:t>
              </a:r>
              <a:endParaRPr lang="en-US" altLang="ja-JP" sz="11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 smtClean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 smtClean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</a:t>
              </a:r>
              <a:r>
                <a:rPr lang="en-US" sz="1100" dirty="0" err="1" smtClean="0"/>
                <a:t>producerID</a:t>
              </a:r>
              <a:r>
                <a:rPr lang="en-US" sz="1100" dirty="0" smtClean="0"/>
                <a:t>”</a:t>
              </a:r>
              <a:endParaRPr lang="en-US" sz="1100" dirty="0"/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“all”</a:t>
              </a:r>
              <a:endParaRPr lang="en-US" sz="11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Subscribe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A</a:t>
            </a:r>
            <a:endParaRPr lang="en-US" sz="1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B</a:t>
            </a:r>
            <a:endParaRPr lang="en-US" sz="1600" b="1" i="1" dirty="0"/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icture of </a:t>
            </a:r>
          </a:p>
          <a:p>
            <a:r>
              <a:rPr lang="en-US" sz="1600" dirty="0" smtClean="0"/>
              <a:t>the lost child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</a:t>
            </a: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 smtClean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 smtClean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</a:t>
            </a:r>
            <a:r>
              <a:rPr lang="de-DE" dirty="0" smtClean="0"/>
              <a:t>shopID</a:t>
            </a:r>
            <a:endParaRPr lang="de-DE" dirty="0"/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 type</a:t>
            </a:r>
            <a:r>
              <a:rPr lang="de-DE" dirty="0"/>
              <a:t>: </a:t>
            </a:r>
            <a:r>
              <a:rPr lang="de-DE" i="1" dirty="0"/>
              <a:t>PowerPanel</a:t>
            </a:r>
          </a:p>
          <a:p>
            <a:r>
              <a:rPr lang="de-DE" dirty="0"/>
              <a:t>   </a:t>
            </a:r>
            <a:r>
              <a:rPr lang="de-DE" dirty="0" smtClean="0"/>
              <a:t>        shuffling</a:t>
            </a:r>
            <a:r>
              <a:rPr lang="de-DE" dirty="0"/>
              <a:t>: </a:t>
            </a:r>
            <a:r>
              <a:rPr lang="de-DE" i="1" dirty="0"/>
              <a:t>unicast</a:t>
            </a:r>
          </a:p>
          <a:p>
            <a:r>
              <a:rPr lang="de-DE" dirty="0" smtClean="0"/>
              <a:t>           scoped</a:t>
            </a:r>
            <a:r>
              <a:rPr lang="de-DE" dirty="0"/>
              <a:t>: </a:t>
            </a:r>
            <a:r>
              <a:rPr lang="de-DE" i="1" dirty="0"/>
              <a:t>true</a:t>
            </a:r>
          </a:p>
          <a:p>
            <a:r>
              <a:rPr lang="de-DE" dirty="0" smtClean="0"/>
              <a:t>        -  type</a:t>
            </a:r>
            <a:r>
              <a:rPr lang="de-DE" dirty="0"/>
              <a:t>: </a:t>
            </a:r>
            <a:r>
              <a:rPr lang="de-DE" i="1" dirty="0"/>
              <a:t>Rule</a:t>
            </a:r>
          </a:p>
          <a:p>
            <a:r>
              <a:rPr lang="de-DE" dirty="0" smtClean="0"/>
              <a:t>            shuffling</a:t>
            </a:r>
            <a:r>
              <a:rPr lang="de-DE" dirty="0"/>
              <a:t>: </a:t>
            </a:r>
            <a:r>
              <a:rPr lang="de-DE" i="1" dirty="0"/>
              <a:t>broadcast</a:t>
            </a:r>
          </a:p>
          <a:p>
            <a:r>
              <a:rPr lang="de-DE" dirty="0" smtClean="0"/>
              <a:t>            scoped</a:t>
            </a:r>
            <a:r>
              <a:rPr lang="de-DE" dirty="0"/>
              <a:t>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type</a:t>
            </a:r>
            <a:r>
              <a:rPr lang="de-DE" dirty="0"/>
              <a:t>: </a:t>
            </a:r>
            <a:r>
              <a:rPr lang="de-DE" i="1" dirty="0" smtClean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NGSI </a:t>
            </a:r>
          </a:p>
          <a:p>
            <a:r>
              <a:rPr lang="en-US" dirty="0"/>
              <a:t>a</a:t>
            </a:r>
            <a:r>
              <a:rPr lang="en-US" dirty="0" smtClean="0"/>
              <a:t>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ocker</a:t>
            </a:r>
            <a:r>
              <a:rPr lang="en-US" sz="1400" dirty="0" smtClean="0"/>
              <a:t> image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graph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efine a service topology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implement operators  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issue a requirement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ontext entities </a:t>
            </a:r>
          </a:p>
          <a:p>
            <a:r>
              <a:rPr lang="en-US" b="1" dirty="0" smtClean="0"/>
              <a:t>associated </a:t>
            </a:r>
            <a:r>
              <a:rPr lang="en-US" b="1" dirty="0"/>
              <a:t>with </a:t>
            </a:r>
            <a:endParaRPr lang="en-US" b="1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emperature </a:t>
            </a:r>
          </a:p>
          <a:p>
            <a:r>
              <a:rPr lang="en-US" sz="1600" dirty="0" smtClean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onnected </a:t>
            </a:r>
          </a:p>
          <a:p>
            <a:r>
              <a:rPr lang="en-US" sz="1600" dirty="0" smtClean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(MQTT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(Counter)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</a:t>
            </a:r>
            <a:r>
              <a:rPr lang="en-US" sz="1000" b="1" dirty="0" err="1" smtClean="0">
                <a:solidFill>
                  <a:srgbClr val="000000"/>
                </a:solidFill>
              </a:rPr>
              <a:t>AnomalyDetector</a:t>
            </a:r>
            <a:r>
              <a:rPr lang="en-US" sz="1000" b="1" dirty="0" smtClean="0">
                <a:solidFill>
                  <a:srgbClr val="000000"/>
                </a:solidFill>
              </a:rPr>
              <a:t>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“city”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TA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5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</a:t>
            </a:r>
            <a:r>
              <a:rPr lang="en-US" sz="1400" dirty="0" err="1" smtClean="0">
                <a:solidFill>
                  <a:srgbClr val="000000"/>
                </a:solidFill>
              </a:rPr>
              <a:t>shopID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New rules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Service topology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</a:t>
            </a:r>
            <a:r>
              <a:rPr lang="en-US" sz="1400" b="1" dirty="0" smtClean="0">
                <a:solidFill>
                  <a:srgbClr val="000000"/>
                </a:solidFill>
              </a:rPr>
              <a:t>xecution plan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PowerPanel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(rule)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 smtClean="0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 smtClean="0">
                <a:solidFill>
                  <a:prstClr val="white"/>
                </a:solidFill>
                <a:latin typeface="Calibri"/>
              </a:rPr>
              <a:t>Broker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index the metadata of all entities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“City ID”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“Shop ID”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 topology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</a:t>
            </a:r>
            <a:r>
              <a:rPr lang="en-US" sz="1400" b="1" dirty="0" smtClean="0"/>
              <a:t>xecution plan (dynamic graph)</a:t>
            </a:r>
            <a:endParaRPr lang="en-US" sz="1400" b="1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unicast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</a:t>
            </a:r>
            <a:r>
              <a:rPr lang="en-US" sz="1400" b="1" dirty="0" smtClean="0"/>
              <a:t>eployment plan</a:t>
            </a:r>
            <a:endParaRPr lang="en-US" sz="1400" b="1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generation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assignment</a:t>
            </a:r>
            <a:endParaRPr lang="en-US" sz="1400" b="1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 smtClean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 smtClean="0">
                  <a:solidFill>
                    <a:prstClr val="white"/>
                  </a:solidFill>
                  <a:latin typeface="Calibri"/>
                </a:rPr>
                <a:t>Light-weight </a:t>
              </a: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kumimoji="0" lang="en-US" sz="1400" dirty="0" smtClean="0">
                  <a:solidFill>
                    <a:prstClr val="black"/>
                  </a:solidFill>
                  <a:latin typeface="Calibri"/>
                </a:rPr>
                <a:t>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2) announce to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 smtClean="0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latin typeface="+mj-ea"/>
                <a:ea typeface="+mj-ea"/>
              </a:rPr>
              <a:t>Docker </a:t>
            </a:r>
            <a:r>
              <a:rPr lang="en-US" sz="1400" b="1" dirty="0">
                <a:latin typeface="+mj-ea"/>
              </a:rPr>
              <a:t>Registry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Core components</a:t>
            </a:r>
            <a:endParaRPr lang="en-US" sz="1400" b="1" dirty="0">
              <a:latin typeface="+mj-ea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1878604" y="3452213"/>
            <a:ext cx="2313747" cy="142756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3517422" y="321879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007986" y="4410661"/>
            <a:ext cx="2131793" cy="34409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latin typeface="+mj-ea"/>
                <a:ea typeface="+mj-ea"/>
              </a:rPr>
              <a:t>d</a:t>
            </a:r>
            <a:r>
              <a:rPr kumimoji="1" lang="en-US" sz="1400" b="1" dirty="0" err="1" smtClean="0">
                <a:latin typeface="+mj-ea"/>
                <a:ea typeface="+mj-ea"/>
              </a:rPr>
              <a:t>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51389" y="5511103"/>
            <a:ext cx="10647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fog node</a:t>
            </a:r>
            <a:endParaRPr lang="en-US" sz="1400" b="1" dirty="0">
              <a:latin typeface="+mj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44234" y="4897630"/>
            <a:ext cx="1582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light</a:t>
            </a:r>
            <a:r>
              <a:rPr lang="en-US" sz="1400" b="1" dirty="0" smtClean="0">
                <a:latin typeface="+mj-ea"/>
              </a:rPr>
              <a:t> </a:t>
            </a:r>
            <a:r>
              <a:rPr lang="en-US" sz="1400" b="1" dirty="0" smtClean="0">
                <a:latin typeface="+mj-ea"/>
              </a:rPr>
              <a:t>fog</a:t>
            </a:r>
            <a:r>
              <a:rPr lang="en-US" sz="1400" b="1" dirty="0" smtClean="0">
                <a:latin typeface="+mj-ea"/>
              </a:rPr>
              <a:t> </a:t>
            </a:r>
            <a:r>
              <a:rPr lang="en-US" sz="1400" b="1" dirty="0" smtClean="0">
                <a:latin typeface="+mj-ea"/>
              </a:rPr>
              <a:t>node</a:t>
            </a:r>
            <a:endParaRPr lang="en-US" sz="1400" b="1" dirty="0"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(IP-registry)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734199" y="2490429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(IP-core)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308911" y="5809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(IP-edge1)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735650" y="5202628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(IP-edge2)</a:t>
            </a:r>
            <a:endParaRPr lang="en-US" sz="1000" b="1" dirty="0"/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4" name="Flowchart: Multidocument 53"/>
          <p:cNvSpPr/>
          <p:nvPr/>
        </p:nvSpPr>
        <p:spPr bwMode="auto">
          <a:xfrm>
            <a:off x="2735650" y="3651529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>
            <a:endCxn id="54" idx="3"/>
          </p:cNvCxnSpPr>
          <p:nvPr/>
        </p:nvCxnSpPr>
        <p:spPr bwMode="auto">
          <a:xfrm flipH="1">
            <a:off x="3240597" y="3738987"/>
            <a:ext cx="496085" cy="16495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878604" y="3720524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Task</a:t>
            </a:r>
          </a:p>
          <a:p>
            <a:pPr algn="r"/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>
            <a:off x="339749" y="2971800"/>
            <a:ext cx="8804251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TextBox 78"/>
          <p:cNvSpPr txBox="1"/>
          <p:nvPr/>
        </p:nvSpPr>
        <p:spPr>
          <a:xfrm>
            <a:off x="320770" y="3095681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edge part</a:t>
            </a:r>
            <a:endParaRPr lang="en-US" sz="1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48553" y="2546312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back-end part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3026223" y="2428874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868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>
            <a:stCxn id="40" idx="1"/>
            <a:endCxn id="14" idx="3"/>
          </p:cNvCxnSpPr>
          <p:nvPr/>
        </p:nvCxnSpPr>
        <p:spPr bwMode="auto">
          <a:xfrm flipH="1">
            <a:off x="7483051" y="2035232"/>
            <a:ext cx="385494" cy="2097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50002" y="2271713"/>
            <a:ext cx="1514763" cy="93879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deployment plan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PowerPanel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rules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“city”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</a:t>
            </a:r>
            <a:r>
              <a:rPr lang="en-US" dirty="0" err="1" smtClean="0"/>
              <a:t>shopID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ubscribe from </a:t>
            </a:r>
          </a:p>
          <a:p>
            <a:r>
              <a:rPr lang="en-US" dirty="0" smtClean="0"/>
              <a:t>dashboard service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 from </a:t>
            </a:r>
          </a:p>
          <a:p>
            <a:r>
              <a:rPr lang="en-US" dirty="0" smtClean="0"/>
              <a:t>alarms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</a:t>
            </a:r>
            <a:r>
              <a:rPr lang="en-US" sz="1300" i="1" dirty="0" smtClean="0"/>
              <a:t>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 smtClean="0"/>
              <a:t>NGSI10</a:t>
            </a:r>
          </a:p>
          <a:p>
            <a:r>
              <a:rPr lang="en-US" sz="1300" i="1" dirty="0" smtClean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(query, </a:t>
            </a:r>
          </a:p>
          <a:p>
            <a:pPr algn="ctr"/>
            <a:r>
              <a:rPr lang="en-US" sz="1300" i="1" dirty="0" smtClean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r>
              <a:rPr lang="en-US" i="1" dirty="0" smtClean="0"/>
              <a:t>(instantiated from </a:t>
            </a:r>
          </a:p>
          <a:p>
            <a:r>
              <a:rPr lang="en-US" i="1" dirty="0" smtClean="0"/>
              <a:t>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1110</Words>
  <Application>Microsoft Office PowerPoint</Application>
  <PresentationFormat>On-screen Show (4:3)</PresentationFormat>
  <Paragraphs>663</Paragraphs>
  <Slides>32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2017-09-28T07:45:30Z</dcterms:modified>
</cp:coreProperties>
</file>