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AF19-CB20-3267-BCFA-9440106B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AA413-7089-292D-DB0D-59ABD3AC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B5261-848F-8EC8-20C4-26F27B92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8FDD-1889-7E7D-B37F-1C5995B6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6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6F8-4D0B-D65C-25DA-D80D813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20" y="400050"/>
            <a:ext cx="5507079" cy="127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Individual Scorecard Jennifer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6A0715-4210-20E3-B23D-A4533AEFE18B}"/>
              </a:ext>
            </a:extLst>
          </p:cNvPr>
          <p:cNvSpPr txBox="1">
            <a:spLocks/>
          </p:cNvSpPr>
          <p:nvPr/>
        </p:nvSpPr>
        <p:spPr>
          <a:xfrm>
            <a:off x="11050853" y="6406047"/>
            <a:ext cx="1141147" cy="318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800" dirty="0">
                <a:latin typeface="+mn-lt"/>
                <a:ea typeface="+mn-ea"/>
                <a:cs typeface="+mn-cs"/>
              </a:rPr>
              <a:t>2025Q2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F83B2A-BFAC-4761-8F62-E7854959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7388" y="7726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CC8E38-A9FA-440C-97DA-52C0FAABE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933561"/>
            <a:ext cx="2469774" cy="266834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E967B4-13DE-8A45-3C53-48C23A1F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773889" y="1677393"/>
            <a:ext cx="2134572" cy="116334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2CBD8C4-AB0A-433D-947A-3C6C25F7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940195"/>
            <a:ext cx="2039492" cy="193261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1C26A-A7D4-87F2-348C-309406678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9413413" y="1438294"/>
            <a:ext cx="1717756" cy="906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D0E773-EF19-0ACC-BE97-EA913990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6772168" y="4205306"/>
            <a:ext cx="2138014" cy="106366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7D7D716-99A8-4AB5-A746-FE9B151DC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3757647"/>
            <a:ext cx="2469774" cy="164052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1F332C-C2C7-238F-BA0F-FD5AE95BE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9413412" y="3724335"/>
            <a:ext cx="1717756" cy="96194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E54F23A-86D4-4F2F-A29A-DDF4D63C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3022338"/>
            <a:ext cx="2039492" cy="237583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51B081-6A51-A421-9966-5CA2800FECDB}"/>
              </a:ext>
            </a:extLst>
          </p:cNvPr>
          <p:cNvSpPr txBox="1">
            <a:spLocks/>
          </p:cNvSpPr>
          <p:nvPr/>
        </p:nvSpPr>
        <p:spPr>
          <a:xfrm>
            <a:off x="9252545" y="1089491"/>
            <a:ext cx="2025659" cy="318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800" dirty="0">
                <a:effectLst/>
                <a:latin typeface="+mn-lt"/>
                <a:ea typeface="+mn-ea"/>
                <a:cs typeface="+mn-cs"/>
              </a:rPr>
              <a:t>Excellent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BAC731-8494-CCC9-9BC0-7AA43094E6AB}"/>
              </a:ext>
            </a:extLst>
          </p:cNvPr>
          <p:cNvSpPr txBox="1">
            <a:spLocks/>
          </p:cNvSpPr>
          <p:nvPr/>
        </p:nvSpPr>
        <p:spPr>
          <a:xfrm>
            <a:off x="9252545" y="3214144"/>
            <a:ext cx="2039492" cy="318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800" dirty="0">
                <a:effectLst/>
                <a:latin typeface="+mn-lt"/>
                <a:ea typeface="+mn-ea"/>
                <a:cs typeface="+mn-cs"/>
              </a:rPr>
              <a:t>Excellent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CC8C55-7B29-FEA0-1BB8-DC44342A1104}"/>
              </a:ext>
            </a:extLst>
          </p:cNvPr>
          <p:cNvSpPr txBox="1">
            <a:spLocks/>
          </p:cNvSpPr>
          <p:nvPr/>
        </p:nvSpPr>
        <p:spPr>
          <a:xfrm>
            <a:off x="6590924" y="1156777"/>
            <a:ext cx="2469773" cy="318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800" dirty="0">
                <a:effectLst/>
                <a:latin typeface="+mn-lt"/>
                <a:ea typeface="+mn-ea"/>
                <a:cs typeface="+mn-cs"/>
              </a:rPr>
              <a:t>Focus on Consistency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98CB9CB-3A24-421C-CEAC-E2F05E717A60}"/>
              </a:ext>
            </a:extLst>
          </p:cNvPr>
          <p:cNvSpPr txBox="1">
            <a:spLocks/>
          </p:cNvSpPr>
          <p:nvPr/>
        </p:nvSpPr>
        <p:spPr>
          <a:xfrm>
            <a:off x="6590924" y="3886920"/>
            <a:ext cx="2469773" cy="318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800" dirty="0">
                <a:effectLst/>
                <a:latin typeface="+mn-lt"/>
                <a:ea typeface="+mn-ea"/>
                <a:cs typeface="+mn-cs"/>
              </a:rPr>
              <a:t>Focus on Large Corporate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3E5D8A5-6552-5A4D-B2A2-AFD2BE9E156A}"/>
              </a:ext>
            </a:extLst>
          </p:cNvPr>
          <p:cNvSpPr txBox="1">
            <a:spLocks/>
          </p:cNvSpPr>
          <p:nvPr/>
        </p:nvSpPr>
        <p:spPr>
          <a:xfrm>
            <a:off x="588921" y="1661974"/>
            <a:ext cx="5507079" cy="3999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0000"/>
              </a:lnSpc>
              <a:buNone/>
            </a:pPr>
            <a:r>
              <a:rPr lang="en-US" sz="1800" b="1" dirty="0">
                <a:effectLst/>
              </a:rPr>
              <a:t>Current Strengths</a:t>
            </a:r>
          </a:p>
          <a:p>
            <a:pPr algn="l">
              <a:lnSpc>
                <a:spcPct val="100000"/>
              </a:lnSpc>
              <a:buNone/>
            </a:pPr>
            <a:endParaRPr lang="en-US" sz="1800" b="1" dirty="0">
              <a:effectLst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effectLst/>
              </a:rPr>
              <a:t>High revenue efficiency</a:t>
            </a:r>
            <a:r>
              <a:rPr lang="en-US" sz="1400" dirty="0">
                <a:effectLst/>
              </a:rPr>
              <a:t> – Jennifer consistently generates the highest revenue per transaction.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effectLst/>
              </a:rPr>
              <a:t>Benchmark leader</a:t>
            </a:r>
            <a:r>
              <a:rPr lang="en-US" sz="1400" dirty="0">
                <a:effectLst/>
              </a:rPr>
              <a:t> – Outpaces peers, setting a strong standard for success.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effectLst/>
              </a:rPr>
              <a:t>Strategic impact</a:t>
            </a:r>
            <a:r>
              <a:rPr lang="en-US" sz="1400" dirty="0">
                <a:effectLst/>
              </a:rPr>
              <a:t> – Major contributor in </a:t>
            </a:r>
            <a:r>
              <a:rPr lang="en-US" sz="1400" b="1" dirty="0">
                <a:effectLst/>
              </a:rPr>
              <a:t>Business Market &amp; Corporate segments</a:t>
            </a:r>
            <a:r>
              <a:rPr lang="en-US" sz="1400" dirty="0">
                <a:effectLst/>
              </a:rPr>
              <a:t>, driving revenue growth.</a:t>
            </a:r>
          </a:p>
          <a:p>
            <a:pPr algn="l">
              <a:lnSpc>
                <a:spcPct val="100000"/>
              </a:lnSpc>
            </a:pPr>
            <a:endParaRPr lang="en-US" sz="1400" dirty="0">
              <a:effectLst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sz="1800" b="1" dirty="0">
                <a:effectLst/>
              </a:rPr>
              <a:t>Required Strategic Behaviors </a:t>
            </a:r>
          </a:p>
          <a:p>
            <a:pPr algn="l">
              <a:lnSpc>
                <a:spcPct val="100000"/>
              </a:lnSpc>
              <a:buNone/>
            </a:pPr>
            <a:endParaRPr lang="en-US" sz="1800" b="1" dirty="0">
              <a:effectLst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effectLst/>
              </a:rPr>
              <a:t>Revenue consistency</a:t>
            </a:r>
            <a:r>
              <a:rPr lang="en-US" sz="1400" dirty="0">
                <a:effectLst/>
              </a:rPr>
              <a:t> – Address fluctuations by replicating strategies from successful quarters.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effectLst/>
              </a:rPr>
              <a:t>Team collaboration</a:t>
            </a:r>
            <a:r>
              <a:rPr lang="en-US" sz="1400" dirty="0">
                <a:effectLst/>
              </a:rPr>
              <a:t> – Share insights to enhance overall team performance.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effectLst/>
              </a:rPr>
              <a:t>Sustainable growth</a:t>
            </a:r>
            <a:r>
              <a:rPr lang="en-US" sz="1400" dirty="0">
                <a:effectLst/>
              </a:rPr>
              <a:t> – Set steady, achievable goals to maintain long-term success.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effectLst/>
              </a:rPr>
              <a:t>Segment optimization</a:t>
            </a:r>
            <a:r>
              <a:rPr lang="en-US" sz="1400" dirty="0">
                <a:effectLst/>
              </a:rPr>
              <a:t> – Explore ways to improve revenue contributions from </a:t>
            </a:r>
            <a:r>
              <a:rPr lang="en-US" sz="1400" b="1" dirty="0">
                <a:effectLst/>
              </a:rPr>
              <a:t>Large Commercial &amp; Middle Market segments</a:t>
            </a:r>
            <a:r>
              <a:rPr lang="en-US" sz="1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6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FE64-A1D9-80DE-1769-17AB60D6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Next Steps for the Data Project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92233-ACDF-9A2E-6B21-B04CAE08B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Upgrade 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76F81-58AF-CF5C-61C9-7B2CD5BBA58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Apply business expertise to refine input variables for better predictions.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monthly data for deeper analysis and add more years of available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Validate forecasts with random forests and other ML models.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Explore time-series methods for long-term predictions </a:t>
            </a:r>
            <a:r>
              <a:rPr lang="en-CA" dirty="0"/>
              <a:t>(e.g., ARIMA, LSTM)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2A856-E267-6F75-F1C4-6EAA27633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Management Dashboard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87711-AA83-CA27-D827-1AD4D42161C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Build an interactive dashboard for revenue forecasts and KPI analysis (PowerBI, Tableau, etc.).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Integrate dynamic slicers, allowing flexible breakdowns across key dimensions such as region, period, employee, and business segment.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Enable real-time monitoring for quick insights via a live cloud database and CRM.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Include alerts for anomalies.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7C0BD7-A6C6-5793-B0C7-4E69BCF8EE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External Data Integration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ADAE65-50EB-F1ED-2AD6-705B9F950AC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Incorporate economic indicators (GDP, interest rates) and industry trends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Incorporate manager and sales forecasts for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Include competitor data for benchmarking.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Factor in seasonal and macroeconomic trends.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128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{975ABB16-FC55-47E9-B0AB-A060566736FE}tf11665031_win32</Template>
  <TotalTime>60</TotalTime>
  <Words>271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Arial Nova Light</vt:lpstr>
      <vt:lpstr>Wingdings 2</vt:lpstr>
      <vt:lpstr>SlateVTI</vt:lpstr>
      <vt:lpstr>Individual Scorecard Jennifer</vt:lpstr>
      <vt:lpstr>Strategic Next Steps for the Data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Marat K.</dc:creator>
  <cp:lastModifiedBy>Marat K.</cp:lastModifiedBy>
  <cp:revision>4</cp:revision>
  <dcterms:created xsi:type="dcterms:W3CDTF">2025-04-01T02:05:46Z</dcterms:created>
  <dcterms:modified xsi:type="dcterms:W3CDTF">2025-04-01T03:08:00Z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