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5" r:id="rId1"/>
  </p:sld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C2A247-221B-4D12-B9BF-1F42BDE6704A}" v="151" dt="2022-04-26T19:11:39.356"/>
    <p1510:client id="{D44C18AB-AFA9-1F40-C610-E200938DF30B}" v="2812" dt="2022-04-27T00:00:47.0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DAD69E-9015-441E-A465-52D418204134}"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BE7DE8BA-A5B3-4338-A8E9-C9E378D09D2E}">
      <dgm:prSet/>
      <dgm:spPr/>
      <dgm:t>
        <a:bodyPr/>
        <a:lstStyle/>
        <a:p>
          <a:r>
            <a:rPr lang="en-US">
              <a:latin typeface="Segoe UI"/>
              <a:cs typeface="Segoe UI"/>
            </a:rPr>
            <a:t>Determining the syntactic and semantic properties, such as tense, parts of speech, etc., of the Ramayana data-set in Hindi. </a:t>
          </a:r>
        </a:p>
      </dgm:t>
    </dgm:pt>
    <dgm:pt modelId="{E7E22669-B67B-494C-BB32-254183DD8E57}" type="parTrans" cxnId="{D8688FB9-9144-4787-9752-8B9578365738}">
      <dgm:prSet/>
      <dgm:spPr/>
      <dgm:t>
        <a:bodyPr/>
        <a:lstStyle/>
        <a:p>
          <a:endParaRPr lang="en-US"/>
        </a:p>
      </dgm:t>
    </dgm:pt>
    <dgm:pt modelId="{3B8C4306-A496-4D50-BD60-12FC60E47902}" type="sibTrans" cxnId="{D8688FB9-9144-4787-9752-8B9578365738}">
      <dgm:prSet phldrT="01" phldr="0"/>
      <dgm:spPr/>
      <dgm:t>
        <a:bodyPr/>
        <a:lstStyle/>
        <a:p>
          <a:r>
            <a:rPr lang="en-US"/>
            <a:t>01</a:t>
          </a:r>
        </a:p>
      </dgm:t>
    </dgm:pt>
    <dgm:pt modelId="{95753810-83FE-4CDA-8932-BC5B371A7711}">
      <dgm:prSet/>
      <dgm:spPr/>
      <dgm:t>
        <a:bodyPr/>
        <a:lstStyle/>
        <a:p>
          <a:pPr rtl="0"/>
          <a:r>
            <a:rPr lang="en-US">
              <a:latin typeface="Segoe UI"/>
              <a:cs typeface="Segoe UI"/>
            </a:rPr>
            <a:t>Using the information retrieved to perform timeline analysis and temporal ordering of the events.</a:t>
          </a:r>
        </a:p>
      </dgm:t>
    </dgm:pt>
    <dgm:pt modelId="{CE614EF5-6312-429B-94B8-F22755CCF6EA}" type="parTrans" cxnId="{F737800E-ECE5-424C-A1F7-8C73A4A4B8B4}">
      <dgm:prSet/>
      <dgm:spPr/>
      <dgm:t>
        <a:bodyPr/>
        <a:lstStyle/>
        <a:p>
          <a:endParaRPr lang="en-US"/>
        </a:p>
      </dgm:t>
    </dgm:pt>
    <dgm:pt modelId="{B4BFA5D3-2816-4DA5-B817-5F7E5AA7D3AA}" type="sibTrans" cxnId="{F737800E-ECE5-424C-A1F7-8C73A4A4B8B4}">
      <dgm:prSet phldrT="02" phldr="0"/>
      <dgm:spPr/>
      <dgm:t>
        <a:bodyPr/>
        <a:lstStyle/>
        <a:p>
          <a:r>
            <a:rPr lang="en-US"/>
            <a:t>02</a:t>
          </a:r>
        </a:p>
      </dgm:t>
    </dgm:pt>
    <dgm:pt modelId="{BBC4B168-204A-4159-A0B1-D59279AA0CA2}" type="pres">
      <dgm:prSet presAssocID="{13DAD69E-9015-441E-A465-52D418204134}" presName="Name0" presStyleCnt="0">
        <dgm:presLayoutVars>
          <dgm:animLvl val="lvl"/>
          <dgm:resizeHandles val="exact"/>
        </dgm:presLayoutVars>
      </dgm:prSet>
      <dgm:spPr/>
    </dgm:pt>
    <dgm:pt modelId="{6232DEE9-B288-44F7-AC9E-9D5804ACBCD9}" type="pres">
      <dgm:prSet presAssocID="{BE7DE8BA-A5B3-4338-A8E9-C9E378D09D2E}" presName="compositeNode" presStyleCnt="0">
        <dgm:presLayoutVars>
          <dgm:bulletEnabled val="1"/>
        </dgm:presLayoutVars>
      </dgm:prSet>
      <dgm:spPr/>
    </dgm:pt>
    <dgm:pt modelId="{79A6CDBC-1672-4A50-96C4-4D7BC6D9BCC6}" type="pres">
      <dgm:prSet presAssocID="{BE7DE8BA-A5B3-4338-A8E9-C9E378D09D2E}" presName="bgRect" presStyleLbl="bgAccFollowNode1" presStyleIdx="0" presStyleCnt="2"/>
      <dgm:spPr/>
    </dgm:pt>
    <dgm:pt modelId="{36F30F83-F655-4308-8054-8B70260D7297}" type="pres">
      <dgm:prSet presAssocID="{3B8C4306-A496-4D50-BD60-12FC60E47902}" presName="sibTransNodeCircle" presStyleLbl="alignNode1" presStyleIdx="0" presStyleCnt="4">
        <dgm:presLayoutVars>
          <dgm:chMax val="0"/>
          <dgm:bulletEnabled/>
        </dgm:presLayoutVars>
      </dgm:prSet>
      <dgm:spPr/>
    </dgm:pt>
    <dgm:pt modelId="{D64E0DB0-D526-4E5A-9F27-90D6DD6202CD}" type="pres">
      <dgm:prSet presAssocID="{BE7DE8BA-A5B3-4338-A8E9-C9E378D09D2E}" presName="bottomLine" presStyleLbl="alignNode1" presStyleIdx="1" presStyleCnt="4">
        <dgm:presLayoutVars/>
      </dgm:prSet>
      <dgm:spPr/>
    </dgm:pt>
    <dgm:pt modelId="{D56C15C0-E2D5-41E6-89CF-F8CE4D8A86F3}" type="pres">
      <dgm:prSet presAssocID="{BE7DE8BA-A5B3-4338-A8E9-C9E378D09D2E}" presName="nodeText" presStyleLbl="bgAccFollowNode1" presStyleIdx="0" presStyleCnt="2">
        <dgm:presLayoutVars>
          <dgm:bulletEnabled val="1"/>
        </dgm:presLayoutVars>
      </dgm:prSet>
      <dgm:spPr/>
    </dgm:pt>
    <dgm:pt modelId="{CA81E5CD-59FE-4DC0-B074-75427ABA1067}" type="pres">
      <dgm:prSet presAssocID="{3B8C4306-A496-4D50-BD60-12FC60E47902}" presName="sibTrans" presStyleCnt="0"/>
      <dgm:spPr/>
    </dgm:pt>
    <dgm:pt modelId="{B469E8B6-B2C1-4A95-BBA9-2CB9F6781BE7}" type="pres">
      <dgm:prSet presAssocID="{95753810-83FE-4CDA-8932-BC5B371A7711}" presName="compositeNode" presStyleCnt="0">
        <dgm:presLayoutVars>
          <dgm:bulletEnabled val="1"/>
        </dgm:presLayoutVars>
      </dgm:prSet>
      <dgm:spPr/>
    </dgm:pt>
    <dgm:pt modelId="{A1BB7EA2-393B-447E-B1FD-7C4C318C180C}" type="pres">
      <dgm:prSet presAssocID="{95753810-83FE-4CDA-8932-BC5B371A7711}" presName="bgRect" presStyleLbl="bgAccFollowNode1" presStyleIdx="1" presStyleCnt="2"/>
      <dgm:spPr/>
    </dgm:pt>
    <dgm:pt modelId="{66E28294-3548-4CD0-BEF2-EC196C9505EC}" type="pres">
      <dgm:prSet presAssocID="{B4BFA5D3-2816-4DA5-B817-5F7E5AA7D3AA}" presName="sibTransNodeCircle" presStyleLbl="alignNode1" presStyleIdx="2" presStyleCnt="4">
        <dgm:presLayoutVars>
          <dgm:chMax val="0"/>
          <dgm:bulletEnabled/>
        </dgm:presLayoutVars>
      </dgm:prSet>
      <dgm:spPr/>
    </dgm:pt>
    <dgm:pt modelId="{7EE80468-79DC-4DC1-8A99-50673BB23B07}" type="pres">
      <dgm:prSet presAssocID="{95753810-83FE-4CDA-8932-BC5B371A7711}" presName="bottomLine" presStyleLbl="alignNode1" presStyleIdx="3" presStyleCnt="4">
        <dgm:presLayoutVars/>
      </dgm:prSet>
      <dgm:spPr/>
    </dgm:pt>
    <dgm:pt modelId="{9886705F-F2DC-4D46-960F-A984F7C0DA12}" type="pres">
      <dgm:prSet presAssocID="{95753810-83FE-4CDA-8932-BC5B371A7711}" presName="nodeText" presStyleLbl="bgAccFollowNode1" presStyleIdx="1" presStyleCnt="2">
        <dgm:presLayoutVars>
          <dgm:bulletEnabled val="1"/>
        </dgm:presLayoutVars>
      </dgm:prSet>
      <dgm:spPr/>
    </dgm:pt>
  </dgm:ptLst>
  <dgm:cxnLst>
    <dgm:cxn modelId="{F737800E-ECE5-424C-A1F7-8C73A4A4B8B4}" srcId="{13DAD69E-9015-441E-A465-52D418204134}" destId="{95753810-83FE-4CDA-8932-BC5B371A7711}" srcOrd="1" destOrd="0" parTransId="{CE614EF5-6312-429B-94B8-F22755CCF6EA}" sibTransId="{B4BFA5D3-2816-4DA5-B817-5F7E5AA7D3AA}"/>
    <dgm:cxn modelId="{33AEB90F-4CCF-4FF8-866B-E28FFCACBE5C}" type="presOf" srcId="{13DAD69E-9015-441E-A465-52D418204134}" destId="{BBC4B168-204A-4159-A0B1-D59279AA0CA2}" srcOrd="0" destOrd="0" presId="urn:microsoft.com/office/officeart/2016/7/layout/BasicLinearProcessNumbered"/>
    <dgm:cxn modelId="{63F4623E-1BB5-438D-8C69-C1BCD7B3AC3A}" type="presOf" srcId="{95753810-83FE-4CDA-8932-BC5B371A7711}" destId="{9886705F-F2DC-4D46-960F-A984F7C0DA12}" srcOrd="1" destOrd="0" presId="urn:microsoft.com/office/officeart/2016/7/layout/BasicLinearProcessNumbered"/>
    <dgm:cxn modelId="{821CF060-E0CA-4304-ACA3-AE9F8DE07559}" type="presOf" srcId="{B4BFA5D3-2816-4DA5-B817-5F7E5AA7D3AA}" destId="{66E28294-3548-4CD0-BEF2-EC196C9505EC}" srcOrd="0" destOrd="0" presId="urn:microsoft.com/office/officeart/2016/7/layout/BasicLinearProcessNumbered"/>
    <dgm:cxn modelId="{DDE97955-239E-48DD-93A0-E75228C14F66}" type="presOf" srcId="{95753810-83FE-4CDA-8932-BC5B371A7711}" destId="{A1BB7EA2-393B-447E-B1FD-7C4C318C180C}" srcOrd="0" destOrd="0" presId="urn:microsoft.com/office/officeart/2016/7/layout/BasicLinearProcessNumbered"/>
    <dgm:cxn modelId="{874469B3-F370-4489-831B-578BC2EB146B}" type="presOf" srcId="{3B8C4306-A496-4D50-BD60-12FC60E47902}" destId="{36F30F83-F655-4308-8054-8B70260D7297}" srcOrd="0" destOrd="0" presId="urn:microsoft.com/office/officeart/2016/7/layout/BasicLinearProcessNumbered"/>
    <dgm:cxn modelId="{D8688FB9-9144-4787-9752-8B9578365738}" srcId="{13DAD69E-9015-441E-A465-52D418204134}" destId="{BE7DE8BA-A5B3-4338-A8E9-C9E378D09D2E}" srcOrd="0" destOrd="0" parTransId="{E7E22669-B67B-494C-BB32-254183DD8E57}" sibTransId="{3B8C4306-A496-4D50-BD60-12FC60E47902}"/>
    <dgm:cxn modelId="{F86BC5D2-84BA-4118-9133-7067C91BC4EC}" type="presOf" srcId="{BE7DE8BA-A5B3-4338-A8E9-C9E378D09D2E}" destId="{D56C15C0-E2D5-41E6-89CF-F8CE4D8A86F3}" srcOrd="1" destOrd="0" presId="urn:microsoft.com/office/officeart/2016/7/layout/BasicLinearProcessNumbered"/>
    <dgm:cxn modelId="{E17D9DE9-2AA1-47E9-8AD5-0AFF06B8F09B}" type="presOf" srcId="{BE7DE8BA-A5B3-4338-A8E9-C9E378D09D2E}" destId="{79A6CDBC-1672-4A50-96C4-4D7BC6D9BCC6}" srcOrd="0" destOrd="0" presId="urn:microsoft.com/office/officeart/2016/7/layout/BasicLinearProcessNumbered"/>
    <dgm:cxn modelId="{FC861468-FEFD-45FF-B5DB-48FB83B93B23}" type="presParOf" srcId="{BBC4B168-204A-4159-A0B1-D59279AA0CA2}" destId="{6232DEE9-B288-44F7-AC9E-9D5804ACBCD9}" srcOrd="0" destOrd="0" presId="urn:microsoft.com/office/officeart/2016/7/layout/BasicLinearProcessNumbered"/>
    <dgm:cxn modelId="{ADDEA484-52EE-4FE5-9AB5-801D0385B8A2}" type="presParOf" srcId="{6232DEE9-B288-44F7-AC9E-9D5804ACBCD9}" destId="{79A6CDBC-1672-4A50-96C4-4D7BC6D9BCC6}" srcOrd="0" destOrd="0" presId="urn:microsoft.com/office/officeart/2016/7/layout/BasicLinearProcessNumbered"/>
    <dgm:cxn modelId="{31D10985-CB3E-433E-86EA-F5211A8A93EA}" type="presParOf" srcId="{6232DEE9-B288-44F7-AC9E-9D5804ACBCD9}" destId="{36F30F83-F655-4308-8054-8B70260D7297}" srcOrd="1" destOrd="0" presId="urn:microsoft.com/office/officeart/2016/7/layout/BasicLinearProcessNumbered"/>
    <dgm:cxn modelId="{06C6EB54-5CD9-4BB9-99F0-DA7FB32B9024}" type="presParOf" srcId="{6232DEE9-B288-44F7-AC9E-9D5804ACBCD9}" destId="{D64E0DB0-D526-4E5A-9F27-90D6DD6202CD}" srcOrd="2" destOrd="0" presId="urn:microsoft.com/office/officeart/2016/7/layout/BasicLinearProcessNumbered"/>
    <dgm:cxn modelId="{06A907D4-A30B-4965-967D-F170D747646A}" type="presParOf" srcId="{6232DEE9-B288-44F7-AC9E-9D5804ACBCD9}" destId="{D56C15C0-E2D5-41E6-89CF-F8CE4D8A86F3}" srcOrd="3" destOrd="0" presId="urn:microsoft.com/office/officeart/2016/7/layout/BasicLinearProcessNumbered"/>
    <dgm:cxn modelId="{96E1FBA6-6792-49DD-8242-4FDE339AF573}" type="presParOf" srcId="{BBC4B168-204A-4159-A0B1-D59279AA0CA2}" destId="{CA81E5CD-59FE-4DC0-B074-75427ABA1067}" srcOrd="1" destOrd="0" presId="urn:microsoft.com/office/officeart/2016/7/layout/BasicLinearProcessNumbered"/>
    <dgm:cxn modelId="{CDFCCFC7-84A6-467D-B637-F09AD70182A1}" type="presParOf" srcId="{BBC4B168-204A-4159-A0B1-D59279AA0CA2}" destId="{B469E8B6-B2C1-4A95-BBA9-2CB9F6781BE7}" srcOrd="2" destOrd="0" presId="urn:microsoft.com/office/officeart/2016/7/layout/BasicLinearProcessNumbered"/>
    <dgm:cxn modelId="{E07FF530-4E6C-4C61-8FA1-3437EF259B2B}" type="presParOf" srcId="{B469E8B6-B2C1-4A95-BBA9-2CB9F6781BE7}" destId="{A1BB7EA2-393B-447E-B1FD-7C4C318C180C}" srcOrd="0" destOrd="0" presId="urn:microsoft.com/office/officeart/2016/7/layout/BasicLinearProcessNumbered"/>
    <dgm:cxn modelId="{A71A3603-7896-449E-92CF-C225DB6198EA}" type="presParOf" srcId="{B469E8B6-B2C1-4A95-BBA9-2CB9F6781BE7}" destId="{66E28294-3548-4CD0-BEF2-EC196C9505EC}" srcOrd="1" destOrd="0" presId="urn:microsoft.com/office/officeart/2016/7/layout/BasicLinearProcessNumbered"/>
    <dgm:cxn modelId="{A7F676D5-422D-4992-B1B5-D33554CCE0C4}" type="presParOf" srcId="{B469E8B6-B2C1-4A95-BBA9-2CB9F6781BE7}" destId="{7EE80468-79DC-4DC1-8A99-50673BB23B07}" srcOrd="2" destOrd="0" presId="urn:microsoft.com/office/officeart/2016/7/layout/BasicLinearProcessNumbered"/>
    <dgm:cxn modelId="{0AD4E41A-1604-41BA-8C66-D08D0FD50B61}" type="presParOf" srcId="{B469E8B6-B2C1-4A95-BBA9-2CB9F6781BE7}" destId="{9886705F-F2DC-4D46-960F-A984F7C0DA1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5CB992-C3FD-4565-85B6-29A7A9437EAB}"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EE2C75F6-96ED-4406-A07F-3A7FF40E938B}">
      <dgm:prSet/>
      <dgm:spPr/>
      <dgm:t>
        <a:bodyPr/>
        <a:lstStyle/>
        <a:p>
          <a:r>
            <a:rPr lang="en-US">
              <a:latin typeface="Segoe UI"/>
              <a:cs typeface="Segoe UI"/>
            </a:rPr>
            <a:t>Creation of two HINDI RAMAYANA datasets through different methods for accuracy measure(using translators, tesseract and OCR)</a:t>
          </a:r>
        </a:p>
      </dgm:t>
    </dgm:pt>
    <dgm:pt modelId="{11EE3A09-867F-4CCD-B0DD-C94A8CAFBEF2}" type="parTrans" cxnId="{54ED386C-D3BD-4C82-86C0-2F9465C0772B}">
      <dgm:prSet/>
      <dgm:spPr/>
      <dgm:t>
        <a:bodyPr/>
        <a:lstStyle/>
        <a:p>
          <a:endParaRPr lang="en-US"/>
        </a:p>
      </dgm:t>
    </dgm:pt>
    <dgm:pt modelId="{7264059C-1F77-405F-B409-EE4001BE6990}" type="sibTrans" cxnId="{54ED386C-D3BD-4C82-86C0-2F9465C0772B}">
      <dgm:prSet/>
      <dgm:spPr/>
      <dgm:t>
        <a:bodyPr/>
        <a:lstStyle/>
        <a:p>
          <a:endParaRPr lang="en-US"/>
        </a:p>
      </dgm:t>
    </dgm:pt>
    <dgm:pt modelId="{784F3AFF-FD57-4BFF-8954-0769687F518D}">
      <dgm:prSet phldr="0"/>
      <dgm:spPr/>
      <dgm:t>
        <a:bodyPr/>
        <a:lstStyle/>
        <a:p>
          <a:pPr rtl="0"/>
          <a:r>
            <a:rPr lang="en-US">
              <a:latin typeface="Segoe UI"/>
              <a:cs typeface="Segoe UI"/>
            </a:rPr>
            <a:t>Creation of Knowledge Graph from ITIHASA dataset, Hence taken in account.</a:t>
          </a:r>
        </a:p>
      </dgm:t>
    </dgm:pt>
    <dgm:pt modelId="{C1009FA3-231C-4AA8-A029-8E74549790D5}" type="parTrans" cxnId="{E7486B42-82C8-4CD2-AA67-67284E984DE3}">
      <dgm:prSet/>
      <dgm:spPr/>
      <dgm:t>
        <a:bodyPr/>
        <a:lstStyle/>
        <a:p>
          <a:endParaRPr lang="en-US"/>
        </a:p>
      </dgm:t>
    </dgm:pt>
    <dgm:pt modelId="{6A943FC5-703E-480C-A321-2F844179CFD5}" type="sibTrans" cxnId="{E7486B42-82C8-4CD2-AA67-67284E984DE3}">
      <dgm:prSet/>
      <dgm:spPr/>
      <dgm:t>
        <a:bodyPr/>
        <a:lstStyle/>
        <a:p>
          <a:endParaRPr lang="en-US"/>
        </a:p>
      </dgm:t>
    </dgm:pt>
    <dgm:pt modelId="{C13872C4-A5F5-46E0-A63C-3A4AC0129A0B}">
      <dgm:prSet/>
      <dgm:spPr/>
      <dgm:t>
        <a:bodyPr/>
        <a:lstStyle/>
        <a:p>
          <a:r>
            <a:rPr lang="en-US">
              <a:latin typeface="Segoe UI"/>
              <a:cs typeface="Segoe UI"/>
            </a:rPr>
            <a:t>OCRing through 2621 images.</a:t>
          </a:r>
        </a:p>
      </dgm:t>
    </dgm:pt>
    <dgm:pt modelId="{AD15A7E5-7075-47F5-9002-58C8FD903F10}" type="parTrans" cxnId="{B6704382-80F1-4C34-953B-6647749A7998}">
      <dgm:prSet/>
      <dgm:spPr/>
      <dgm:t>
        <a:bodyPr/>
        <a:lstStyle/>
        <a:p>
          <a:endParaRPr lang="en-US"/>
        </a:p>
      </dgm:t>
    </dgm:pt>
    <dgm:pt modelId="{405B7770-AB00-4B8B-90E5-AA6D73CE4BCD}" type="sibTrans" cxnId="{B6704382-80F1-4C34-953B-6647749A7998}">
      <dgm:prSet/>
      <dgm:spPr/>
      <dgm:t>
        <a:bodyPr/>
        <a:lstStyle/>
        <a:p>
          <a:endParaRPr lang="en-US"/>
        </a:p>
      </dgm:t>
    </dgm:pt>
    <dgm:pt modelId="{160AAC14-93FC-4379-8B3B-2C865DD5426F}">
      <dgm:prSet/>
      <dgm:spPr/>
      <dgm:t>
        <a:bodyPr/>
        <a:lstStyle/>
        <a:p>
          <a:r>
            <a:rPr lang="en-US">
              <a:latin typeface="Segoe UI"/>
              <a:cs typeface="Segoe UI"/>
            </a:rPr>
            <a:t>Creation of 585 chapters by merging all 7 Kandas of RAMAYANA.</a:t>
          </a:r>
        </a:p>
      </dgm:t>
    </dgm:pt>
    <dgm:pt modelId="{527DB58A-EEDC-4F12-96F0-5787112D7207}" type="parTrans" cxnId="{F242E334-F49A-4F92-A66A-BC0E85CE3985}">
      <dgm:prSet/>
      <dgm:spPr/>
      <dgm:t>
        <a:bodyPr/>
        <a:lstStyle/>
        <a:p>
          <a:endParaRPr lang="en-US"/>
        </a:p>
      </dgm:t>
    </dgm:pt>
    <dgm:pt modelId="{C28EFC8C-C09B-4D5A-B662-C2472F8E5FA8}" type="sibTrans" cxnId="{F242E334-F49A-4F92-A66A-BC0E85CE3985}">
      <dgm:prSet/>
      <dgm:spPr/>
      <dgm:t>
        <a:bodyPr/>
        <a:lstStyle/>
        <a:p>
          <a:endParaRPr lang="en-US"/>
        </a:p>
      </dgm:t>
    </dgm:pt>
    <dgm:pt modelId="{FB782BBC-6BCB-4FD8-B761-C41039E55BC6}">
      <dgm:prSet/>
      <dgm:spPr/>
      <dgm:t>
        <a:bodyPr/>
        <a:lstStyle/>
        <a:p>
          <a:r>
            <a:rPr lang="en-US">
              <a:latin typeface="Segoe UI"/>
              <a:cs typeface="Segoe UI"/>
            </a:rPr>
            <a:t>Also experimented with translating the existing ITIHASA dataset from English to Hindi using translators python lib.</a:t>
          </a:r>
        </a:p>
      </dgm:t>
    </dgm:pt>
    <dgm:pt modelId="{6243E02A-7F99-4299-96E1-EA69211C68C0}" type="parTrans" cxnId="{AD716C61-490F-4F7B-8922-FE94D8942B98}">
      <dgm:prSet/>
      <dgm:spPr/>
      <dgm:t>
        <a:bodyPr/>
        <a:lstStyle/>
        <a:p>
          <a:endParaRPr lang="en-US"/>
        </a:p>
      </dgm:t>
    </dgm:pt>
    <dgm:pt modelId="{D798B91D-B7B2-4F15-9ECA-E3F2BBCC0226}" type="sibTrans" cxnId="{AD716C61-490F-4F7B-8922-FE94D8942B98}">
      <dgm:prSet/>
      <dgm:spPr/>
      <dgm:t>
        <a:bodyPr/>
        <a:lstStyle/>
        <a:p>
          <a:endParaRPr lang="en-US"/>
        </a:p>
      </dgm:t>
    </dgm:pt>
    <dgm:pt modelId="{AC5BDE3E-C30C-4B57-9EBD-E47CD60D0726}" type="pres">
      <dgm:prSet presAssocID="{915CB992-C3FD-4565-85B6-29A7A9437EAB}" presName="vert0" presStyleCnt="0">
        <dgm:presLayoutVars>
          <dgm:dir/>
          <dgm:animOne val="branch"/>
          <dgm:animLvl val="lvl"/>
        </dgm:presLayoutVars>
      </dgm:prSet>
      <dgm:spPr/>
    </dgm:pt>
    <dgm:pt modelId="{A26F3C5F-7C60-424E-972F-9F5DDDA76A0F}" type="pres">
      <dgm:prSet presAssocID="{EE2C75F6-96ED-4406-A07F-3A7FF40E938B}" presName="thickLine" presStyleLbl="alignNode1" presStyleIdx="0" presStyleCnt="5"/>
      <dgm:spPr/>
    </dgm:pt>
    <dgm:pt modelId="{041DBD53-1D7C-4B23-A725-40D4BE560AAD}" type="pres">
      <dgm:prSet presAssocID="{EE2C75F6-96ED-4406-A07F-3A7FF40E938B}" presName="horz1" presStyleCnt="0"/>
      <dgm:spPr/>
    </dgm:pt>
    <dgm:pt modelId="{BE892F53-B5C8-4A39-9BCE-55FAF3CC83BB}" type="pres">
      <dgm:prSet presAssocID="{EE2C75F6-96ED-4406-A07F-3A7FF40E938B}" presName="tx1" presStyleLbl="revTx" presStyleIdx="0" presStyleCnt="5"/>
      <dgm:spPr/>
    </dgm:pt>
    <dgm:pt modelId="{5F9E46C2-1A36-4DE5-B292-259B8414F9E7}" type="pres">
      <dgm:prSet presAssocID="{EE2C75F6-96ED-4406-A07F-3A7FF40E938B}" presName="vert1" presStyleCnt="0"/>
      <dgm:spPr/>
    </dgm:pt>
    <dgm:pt modelId="{98962B2F-EA06-4249-AA7E-36F5FECEF698}" type="pres">
      <dgm:prSet presAssocID="{784F3AFF-FD57-4BFF-8954-0769687F518D}" presName="thickLine" presStyleLbl="alignNode1" presStyleIdx="1" presStyleCnt="5"/>
      <dgm:spPr/>
    </dgm:pt>
    <dgm:pt modelId="{0B3D2902-34AA-473A-AFF1-18F49E38251B}" type="pres">
      <dgm:prSet presAssocID="{784F3AFF-FD57-4BFF-8954-0769687F518D}" presName="horz1" presStyleCnt="0"/>
      <dgm:spPr/>
    </dgm:pt>
    <dgm:pt modelId="{D481916D-89E1-4E5D-8FAD-B38A253913B1}" type="pres">
      <dgm:prSet presAssocID="{784F3AFF-FD57-4BFF-8954-0769687F518D}" presName="tx1" presStyleLbl="revTx" presStyleIdx="1" presStyleCnt="5"/>
      <dgm:spPr/>
    </dgm:pt>
    <dgm:pt modelId="{0F6E172C-3073-41CC-B7A0-6F1361A932F5}" type="pres">
      <dgm:prSet presAssocID="{784F3AFF-FD57-4BFF-8954-0769687F518D}" presName="vert1" presStyleCnt="0"/>
      <dgm:spPr/>
    </dgm:pt>
    <dgm:pt modelId="{E8D64086-AE78-4089-9022-A7F29C4D5FBA}" type="pres">
      <dgm:prSet presAssocID="{C13872C4-A5F5-46E0-A63C-3A4AC0129A0B}" presName="thickLine" presStyleLbl="alignNode1" presStyleIdx="2" presStyleCnt="5"/>
      <dgm:spPr/>
    </dgm:pt>
    <dgm:pt modelId="{9A38DBD5-6E86-4993-A5E1-E4E34A7981C4}" type="pres">
      <dgm:prSet presAssocID="{C13872C4-A5F5-46E0-A63C-3A4AC0129A0B}" presName="horz1" presStyleCnt="0"/>
      <dgm:spPr/>
    </dgm:pt>
    <dgm:pt modelId="{EE1780E3-6E68-4582-92E4-8535C6292FDA}" type="pres">
      <dgm:prSet presAssocID="{C13872C4-A5F5-46E0-A63C-3A4AC0129A0B}" presName="tx1" presStyleLbl="revTx" presStyleIdx="2" presStyleCnt="5"/>
      <dgm:spPr/>
    </dgm:pt>
    <dgm:pt modelId="{DC60AA5B-3433-4EC2-A7A1-6C1162370DD1}" type="pres">
      <dgm:prSet presAssocID="{C13872C4-A5F5-46E0-A63C-3A4AC0129A0B}" presName="vert1" presStyleCnt="0"/>
      <dgm:spPr/>
    </dgm:pt>
    <dgm:pt modelId="{5C5C845B-A4B4-43C9-A144-2F51B4845462}" type="pres">
      <dgm:prSet presAssocID="{160AAC14-93FC-4379-8B3B-2C865DD5426F}" presName="thickLine" presStyleLbl="alignNode1" presStyleIdx="3" presStyleCnt="5"/>
      <dgm:spPr/>
    </dgm:pt>
    <dgm:pt modelId="{0883C25C-B2F4-49CD-9B6D-221796CC6CFE}" type="pres">
      <dgm:prSet presAssocID="{160AAC14-93FC-4379-8B3B-2C865DD5426F}" presName="horz1" presStyleCnt="0"/>
      <dgm:spPr/>
    </dgm:pt>
    <dgm:pt modelId="{37E534F8-EEF2-4846-919E-91552F8D26ED}" type="pres">
      <dgm:prSet presAssocID="{160AAC14-93FC-4379-8B3B-2C865DD5426F}" presName="tx1" presStyleLbl="revTx" presStyleIdx="3" presStyleCnt="5"/>
      <dgm:spPr/>
    </dgm:pt>
    <dgm:pt modelId="{26A41F4A-56F0-45E3-9D90-02626F09A6F7}" type="pres">
      <dgm:prSet presAssocID="{160AAC14-93FC-4379-8B3B-2C865DD5426F}" presName="vert1" presStyleCnt="0"/>
      <dgm:spPr/>
    </dgm:pt>
    <dgm:pt modelId="{D7888FA1-4AD3-404A-AA58-E3A8F2A07147}" type="pres">
      <dgm:prSet presAssocID="{FB782BBC-6BCB-4FD8-B761-C41039E55BC6}" presName="thickLine" presStyleLbl="alignNode1" presStyleIdx="4" presStyleCnt="5"/>
      <dgm:spPr/>
    </dgm:pt>
    <dgm:pt modelId="{8401AD1D-1C8F-46E1-9441-962D3FC8D180}" type="pres">
      <dgm:prSet presAssocID="{FB782BBC-6BCB-4FD8-B761-C41039E55BC6}" presName="horz1" presStyleCnt="0"/>
      <dgm:spPr/>
    </dgm:pt>
    <dgm:pt modelId="{F16D0C94-33FB-4B82-ACF3-DD1B23186B45}" type="pres">
      <dgm:prSet presAssocID="{FB782BBC-6BCB-4FD8-B761-C41039E55BC6}" presName="tx1" presStyleLbl="revTx" presStyleIdx="4" presStyleCnt="5"/>
      <dgm:spPr/>
    </dgm:pt>
    <dgm:pt modelId="{27339F7C-188B-4868-9A8B-D909E9E14308}" type="pres">
      <dgm:prSet presAssocID="{FB782BBC-6BCB-4FD8-B761-C41039E55BC6}" presName="vert1" presStyleCnt="0"/>
      <dgm:spPr/>
    </dgm:pt>
  </dgm:ptLst>
  <dgm:cxnLst>
    <dgm:cxn modelId="{F242E334-F49A-4F92-A66A-BC0E85CE3985}" srcId="{915CB992-C3FD-4565-85B6-29A7A9437EAB}" destId="{160AAC14-93FC-4379-8B3B-2C865DD5426F}" srcOrd="3" destOrd="0" parTransId="{527DB58A-EEDC-4F12-96F0-5787112D7207}" sibTransId="{C28EFC8C-C09B-4D5A-B662-C2472F8E5FA8}"/>
    <dgm:cxn modelId="{AD716C61-490F-4F7B-8922-FE94D8942B98}" srcId="{915CB992-C3FD-4565-85B6-29A7A9437EAB}" destId="{FB782BBC-6BCB-4FD8-B761-C41039E55BC6}" srcOrd="4" destOrd="0" parTransId="{6243E02A-7F99-4299-96E1-EA69211C68C0}" sibTransId="{D798B91D-B7B2-4F15-9ECA-E3F2BBCC0226}"/>
    <dgm:cxn modelId="{E7486B42-82C8-4CD2-AA67-67284E984DE3}" srcId="{915CB992-C3FD-4565-85B6-29A7A9437EAB}" destId="{784F3AFF-FD57-4BFF-8954-0769687F518D}" srcOrd="1" destOrd="0" parTransId="{C1009FA3-231C-4AA8-A029-8E74549790D5}" sibTransId="{6A943FC5-703E-480C-A321-2F844179CFD5}"/>
    <dgm:cxn modelId="{9B6D0563-612A-47CB-A202-AD8FA65BD928}" type="presOf" srcId="{160AAC14-93FC-4379-8B3B-2C865DD5426F}" destId="{37E534F8-EEF2-4846-919E-91552F8D26ED}" srcOrd="0" destOrd="0" presId="urn:microsoft.com/office/officeart/2008/layout/LinedList"/>
    <dgm:cxn modelId="{7F543E69-CA8B-445E-9C2B-A79E386767DF}" type="presOf" srcId="{EE2C75F6-96ED-4406-A07F-3A7FF40E938B}" destId="{BE892F53-B5C8-4A39-9BCE-55FAF3CC83BB}" srcOrd="0" destOrd="0" presId="urn:microsoft.com/office/officeart/2008/layout/LinedList"/>
    <dgm:cxn modelId="{54ED386C-D3BD-4C82-86C0-2F9465C0772B}" srcId="{915CB992-C3FD-4565-85B6-29A7A9437EAB}" destId="{EE2C75F6-96ED-4406-A07F-3A7FF40E938B}" srcOrd="0" destOrd="0" parTransId="{11EE3A09-867F-4CCD-B0DD-C94A8CAFBEF2}" sibTransId="{7264059C-1F77-405F-B409-EE4001BE6990}"/>
    <dgm:cxn modelId="{19F50C81-F77F-4584-ACE8-4532832CB5E9}" type="presOf" srcId="{915CB992-C3FD-4565-85B6-29A7A9437EAB}" destId="{AC5BDE3E-C30C-4B57-9EBD-E47CD60D0726}" srcOrd="0" destOrd="0" presId="urn:microsoft.com/office/officeart/2008/layout/LinedList"/>
    <dgm:cxn modelId="{B6704382-80F1-4C34-953B-6647749A7998}" srcId="{915CB992-C3FD-4565-85B6-29A7A9437EAB}" destId="{C13872C4-A5F5-46E0-A63C-3A4AC0129A0B}" srcOrd="2" destOrd="0" parTransId="{AD15A7E5-7075-47F5-9002-58C8FD903F10}" sibTransId="{405B7770-AB00-4B8B-90E5-AA6D73CE4BCD}"/>
    <dgm:cxn modelId="{76AAC285-3CA7-4160-822A-EA9900585EBC}" type="presOf" srcId="{FB782BBC-6BCB-4FD8-B761-C41039E55BC6}" destId="{F16D0C94-33FB-4B82-ACF3-DD1B23186B45}" srcOrd="0" destOrd="0" presId="urn:microsoft.com/office/officeart/2008/layout/LinedList"/>
    <dgm:cxn modelId="{9FCC63BD-94D5-487B-9D09-59A0C420211C}" type="presOf" srcId="{784F3AFF-FD57-4BFF-8954-0769687F518D}" destId="{D481916D-89E1-4E5D-8FAD-B38A253913B1}" srcOrd="0" destOrd="0" presId="urn:microsoft.com/office/officeart/2008/layout/LinedList"/>
    <dgm:cxn modelId="{065A84FB-626F-4CA0-A86B-5C7F54D3BBF5}" type="presOf" srcId="{C13872C4-A5F5-46E0-A63C-3A4AC0129A0B}" destId="{EE1780E3-6E68-4582-92E4-8535C6292FDA}" srcOrd="0" destOrd="0" presId="urn:microsoft.com/office/officeart/2008/layout/LinedList"/>
    <dgm:cxn modelId="{99808C57-E8CD-45F5-B631-83AA4C877E13}" type="presParOf" srcId="{AC5BDE3E-C30C-4B57-9EBD-E47CD60D0726}" destId="{A26F3C5F-7C60-424E-972F-9F5DDDA76A0F}" srcOrd="0" destOrd="0" presId="urn:microsoft.com/office/officeart/2008/layout/LinedList"/>
    <dgm:cxn modelId="{1F1938D9-17F5-41EF-9012-A9883AD81EF2}" type="presParOf" srcId="{AC5BDE3E-C30C-4B57-9EBD-E47CD60D0726}" destId="{041DBD53-1D7C-4B23-A725-40D4BE560AAD}" srcOrd="1" destOrd="0" presId="urn:microsoft.com/office/officeart/2008/layout/LinedList"/>
    <dgm:cxn modelId="{4E8C211A-E738-4A22-BE09-BD47C1CA5659}" type="presParOf" srcId="{041DBD53-1D7C-4B23-A725-40D4BE560AAD}" destId="{BE892F53-B5C8-4A39-9BCE-55FAF3CC83BB}" srcOrd="0" destOrd="0" presId="urn:microsoft.com/office/officeart/2008/layout/LinedList"/>
    <dgm:cxn modelId="{584AA3CD-12CD-433A-AE22-735885907EA1}" type="presParOf" srcId="{041DBD53-1D7C-4B23-A725-40D4BE560AAD}" destId="{5F9E46C2-1A36-4DE5-B292-259B8414F9E7}" srcOrd="1" destOrd="0" presId="urn:microsoft.com/office/officeart/2008/layout/LinedList"/>
    <dgm:cxn modelId="{10893B76-9AB7-4965-B848-5D3B782BDE4F}" type="presParOf" srcId="{AC5BDE3E-C30C-4B57-9EBD-E47CD60D0726}" destId="{98962B2F-EA06-4249-AA7E-36F5FECEF698}" srcOrd="2" destOrd="0" presId="urn:microsoft.com/office/officeart/2008/layout/LinedList"/>
    <dgm:cxn modelId="{8FF44C80-E4BC-472A-A1C7-020DD1BAC5FC}" type="presParOf" srcId="{AC5BDE3E-C30C-4B57-9EBD-E47CD60D0726}" destId="{0B3D2902-34AA-473A-AFF1-18F49E38251B}" srcOrd="3" destOrd="0" presId="urn:microsoft.com/office/officeart/2008/layout/LinedList"/>
    <dgm:cxn modelId="{073F7E53-EF02-4C70-AF45-F7D4018D8E5C}" type="presParOf" srcId="{0B3D2902-34AA-473A-AFF1-18F49E38251B}" destId="{D481916D-89E1-4E5D-8FAD-B38A253913B1}" srcOrd="0" destOrd="0" presId="urn:microsoft.com/office/officeart/2008/layout/LinedList"/>
    <dgm:cxn modelId="{614976F0-2500-4588-A008-4DCE27BCAAE4}" type="presParOf" srcId="{0B3D2902-34AA-473A-AFF1-18F49E38251B}" destId="{0F6E172C-3073-41CC-B7A0-6F1361A932F5}" srcOrd="1" destOrd="0" presId="urn:microsoft.com/office/officeart/2008/layout/LinedList"/>
    <dgm:cxn modelId="{F0570F96-D961-42C1-A7A9-4956B5AD4760}" type="presParOf" srcId="{AC5BDE3E-C30C-4B57-9EBD-E47CD60D0726}" destId="{E8D64086-AE78-4089-9022-A7F29C4D5FBA}" srcOrd="4" destOrd="0" presId="urn:microsoft.com/office/officeart/2008/layout/LinedList"/>
    <dgm:cxn modelId="{A593DE21-343F-4E2D-94B7-25AB8BDC438B}" type="presParOf" srcId="{AC5BDE3E-C30C-4B57-9EBD-E47CD60D0726}" destId="{9A38DBD5-6E86-4993-A5E1-E4E34A7981C4}" srcOrd="5" destOrd="0" presId="urn:microsoft.com/office/officeart/2008/layout/LinedList"/>
    <dgm:cxn modelId="{DF925E7D-4F11-4F8A-BCFD-4BABE50D3326}" type="presParOf" srcId="{9A38DBD5-6E86-4993-A5E1-E4E34A7981C4}" destId="{EE1780E3-6E68-4582-92E4-8535C6292FDA}" srcOrd="0" destOrd="0" presId="urn:microsoft.com/office/officeart/2008/layout/LinedList"/>
    <dgm:cxn modelId="{E8926F16-CB1C-470B-97C1-1933D48E148D}" type="presParOf" srcId="{9A38DBD5-6E86-4993-A5E1-E4E34A7981C4}" destId="{DC60AA5B-3433-4EC2-A7A1-6C1162370DD1}" srcOrd="1" destOrd="0" presId="urn:microsoft.com/office/officeart/2008/layout/LinedList"/>
    <dgm:cxn modelId="{7BF6DD47-9C3F-440B-A092-455AE0CE1349}" type="presParOf" srcId="{AC5BDE3E-C30C-4B57-9EBD-E47CD60D0726}" destId="{5C5C845B-A4B4-43C9-A144-2F51B4845462}" srcOrd="6" destOrd="0" presId="urn:microsoft.com/office/officeart/2008/layout/LinedList"/>
    <dgm:cxn modelId="{F8F2DB70-01AE-456B-841B-2A51D17E487D}" type="presParOf" srcId="{AC5BDE3E-C30C-4B57-9EBD-E47CD60D0726}" destId="{0883C25C-B2F4-49CD-9B6D-221796CC6CFE}" srcOrd="7" destOrd="0" presId="urn:microsoft.com/office/officeart/2008/layout/LinedList"/>
    <dgm:cxn modelId="{52071B24-4F75-4A9B-A94F-99750B9739D5}" type="presParOf" srcId="{0883C25C-B2F4-49CD-9B6D-221796CC6CFE}" destId="{37E534F8-EEF2-4846-919E-91552F8D26ED}" srcOrd="0" destOrd="0" presId="urn:microsoft.com/office/officeart/2008/layout/LinedList"/>
    <dgm:cxn modelId="{E86C387E-F841-4638-A1D0-5E765F62D4A0}" type="presParOf" srcId="{0883C25C-B2F4-49CD-9B6D-221796CC6CFE}" destId="{26A41F4A-56F0-45E3-9D90-02626F09A6F7}" srcOrd="1" destOrd="0" presId="urn:microsoft.com/office/officeart/2008/layout/LinedList"/>
    <dgm:cxn modelId="{9CF78CEC-9CD5-4DCA-9088-2FDF175CBAEB}" type="presParOf" srcId="{AC5BDE3E-C30C-4B57-9EBD-E47CD60D0726}" destId="{D7888FA1-4AD3-404A-AA58-E3A8F2A07147}" srcOrd="8" destOrd="0" presId="urn:microsoft.com/office/officeart/2008/layout/LinedList"/>
    <dgm:cxn modelId="{97B35C22-DDA1-419D-9C43-9689F70C33B5}" type="presParOf" srcId="{AC5BDE3E-C30C-4B57-9EBD-E47CD60D0726}" destId="{8401AD1D-1C8F-46E1-9441-962D3FC8D180}" srcOrd="9" destOrd="0" presId="urn:microsoft.com/office/officeart/2008/layout/LinedList"/>
    <dgm:cxn modelId="{EF922E81-AC7F-40F1-822A-9C0037CC2A90}" type="presParOf" srcId="{8401AD1D-1C8F-46E1-9441-962D3FC8D180}" destId="{F16D0C94-33FB-4B82-ACF3-DD1B23186B45}" srcOrd="0" destOrd="0" presId="urn:microsoft.com/office/officeart/2008/layout/LinedList"/>
    <dgm:cxn modelId="{0B521794-BF84-493A-A8E4-57DA99B42F68}" type="presParOf" srcId="{8401AD1D-1C8F-46E1-9441-962D3FC8D180}" destId="{27339F7C-188B-4868-9A8B-D909E9E1430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5535E1-A147-4FB3-8554-F63D9C8C798C}" type="doc">
      <dgm:prSet loTypeId="urn:microsoft.com/office/officeart/2018/2/layout/IconVerticalSolid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4693775A-FD68-4F35-BF4A-D8093A62549A}">
      <dgm:prSet/>
      <dgm:spPr/>
      <dgm:t>
        <a:bodyPr/>
        <a:lstStyle/>
        <a:p>
          <a:pPr>
            <a:lnSpc>
              <a:spcPct val="100000"/>
            </a:lnSpc>
          </a:pPr>
          <a:r>
            <a:rPr lang="en-US" dirty="0">
              <a:latin typeface="Segoe UI"/>
              <a:cs typeface="Segoe UI"/>
            </a:rPr>
            <a:t>Knowledge graph represents  network of subject, object and their relationship.</a:t>
          </a:r>
        </a:p>
      </dgm:t>
    </dgm:pt>
    <dgm:pt modelId="{1AB571AD-BB96-483F-8900-97510C34700D}" type="parTrans" cxnId="{18684B6A-0C1D-4F99-A06C-D62EC640EF5E}">
      <dgm:prSet/>
      <dgm:spPr/>
      <dgm:t>
        <a:bodyPr/>
        <a:lstStyle/>
        <a:p>
          <a:endParaRPr lang="en-US"/>
        </a:p>
      </dgm:t>
    </dgm:pt>
    <dgm:pt modelId="{3451D0C8-B4B1-4680-A230-48A2CD10B688}" type="sibTrans" cxnId="{18684B6A-0C1D-4F99-A06C-D62EC640EF5E}">
      <dgm:prSet/>
      <dgm:spPr/>
      <dgm:t>
        <a:bodyPr/>
        <a:lstStyle/>
        <a:p>
          <a:pPr>
            <a:lnSpc>
              <a:spcPct val="100000"/>
            </a:lnSpc>
          </a:pPr>
          <a:endParaRPr lang="en-US"/>
        </a:p>
      </dgm:t>
    </dgm:pt>
    <dgm:pt modelId="{5B5BF551-EBED-497C-A9D5-338E4917E1D2}">
      <dgm:prSet/>
      <dgm:spPr/>
      <dgm:t>
        <a:bodyPr/>
        <a:lstStyle/>
        <a:p>
          <a:pPr>
            <a:lnSpc>
              <a:spcPct val="100000"/>
            </a:lnSpc>
          </a:pPr>
          <a:r>
            <a:rPr lang="en-US" dirty="0">
              <a:latin typeface="Segoe UI"/>
              <a:cs typeface="Segoe UI"/>
            </a:rPr>
            <a:t>Used to show the dependency and the relationships between</a:t>
          </a:r>
          <a:br>
            <a:rPr lang="en-US" dirty="0">
              <a:latin typeface="Segoe UI"/>
              <a:cs typeface="Segoe UI"/>
            </a:rPr>
          </a:br>
          <a:r>
            <a:rPr lang="en-US" dirty="0">
              <a:latin typeface="Segoe UI"/>
              <a:cs typeface="Segoe UI"/>
            </a:rPr>
            <a:t>various events across past, present and the future for better understanding.</a:t>
          </a:r>
        </a:p>
      </dgm:t>
    </dgm:pt>
    <dgm:pt modelId="{5EF42D14-D435-48A4-933B-EFB5D0AF294A}" type="parTrans" cxnId="{516D4A4A-08D8-4AA2-AC3B-00D496352312}">
      <dgm:prSet/>
      <dgm:spPr/>
      <dgm:t>
        <a:bodyPr/>
        <a:lstStyle/>
        <a:p>
          <a:endParaRPr lang="en-US"/>
        </a:p>
      </dgm:t>
    </dgm:pt>
    <dgm:pt modelId="{F203653D-F77D-4953-B337-08F88565D419}" type="sibTrans" cxnId="{516D4A4A-08D8-4AA2-AC3B-00D496352312}">
      <dgm:prSet/>
      <dgm:spPr/>
      <dgm:t>
        <a:bodyPr/>
        <a:lstStyle/>
        <a:p>
          <a:pPr>
            <a:lnSpc>
              <a:spcPct val="100000"/>
            </a:lnSpc>
          </a:pPr>
          <a:endParaRPr lang="en-US"/>
        </a:p>
      </dgm:t>
    </dgm:pt>
    <dgm:pt modelId="{E0AD48E3-2204-40BF-BAF5-8FA014CC9D65}">
      <dgm:prSet phldr="0"/>
      <dgm:spPr/>
      <dgm:t>
        <a:bodyPr/>
        <a:lstStyle/>
        <a:p>
          <a:pPr>
            <a:lnSpc>
              <a:spcPct val="100000"/>
            </a:lnSpc>
          </a:pPr>
          <a:r>
            <a:rPr lang="en-US" dirty="0">
              <a:latin typeface="Segoe UI"/>
              <a:cs typeface="Segoe UI"/>
            </a:rPr>
            <a:t> </a:t>
          </a:r>
          <a:r>
            <a:rPr lang="en-US" dirty="0" err="1">
              <a:latin typeface="Segoe UI"/>
              <a:cs typeface="Segoe UI"/>
            </a:rPr>
            <a:t>Eg.</a:t>
          </a:r>
          <a:r>
            <a:rPr lang="en-US" dirty="0">
              <a:latin typeface="Segoe UI"/>
              <a:cs typeface="Segoe UI"/>
            </a:rPr>
            <a:t> We use nodes like 'RAMA', but to which 'BROTHER' does this node refer?</a:t>
          </a:r>
        </a:p>
      </dgm:t>
    </dgm:pt>
    <dgm:pt modelId="{06B5F024-BA5C-425B-A902-CCF9FF1F2388}" type="parTrans" cxnId="{8C16D916-4EA9-47D3-98CE-ABE7D9948974}">
      <dgm:prSet/>
      <dgm:spPr/>
    </dgm:pt>
    <dgm:pt modelId="{AD486535-2132-49B8-BD53-14E6974A75B0}" type="sibTrans" cxnId="{8C16D916-4EA9-47D3-98CE-ABE7D9948974}">
      <dgm:prSet/>
      <dgm:spPr/>
      <dgm:t>
        <a:bodyPr/>
        <a:lstStyle/>
        <a:p>
          <a:pPr>
            <a:lnSpc>
              <a:spcPct val="100000"/>
            </a:lnSpc>
          </a:pPr>
          <a:endParaRPr lang="en-US"/>
        </a:p>
      </dgm:t>
    </dgm:pt>
    <dgm:pt modelId="{D00CA8C7-EAB4-428A-862D-D48361492710}">
      <dgm:prSet phldr="0"/>
      <dgm:spPr/>
      <dgm:t>
        <a:bodyPr/>
        <a:lstStyle/>
        <a:p>
          <a:pPr>
            <a:lnSpc>
              <a:spcPct val="100000"/>
            </a:lnSpc>
          </a:pPr>
          <a:r>
            <a:rPr lang="en-US" dirty="0">
              <a:latin typeface="Segoe UI"/>
              <a:cs typeface="Segoe UI"/>
            </a:rPr>
            <a:t>We may deduce that it is one of the four brothers.</a:t>
          </a:r>
        </a:p>
      </dgm:t>
    </dgm:pt>
    <dgm:pt modelId="{DA84D71D-CCAB-4B3F-8D93-307D5D7B424C}" type="parTrans" cxnId="{F43AD4EC-3A06-4F61-889F-3412B7236455}">
      <dgm:prSet/>
      <dgm:spPr/>
    </dgm:pt>
    <dgm:pt modelId="{6F585567-9541-42C9-91A1-7086320F5D0F}" type="sibTrans" cxnId="{F43AD4EC-3A06-4F61-889F-3412B7236455}">
      <dgm:prSet/>
      <dgm:spPr/>
      <dgm:t>
        <a:bodyPr/>
        <a:lstStyle/>
        <a:p>
          <a:endParaRPr lang="en-US"/>
        </a:p>
      </dgm:t>
    </dgm:pt>
    <dgm:pt modelId="{A862EBEB-65CA-4C8E-9B29-D4F0F09B17C0}" type="pres">
      <dgm:prSet presAssocID="{B55535E1-A147-4FB3-8554-F63D9C8C798C}" presName="root" presStyleCnt="0">
        <dgm:presLayoutVars>
          <dgm:dir/>
          <dgm:resizeHandles val="exact"/>
        </dgm:presLayoutVars>
      </dgm:prSet>
      <dgm:spPr/>
    </dgm:pt>
    <dgm:pt modelId="{BD18EF29-C990-4D03-9E23-7C03789D387F}" type="pres">
      <dgm:prSet presAssocID="{4693775A-FD68-4F35-BF4A-D8093A62549A}" presName="compNode" presStyleCnt="0"/>
      <dgm:spPr/>
    </dgm:pt>
    <dgm:pt modelId="{2A7E61AC-8142-4F10-9F3E-7CABC923B8DF}" type="pres">
      <dgm:prSet presAssocID="{4693775A-FD68-4F35-BF4A-D8093A62549A}" presName="bgRect" presStyleLbl="bgShp" presStyleIdx="0" presStyleCnt="4"/>
      <dgm:spPr/>
    </dgm:pt>
    <dgm:pt modelId="{A72FFC3F-AC4A-4FF3-A90B-E9CE93259F7E}" type="pres">
      <dgm:prSet presAssocID="{4693775A-FD68-4F35-BF4A-D8093A62549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Network"/>
        </a:ext>
      </dgm:extLst>
    </dgm:pt>
    <dgm:pt modelId="{C0CF4271-0FA8-4B49-B3A5-1FA9B17DD94A}" type="pres">
      <dgm:prSet presAssocID="{4693775A-FD68-4F35-BF4A-D8093A62549A}" presName="spaceRect" presStyleCnt="0"/>
      <dgm:spPr/>
    </dgm:pt>
    <dgm:pt modelId="{821D6C07-1C86-44ED-96EA-97E2C3906E48}" type="pres">
      <dgm:prSet presAssocID="{4693775A-FD68-4F35-BF4A-D8093A62549A}" presName="parTx" presStyleLbl="revTx" presStyleIdx="0" presStyleCnt="4">
        <dgm:presLayoutVars>
          <dgm:chMax val="0"/>
          <dgm:chPref val="0"/>
        </dgm:presLayoutVars>
      </dgm:prSet>
      <dgm:spPr/>
    </dgm:pt>
    <dgm:pt modelId="{7D8CCF0F-A116-4DF6-AAE4-5E1C2E5FDB8A}" type="pres">
      <dgm:prSet presAssocID="{3451D0C8-B4B1-4680-A230-48A2CD10B688}" presName="sibTrans" presStyleCnt="0"/>
      <dgm:spPr/>
    </dgm:pt>
    <dgm:pt modelId="{AF8846B5-0A3E-499C-B119-6763514F2147}" type="pres">
      <dgm:prSet presAssocID="{5B5BF551-EBED-497C-A9D5-338E4917E1D2}" presName="compNode" presStyleCnt="0"/>
      <dgm:spPr/>
    </dgm:pt>
    <dgm:pt modelId="{7BE81F23-FF89-4C17-BD13-FEF9FF1421EE}" type="pres">
      <dgm:prSet presAssocID="{5B5BF551-EBED-497C-A9D5-338E4917E1D2}" presName="bgRect" presStyleLbl="bgShp" presStyleIdx="1" presStyleCnt="4"/>
      <dgm:spPr/>
    </dgm:pt>
    <dgm:pt modelId="{9454E17C-7889-4536-86DB-67A43B90EA6E}" type="pres">
      <dgm:prSet presAssocID="{5B5BF551-EBED-497C-A9D5-338E4917E1D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C5CDDC9A-B343-4DC7-995D-7B1ACFE5E40D}" type="pres">
      <dgm:prSet presAssocID="{5B5BF551-EBED-497C-A9D5-338E4917E1D2}" presName="spaceRect" presStyleCnt="0"/>
      <dgm:spPr/>
    </dgm:pt>
    <dgm:pt modelId="{07D5F883-0979-4829-B333-C45184F48BE3}" type="pres">
      <dgm:prSet presAssocID="{5B5BF551-EBED-497C-A9D5-338E4917E1D2}" presName="parTx" presStyleLbl="revTx" presStyleIdx="1" presStyleCnt="4">
        <dgm:presLayoutVars>
          <dgm:chMax val="0"/>
          <dgm:chPref val="0"/>
        </dgm:presLayoutVars>
      </dgm:prSet>
      <dgm:spPr/>
    </dgm:pt>
    <dgm:pt modelId="{F790FE84-C2F8-464C-B074-58B9E17B34F7}" type="pres">
      <dgm:prSet presAssocID="{F203653D-F77D-4953-B337-08F88565D419}" presName="sibTrans" presStyleCnt="0"/>
      <dgm:spPr/>
    </dgm:pt>
    <dgm:pt modelId="{DB033445-695A-4579-9994-FFE8375F83AA}" type="pres">
      <dgm:prSet presAssocID="{E0AD48E3-2204-40BF-BAF5-8FA014CC9D65}" presName="compNode" presStyleCnt="0"/>
      <dgm:spPr/>
    </dgm:pt>
    <dgm:pt modelId="{FB1AE4AB-7E1E-4AF3-B053-78DECDFE94F2}" type="pres">
      <dgm:prSet presAssocID="{E0AD48E3-2204-40BF-BAF5-8FA014CC9D65}" presName="bgRect" presStyleLbl="bgShp" presStyleIdx="2" presStyleCnt="4"/>
      <dgm:spPr/>
    </dgm:pt>
    <dgm:pt modelId="{09C5533B-203E-4EC2-83AA-6983CB4F684B}" type="pres">
      <dgm:prSet presAssocID="{E0AD48E3-2204-40BF-BAF5-8FA014CC9D6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rver"/>
        </a:ext>
      </dgm:extLst>
    </dgm:pt>
    <dgm:pt modelId="{B7361B8F-197C-4E61-AE00-BC5D87CE530F}" type="pres">
      <dgm:prSet presAssocID="{E0AD48E3-2204-40BF-BAF5-8FA014CC9D65}" presName="spaceRect" presStyleCnt="0"/>
      <dgm:spPr/>
    </dgm:pt>
    <dgm:pt modelId="{E96FCF0E-7EBA-4B4B-A066-9A07216DC89D}" type="pres">
      <dgm:prSet presAssocID="{E0AD48E3-2204-40BF-BAF5-8FA014CC9D65}" presName="parTx" presStyleLbl="revTx" presStyleIdx="2" presStyleCnt="4">
        <dgm:presLayoutVars>
          <dgm:chMax val="0"/>
          <dgm:chPref val="0"/>
        </dgm:presLayoutVars>
      </dgm:prSet>
      <dgm:spPr/>
    </dgm:pt>
    <dgm:pt modelId="{B069539E-7238-49E6-9F6C-3CE4EBAECBB8}" type="pres">
      <dgm:prSet presAssocID="{AD486535-2132-49B8-BD53-14E6974A75B0}" presName="sibTrans" presStyleCnt="0"/>
      <dgm:spPr/>
    </dgm:pt>
    <dgm:pt modelId="{28322A02-C400-4FCC-9828-DDC6E51DC7D6}" type="pres">
      <dgm:prSet presAssocID="{D00CA8C7-EAB4-428A-862D-D48361492710}" presName="compNode" presStyleCnt="0"/>
      <dgm:spPr/>
    </dgm:pt>
    <dgm:pt modelId="{3C20BDC2-52B9-4E99-9B6E-17DE62A18FFC}" type="pres">
      <dgm:prSet presAssocID="{D00CA8C7-EAB4-428A-862D-D48361492710}" presName="bgRect" presStyleLbl="bgShp" presStyleIdx="3" presStyleCnt="4"/>
      <dgm:spPr/>
    </dgm:pt>
    <dgm:pt modelId="{916ECA2B-0E6D-4F78-8BFF-9A03ED3B5315}" type="pres">
      <dgm:prSet presAssocID="{D00CA8C7-EAB4-428A-862D-D4836149271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1B5679C8-B6EB-4A5A-9FCB-771CCC92201F}" type="pres">
      <dgm:prSet presAssocID="{D00CA8C7-EAB4-428A-862D-D48361492710}" presName="spaceRect" presStyleCnt="0"/>
      <dgm:spPr/>
    </dgm:pt>
    <dgm:pt modelId="{6F225967-0E83-4DBE-9B6D-8B5DDBCBEFE2}" type="pres">
      <dgm:prSet presAssocID="{D00CA8C7-EAB4-428A-862D-D48361492710}" presName="parTx" presStyleLbl="revTx" presStyleIdx="3" presStyleCnt="4">
        <dgm:presLayoutVars>
          <dgm:chMax val="0"/>
          <dgm:chPref val="0"/>
        </dgm:presLayoutVars>
      </dgm:prSet>
      <dgm:spPr/>
    </dgm:pt>
  </dgm:ptLst>
  <dgm:cxnLst>
    <dgm:cxn modelId="{EE839711-E739-47FF-BD6D-4C15C8090520}" type="presOf" srcId="{D00CA8C7-EAB4-428A-862D-D48361492710}" destId="{6F225967-0E83-4DBE-9B6D-8B5DDBCBEFE2}" srcOrd="0" destOrd="0" presId="urn:microsoft.com/office/officeart/2018/2/layout/IconVerticalSolidList"/>
    <dgm:cxn modelId="{8C16D916-4EA9-47D3-98CE-ABE7D9948974}" srcId="{B55535E1-A147-4FB3-8554-F63D9C8C798C}" destId="{E0AD48E3-2204-40BF-BAF5-8FA014CC9D65}" srcOrd="2" destOrd="0" parTransId="{06B5F024-BA5C-425B-A902-CCF9FF1F2388}" sibTransId="{AD486535-2132-49B8-BD53-14E6974A75B0}"/>
    <dgm:cxn modelId="{74A75F3E-6B0F-4328-AA24-D0B225C22AA3}" type="presOf" srcId="{E0AD48E3-2204-40BF-BAF5-8FA014CC9D65}" destId="{E96FCF0E-7EBA-4B4B-A066-9A07216DC89D}" srcOrd="0" destOrd="0" presId="urn:microsoft.com/office/officeart/2018/2/layout/IconVerticalSolidList"/>
    <dgm:cxn modelId="{516D4A4A-08D8-4AA2-AC3B-00D496352312}" srcId="{B55535E1-A147-4FB3-8554-F63D9C8C798C}" destId="{5B5BF551-EBED-497C-A9D5-338E4917E1D2}" srcOrd="1" destOrd="0" parTransId="{5EF42D14-D435-48A4-933B-EFB5D0AF294A}" sibTransId="{F203653D-F77D-4953-B337-08F88565D419}"/>
    <dgm:cxn modelId="{18684B6A-0C1D-4F99-A06C-D62EC640EF5E}" srcId="{B55535E1-A147-4FB3-8554-F63D9C8C798C}" destId="{4693775A-FD68-4F35-BF4A-D8093A62549A}" srcOrd="0" destOrd="0" parTransId="{1AB571AD-BB96-483F-8900-97510C34700D}" sibTransId="{3451D0C8-B4B1-4680-A230-48A2CD10B688}"/>
    <dgm:cxn modelId="{E71C9583-E1A7-40B5-BFB4-988215F2B095}" type="presOf" srcId="{4693775A-FD68-4F35-BF4A-D8093A62549A}" destId="{821D6C07-1C86-44ED-96EA-97E2C3906E48}" srcOrd="0" destOrd="0" presId="urn:microsoft.com/office/officeart/2018/2/layout/IconVerticalSolidList"/>
    <dgm:cxn modelId="{26EDE09E-5D80-48ED-ACEF-D08D8D59C494}" type="presOf" srcId="{B55535E1-A147-4FB3-8554-F63D9C8C798C}" destId="{A862EBEB-65CA-4C8E-9B29-D4F0F09B17C0}" srcOrd="0" destOrd="0" presId="urn:microsoft.com/office/officeart/2018/2/layout/IconVerticalSolidList"/>
    <dgm:cxn modelId="{66A738D1-6BFD-4EC5-A020-9504A2B43316}" type="presOf" srcId="{5B5BF551-EBED-497C-A9D5-338E4917E1D2}" destId="{07D5F883-0979-4829-B333-C45184F48BE3}" srcOrd="0" destOrd="0" presId="urn:microsoft.com/office/officeart/2018/2/layout/IconVerticalSolidList"/>
    <dgm:cxn modelId="{F43AD4EC-3A06-4F61-889F-3412B7236455}" srcId="{B55535E1-A147-4FB3-8554-F63D9C8C798C}" destId="{D00CA8C7-EAB4-428A-862D-D48361492710}" srcOrd="3" destOrd="0" parTransId="{DA84D71D-CCAB-4B3F-8D93-307D5D7B424C}" sibTransId="{6F585567-9541-42C9-91A1-7086320F5D0F}"/>
    <dgm:cxn modelId="{0D0B90D1-5322-456A-A9FE-00D1D6A0B967}" type="presParOf" srcId="{A862EBEB-65CA-4C8E-9B29-D4F0F09B17C0}" destId="{BD18EF29-C990-4D03-9E23-7C03789D387F}" srcOrd="0" destOrd="0" presId="urn:microsoft.com/office/officeart/2018/2/layout/IconVerticalSolidList"/>
    <dgm:cxn modelId="{9F80D01C-1146-48A0-BE7C-161FEE51FE26}" type="presParOf" srcId="{BD18EF29-C990-4D03-9E23-7C03789D387F}" destId="{2A7E61AC-8142-4F10-9F3E-7CABC923B8DF}" srcOrd="0" destOrd="0" presId="urn:microsoft.com/office/officeart/2018/2/layout/IconVerticalSolidList"/>
    <dgm:cxn modelId="{FA16492C-A578-4AFC-A68C-876C94B143B2}" type="presParOf" srcId="{BD18EF29-C990-4D03-9E23-7C03789D387F}" destId="{A72FFC3F-AC4A-4FF3-A90B-E9CE93259F7E}" srcOrd="1" destOrd="0" presId="urn:microsoft.com/office/officeart/2018/2/layout/IconVerticalSolidList"/>
    <dgm:cxn modelId="{B5AA6ED6-B38F-4910-9128-650D3180C3CB}" type="presParOf" srcId="{BD18EF29-C990-4D03-9E23-7C03789D387F}" destId="{C0CF4271-0FA8-4B49-B3A5-1FA9B17DD94A}" srcOrd="2" destOrd="0" presId="urn:microsoft.com/office/officeart/2018/2/layout/IconVerticalSolidList"/>
    <dgm:cxn modelId="{376DD111-9DB8-4AAC-8DDA-D6183F096CC3}" type="presParOf" srcId="{BD18EF29-C990-4D03-9E23-7C03789D387F}" destId="{821D6C07-1C86-44ED-96EA-97E2C3906E48}" srcOrd="3" destOrd="0" presId="urn:microsoft.com/office/officeart/2018/2/layout/IconVerticalSolidList"/>
    <dgm:cxn modelId="{5088083F-4CE3-4332-9054-35B7F7FD7B6E}" type="presParOf" srcId="{A862EBEB-65CA-4C8E-9B29-D4F0F09B17C0}" destId="{7D8CCF0F-A116-4DF6-AAE4-5E1C2E5FDB8A}" srcOrd="1" destOrd="0" presId="urn:microsoft.com/office/officeart/2018/2/layout/IconVerticalSolidList"/>
    <dgm:cxn modelId="{2A20D853-21D7-4106-B97C-FFF8BF0F31E9}" type="presParOf" srcId="{A862EBEB-65CA-4C8E-9B29-D4F0F09B17C0}" destId="{AF8846B5-0A3E-499C-B119-6763514F2147}" srcOrd="2" destOrd="0" presId="urn:microsoft.com/office/officeart/2018/2/layout/IconVerticalSolidList"/>
    <dgm:cxn modelId="{0FA0767C-FC3D-4CE8-9C3E-B7FCA74F2932}" type="presParOf" srcId="{AF8846B5-0A3E-499C-B119-6763514F2147}" destId="{7BE81F23-FF89-4C17-BD13-FEF9FF1421EE}" srcOrd="0" destOrd="0" presId="urn:microsoft.com/office/officeart/2018/2/layout/IconVerticalSolidList"/>
    <dgm:cxn modelId="{68D4ADA6-31E1-4964-B087-41EBB56B686E}" type="presParOf" srcId="{AF8846B5-0A3E-499C-B119-6763514F2147}" destId="{9454E17C-7889-4536-86DB-67A43B90EA6E}" srcOrd="1" destOrd="0" presId="urn:microsoft.com/office/officeart/2018/2/layout/IconVerticalSolidList"/>
    <dgm:cxn modelId="{34F96BD1-B652-45B4-85A4-3048C14CAC03}" type="presParOf" srcId="{AF8846B5-0A3E-499C-B119-6763514F2147}" destId="{C5CDDC9A-B343-4DC7-995D-7B1ACFE5E40D}" srcOrd="2" destOrd="0" presId="urn:microsoft.com/office/officeart/2018/2/layout/IconVerticalSolidList"/>
    <dgm:cxn modelId="{B9891A92-F914-4D91-85FC-B17858F00628}" type="presParOf" srcId="{AF8846B5-0A3E-499C-B119-6763514F2147}" destId="{07D5F883-0979-4829-B333-C45184F48BE3}" srcOrd="3" destOrd="0" presId="urn:microsoft.com/office/officeart/2018/2/layout/IconVerticalSolidList"/>
    <dgm:cxn modelId="{5E1F7CA4-A2E9-4035-B932-479C17D20D2D}" type="presParOf" srcId="{A862EBEB-65CA-4C8E-9B29-D4F0F09B17C0}" destId="{F790FE84-C2F8-464C-B074-58B9E17B34F7}" srcOrd="3" destOrd="0" presId="urn:microsoft.com/office/officeart/2018/2/layout/IconVerticalSolidList"/>
    <dgm:cxn modelId="{DE91E705-4AF5-40C5-AB41-2EC205F83C4C}" type="presParOf" srcId="{A862EBEB-65CA-4C8E-9B29-D4F0F09B17C0}" destId="{DB033445-695A-4579-9994-FFE8375F83AA}" srcOrd="4" destOrd="0" presId="urn:microsoft.com/office/officeart/2018/2/layout/IconVerticalSolidList"/>
    <dgm:cxn modelId="{DFC3E465-61A3-476A-94B9-0B5BC3EE6846}" type="presParOf" srcId="{DB033445-695A-4579-9994-FFE8375F83AA}" destId="{FB1AE4AB-7E1E-4AF3-B053-78DECDFE94F2}" srcOrd="0" destOrd="0" presId="urn:microsoft.com/office/officeart/2018/2/layout/IconVerticalSolidList"/>
    <dgm:cxn modelId="{9963B17B-1FF6-411E-B815-5B1D2B92C060}" type="presParOf" srcId="{DB033445-695A-4579-9994-FFE8375F83AA}" destId="{09C5533B-203E-4EC2-83AA-6983CB4F684B}" srcOrd="1" destOrd="0" presId="urn:microsoft.com/office/officeart/2018/2/layout/IconVerticalSolidList"/>
    <dgm:cxn modelId="{EEB1AE0A-DCE2-4D34-86A8-F93C42A7DC4C}" type="presParOf" srcId="{DB033445-695A-4579-9994-FFE8375F83AA}" destId="{B7361B8F-197C-4E61-AE00-BC5D87CE530F}" srcOrd="2" destOrd="0" presId="urn:microsoft.com/office/officeart/2018/2/layout/IconVerticalSolidList"/>
    <dgm:cxn modelId="{FF48F0AC-0DEF-4458-BC30-7C6F2195BF0E}" type="presParOf" srcId="{DB033445-695A-4579-9994-FFE8375F83AA}" destId="{E96FCF0E-7EBA-4B4B-A066-9A07216DC89D}" srcOrd="3" destOrd="0" presId="urn:microsoft.com/office/officeart/2018/2/layout/IconVerticalSolidList"/>
    <dgm:cxn modelId="{35CE0D88-5A53-4B85-9171-87EA338CD473}" type="presParOf" srcId="{A862EBEB-65CA-4C8E-9B29-D4F0F09B17C0}" destId="{B069539E-7238-49E6-9F6C-3CE4EBAECBB8}" srcOrd="5" destOrd="0" presId="urn:microsoft.com/office/officeart/2018/2/layout/IconVerticalSolidList"/>
    <dgm:cxn modelId="{3FB1FD18-4144-4980-8122-7ED9553513CD}" type="presParOf" srcId="{A862EBEB-65CA-4C8E-9B29-D4F0F09B17C0}" destId="{28322A02-C400-4FCC-9828-DDC6E51DC7D6}" srcOrd="6" destOrd="0" presId="urn:microsoft.com/office/officeart/2018/2/layout/IconVerticalSolidList"/>
    <dgm:cxn modelId="{61D3B378-7C21-46F8-A0D4-C630F4E140BA}" type="presParOf" srcId="{28322A02-C400-4FCC-9828-DDC6E51DC7D6}" destId="{3C20BDC2-52B9-4E99-9B6E-17DE62A18FFC}" srcOrd="0" destOrd="0" presId="urn:microsoft.com/office/officeart/2018/2/layout/IconVerticalSolidList"/>
    <dgm:cxn modelId="{B859825E-C4A7-4A8A-8E60-AD18F4199079}" type="presParOf" srcId="{28322A02-C400-4FCC-9828-DDC6E51DC7D6}" destId="{916ECA2B-0E6D-4F78-8BFF-9A03ED3B5315}" srcOrd="1" destOrd="0" presId="urn:microsoft.com/office/officeart/2018/2/layout/IconVerticalSolidList"/>
    <dgm:cxn modelId="{D5DB4D8D-FB8D-48FC-A370-783CE460594C}" type="presParOf" srcId="{28322A02-C400-4FCC-9828-DDC6E51DC7D6}" destId="{1B5679C8-B6EB-4A5A-9FCB-771CCC92201F}" srcOrd="2" destOrd="0" presId="urn:microsoft.com/office/officeart/2018/2/layout/IconVerticalSolidList"/>
    <dgm:cxn modelId="{292ED731-E98D-4632-9E05-CB810564A591}" type="presParOf" srcId="{28322A02-C400-4FCC-9828-DDC6E51DC7D6}" destId="{6F225967-0E83-4DBE-9B6D-8B5DDBCBEF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A04B23-5328-4BE0-920A-ACF61B1EE5C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C4EE18E-A693-4014-ACB1-6B95438CC935}">
      <dgm:prSet/>
      <dgm:spPr/>
      <dgm:t>
        <a:bodyPr/>
        <a:lstStyle/>
        <a:p>
          <a:r>
            <a:rPr lang="en-US"/>
            <a:t>We did not use any meta data or external resources to solve the problem; we only used the raw data set, which does not account for the approach of using meta data.</a:t>
          </a:r>
        </a:p>
      </dgm:t>
    </dgm:pt>
    <dgm:pt modelId="{D53302BB-B302-4F0F-A337-AC32DFFD5BA3}" type="parTrans" cxnId="{D40EAB35-9425-4851-B396-905524B2ADD0}">
      <dgm:prSet/>
      <dgm:spPr/>
      <dgm:t>
        <a:bodyPr/>
        <a:lstStyle/>
        <a:p>
          <a:endParaRPr lang="en-US"/>
        </a:p>
      </dgm:t>
    </dgm:pt>
    <dgm:pt modelId="{AFDCF4B8-91E5-4704-A137-04B37197AFDF}" type="sibTrans" cxnId="{D40EAB35-9425-4851-B396-905524B2ADD0}">
      <dgm:prSet/>
      <dgm:spPr/>
      <dgm:t>
        <a:bodyPr/>
        <a:lstStyle/>
        <a:p>
          <a:endParaRPr lang="en-US"/>
        </a:p>
      </dgm:t>
    </dgm:pt>
    <dgm:pt modelId="{0D5FABB4-E4D9-49C3-A696-28BD5C1FF957}">
      <dgm:prSet/>
      <dgm:spPr/>
      <dgm:t>
        <a:bodyPr/>
        <a:lstStyle/>
        <a:p>
          <a:r>
            <a:rPr lang="en-US"/>
            <a:t>The addition of meta data provides additional information about the occurrence of an event that was not present in the raw data set. The approach of adding meta data to the data set, such as the year of a particular popular event, and then performing temporal ordering using those timed events is yet to be explored.</a:t>
          </a:r>
        </a:p>
      </dgm:t>
    </dgm:pt>
    <dgm:pt modelId="{C66ADED1-F3A4-4F81-8A6C-0580F1E6F69C}" type="parTrans" cxnId="{DC5E8427-042A-427A-A29C-E4DFF141DB97}">
      <dgm:prSet/>
      <dgm:spPr/>
      <dgm:t>
        <a:bodyPr/>
        <a:lstStyle/>
        <a:p>
          <a:endParaRPr lang="en-US"/>
        </a:p>
      </dgm:t>
    </dgm:pt>
    <dgm:pt modelId="{DD6924D8-37D5-4CFA-8744-DBBB06AE0659}" type="sibTrans" cxnId="{DC5E8427-042A-427A-A29C-E4DFF141DB97}">
      <dgm:prSet/>
      <dgm:spPr/>
      <dgm:t>
        <a:bodyPr/>
        <a:lstStyle/>
        <a:p>
          <a:endParaRPr lang="en-US"/>
        </a:p>
      </dgm:t>
    </dgm:pt>
    <dgm:pt modelId="{CC99129D-C6F8-41FC-9A0C-86E28E0415FC}" type="pres">
      <dgm:prSet presAssocID="{32A04B23-5328-4BE0-920A-ACF61B1EE5CF}" presName="linear" presStyleCnt="0">
        <dgm:presLayoutVars>
          <dgm:animLvl val="lvl"/>
          <dgm:resizeHandles val="exact"/>
        </dgm:presLayoutVars>
      </dgm:prSet>
      <dgm:spPr/>
    </dgm:pt>
    <dgm:pt modelId="{B529DD6B-CBAD-40CC-9752-61FFEC5B4A00}" type="pres">
      <dgm:prSet presAssocID="{DC4EE18E-A693-4014-ACB1-6B95438CC935}" presName="parentText" presStyleLbl="node1" presStyleIdx="0" presStyleCnt="2">
        <dgm:presLayoutVars>
          <dgm:chMax val="0"/>
          <dgm:bulletEnabled val="1"/>
        </dgm:presLayoutVars>
      </dgm:prSet>
      <dgm:spPr/>
    </dgm:pt>
    <dgm:pt modelId="{95132DB3-5A1B-4DA4-8A70-41F338FF2CA0}" type="pres">
      <dgm:prSet presAssocID="{AFDCF4B8-91E5-4704-A137-04B37197AFDF}" presName="spacer" presStyleCnt="0"/>
      <dgm:spPr/>
    </dgm:pt>
    <dgm:pt modelId="{1FB35FD0-1F07-47C8-A9F0-BDE7A69308DD}" type="pres">
      <dgm:prSet presAssocID="{0D5FABB4-E4D9-49C3-A696-28BD5C1FF957}" presName="parentText" presStyleLbl="node1" presStyleIdx="1" presStyleCnt="2">
        <dgm:presLayoutVars>
          <dgm:chMax val="0"/>
          <dgm:bulletEnabled val="1"/>
        </dgm:presLayoutVars>
      </dgm:prSet>
      <dgm:spPr/>
    </dgm:pt>
  </dgm:ptLst>
  <dgm:cxnLst>
    <dgm:cxn modelId="{DC5E8427-042A-427A-A29C-E4DFF141DB97}" srcId="{32A04B23-5328-4BE0-920A-ACF61B1EE5CF}" destId="{0D5FABB4-E4D9-49C3-A696-28BD5C1FF957}" srcOrd="1" destOrd="0" parTransId="{C66ADED1-F3A4-4F81-8A6C-0580F1E6F69C}" sibTransId="{DD6924D8-37D5-4CFA-8744-DBBB06AE0659}"/>
    <dgm:cxn modelId="{D40EAB35-9425-4851-B396-905524B2ADD0}" srcId="{32A04B23-5328-4BE0-920A-ACF61B1EE5CF}" destId="{DC4EE18E-A693-4014-ACB1-6B95438CC935}" srcOrd="0" destOrd="0" parTransId="{D53302BB-B302-4F0F-A337-AC32DFFD5BA3}" sibTransId="{AFDCF4B8-91E5-4704-A137-04B37197AFDF}"/>
    <dgm:cxn modelId="{E0DB3C73-9EE4-4561-9850-E7099EA333EB}" type="presOf" srcId="{DC4EE18E-A693-4014-ACB1-6B95438CC935}" destId="{B529DD6B-CBAD-40CC-9752-61FFEC5B4A00}" srcOrd="0" destOrd="0" presId="urn:microsoft.com/office/officeart/2005/8/layout/vList2"/>
    <dgm:cxn modelId="{EE84F7AC-236C-4D7A-9266-35D1094F7FC1}" type="presOf" srcId="{0D5FABB4-E4D9-49C3-A696-28BD5C1FF957}" destId="{1FB35FD0-1F07-47C8-A9F0-BDE7A69308DD}" srcOrd="0" destOrd="0" presId="urn:microsoft.com/office/officeart/2005/8/layout/vList2"/>
    <dgm:cxn modelId="{32FA01F4-FFC5-404D-949A-508E7E9FAA27}" type="presOf" srcId="{32A04B23-5328-4BE0-920A-ACF61B1EE5CF}" destId="{CC99129D-C6F8-41FC-9A0C-86E28E0415FC}" srcOrd="0" destOrd="0" presId="urn:microsoft.com/office/officeart/2005/8/layout/vList2"/>
    <dgm:cxn modelId="{884BA47F-A872-44C4-A1C4-0E9662E73611}" type="presParOf" srcId="{CC99129D-C6F8-41FC-9A0C-86E28E0415FC}" destId="{B529DD6B-CBAD-40CC-9752-61FFEC5B4A00}" srcOrd="0" destOrd="0" presId="urn:microsoft.com/office/officeart/2005/8/layout/vList2"/>
    <dgm:cxn modelId="{EF0BDAA0-96D2-416C-9E47-C35528C0A140}" type="presParOf" srcId="{CC99129D-C6F8-41FC-9A0C-86E28E0415FC}" destId="{95132DB3-5A1B-4DA4-8A70-41F338FF2CA0}" srcOrd="1" destOrd="0" presId="urn:microsoft.com/office/officeart/2005/8/layout/vList2"/>
    <dgm:cxn modelId="{0C7B30B0-487D-46EC-BC49-22CDCEF6323B}" type="presParOf" srcId="{CC99129D-C6F8-41FC-9A0C-86E28E0415FC}" destId="{1FB35FD0-1F07-47C8-A9F0-BDE7A69308D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A6CDBC-1672-4A50-96C4-4D7BC6D9BCC6}">
      <dsp:nvSpPr>
        <dsp:cNvPr id="0" name=""/>
        <dsp:cNvSpPr/>
      </dsp:nvSpPr>
      <dsp:spPr>
        <a:xfrm>
          <a:off x="1209" y="0"/>
          <a:ext cx="4715991" cy="356113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7677" tIns="330200" rIns="367677" bIns="330200" numCol="1" spcCol="1270" anchor="t" anchorCtr="0">
          <a:noAutofit/>
        </a:bodyPr>
        <a:lstStyle/>
        <a:p>
          <a:pPr marL="0" lvl="0" indent="0" algn="l" defTabSz="933450">
            <a:lnSpc>
              <a:spcPct val="90000"/>
            </a:lnSpc>
            <a:spcBef>
              <a:spcPct val="0"/>
            </a:spcBef>
            <a:spcAft>
              <a:spcPct val="35000"/>
            </a:spcAft>
            <a:buNone/>
          </a:pPr>
          <a:r>
            <a:rPr lang="en-US" sz="2100" kern="1200">
              <a:latin typeface="Segoe UI"/>
              <a:cs typeface="Segoe UI"/>
            </a:rPr>
            <a:t>Determining the syntactic and semantic properties, such as tense, parts of speech, etc., of the Ramayana data-set in Hindi. </a:t>
          </a:r>
        </a:p>
      </dsp:txBody>
      <dsp:txXfrm>
        <a:off x="1209" y="1353230"/>
        <a:ext cx="4715991" cy="2136679"/>
      </dsp:txXfrm>
    </dsp:sp>
    <dsp:sp modelId="{36F30F83-F655-4308-8054-8B70260D7297}">
      <dsp:nvSpPr>
        <dsp:cNvPr id="0" name=""/>
        <dsp:cNvSpPr/>
      </dsp:nvSpPr>
      <dsp:spPr>
        <a:xfrm>
          <a:off x="1825034" y="356113"/>
          <a:ext cx="1068339" cy="106833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292" tIns="12700" rIns="83292" bIns="12700" numCol="1" spcCol="1270" anchor="ctr" anchorCtr="0">
          <a:noAutofit/>
        </a:bodyPr>
        <a:lstStyle/>
        <a:p>
          <a:pPr marL="0" lvl="0" indent="0" algn="ctr" defTabSz="1689100">
            <a:lnSpc>
              <a:spcPct val="90000"/>
            </a:lnSpc>
            <a:spcBef>
              <a:spcPct val="0"/>
            </a:spcBef>
            <a:spcAft>
              <a:spcPct val="35000"/>
            </a:spcAft>
            <a:buNone/>
          </a:pPr>
          <a:r>
            <a:rPr lang="en-US" sz="3800" kern="1200"/>
            <a:t>01</a:t>
          </a:r>
        </a:p>
      </dsp:txBody>
      <dsp:txXfrm>
        <a:off x="1981489" y="512568"/>
        <a:ext cx="755429" cy="755429"/>
      </dsp:txXfrm>
    </dsp:sp>
    <dsp:sp modelId="{D64E0DB0-D526-4E5A-9F27-90D6DD6202CD}">
      <dsp:nvSpPr>
        <dsp:cNvPr id="0" name=""/>
        <dsp:cNvSpPr/>
      </dsp:nvSpPr>
      <dsp:spPr>
        <a:xfrm>
          <a:off x="1209" y="3561061"/>
          <a:ext cx="4715991" cy="72"/>
        </a:xfrm>
        <a:prstGeom prst="rect">
          <a:avLst/>
        </a:prstGeom>
        <a:solidFill>
          <a:schemeClr val="accent2">
            <a:hueOff val="494268"/>
            <a:satOff val="-3560"/>
            <a:lumOff val="-261"/>
            <a:alphaOff val="0"/>
          </a:schemeClr>
        </a:solidFill>
        <a:ln w="12700" cap="flat" cmpd="sng" algn="ctr">
          <a:solidFill>
            <a:schemeClr val="accent2">
              <a:hueOff val="494268"/>
              <a:satOff val="-3560"/>
              <a:lumOff val="-2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BB7EA2-393B-447E-B1FD-7C4C318C180C}">
      <dsp:nvSpPr>
        <dsp:cNvPr id="0" name=""/>
        <dsp:cNvSpPr/>
      </dsp:nvSpPr>
      <dsp:spPr>
        <a:xfrm>
          <a:off x="5188799" y="0"/>
          <a:ext cx="4715991" cy="3561133"/>
        </a:xfrm>
        <a:prstGeom prst="rect">
          <a:avLst/>
        </a:prstGeom>
        <a:solidFill>
          <a:schemeClr val="accent2">
            <a:tint val="40000"/>
            <a:alpha val="90000"/>
            <a:hueOff val="1687440"/>
            <a:satOff val="-11668"/>
            <a:lumOff val="-942"/>
            <a:alphaOff val="0"/>
          </a:schemeClr>
        </a:solidFill>
        <a:ln w="12700" cap="flat" cmpd="sng" algn="ctr">
          <a:solidFill>
            <a:schemeClr val="accent2">
              <a:tint val="40000"/>
              <a:alpha val="90000"/>
              <a:hueOff val="1687440"/>
              <a:satOff val="-11668"/>
              <a:lumOff val="-9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7677" tIns="330200" rIns="367677" bIns="330200" numCol="1" spcCol="1270" anchor="t" anchorCtr="0">
          <a:noAutofit/>
        </a:bodyPr>
        <a:lstStyle/>
        <a:p>
          <a:pPr marL="0" lvl="0" indent="0" algn="l" defTabSz="933450" rtl="0">
            <a:lnSpc>
              <a:spcPct val="90000"/>
            </a:lnSpc>
            <a:spcBef>
              <a:spcPct val="0"/>
            </a:spcBef>
            <a:spcAft>
              <a:spcPct val="35000"/>
            </a:spcAft>
            <a:buNone/>
          </a:pPr>
          <a:r>
            <a:rPr lang="en-US" sz="2100" kern="1200">
              <a:latin typeface="Segoe UI"/>
              <a:cs typeface="Segoe UI"/>
            </a:rPr>
            <a:t>Using the information retrieved to perform timeline analysis and temporal ordering of the events.</a:t>
          </a:r>
        </a:p>
      </dsp:txBody>
      <dsp:txXfrm>
        <a:off x="5188799" y="1353230"/>
        <a:ext cx="4715991" cy="2136679"/>
      </dsp:txXfrm>
    </dsp:sp>
    <dsp:sp modelId="{66E28294-3548-4CD0-BEF2-EC196C9505EC}">
      <dsp:nvSpPr>
        <dsp:cNvPr id="0" name=""/>
        <dsp:cNvSpPr/>
      </dsp:nvSpPr>
      <dsp:spPr>
        <a:xfrm>
          <a:off x="7012625" y="356113"/>
          <a:ext cx="1068339" cy="1068339"/>
        </a:xfrm>
        <a:prstGeom prst="ellipse">
          <a:avLst/>
        </a:prstGeom>
        <a:solidFill>
          <a:schemeClr val="accent2">
            <a:hueOff val="988537"/>
            <a:satOff val="-7121"/>
            <a:lumOff val="-523"/>
            <a:alphaOff val="0"/>
          </a:schemeClr>
        </a:solidFill>
        <a:ln w="12700" cap="flat" cmpd="sng" algn="ctr">
          <a:solidFill>
            <a:schemeClr val="accent2">
              <a:hueOff val="988537"/>
              <a:satOff val="-7121"/>
              <a:lumOff val="-5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292" tIns="12700" rIns="83292" bIns="12700" numCol="1" spcCol="1270" anchor="ctr" anchorCtr="0">
          <a:noAutofit/>
        </a:bodyPr>
        <a:lstStyle/>
        <a:p>
          <a:pPr marL="0" lvl="0" indent="0" algn="ctr" defTabSz="1689100">
            <a:lnSpc>
              <a:spcPct val="90000"/>
            </a:lnSpc>
            <a:spcBef>
              <a:spcPct val="0"/>
            </a:spcBef>
            <a:spcAft>
              <a:spcPct val="35000"/>
            </a:spcAft>
            <a:buNone/>
          </a:pPr>
          <a:r>
            <a:rPr lang="en-US" sz="3800" kern="1200"/>
            <a:t>02</a:t>
          </a:r>
        </a:p>
      </dsp:txBody>
      <dsp:txXfrm>
        <a:off x="7169080" y="512568"/>
        <a:ext cx="755429" cy="755429"/>
      </dsp:txXfrm>
    </dsp:sp>
    <dsp:sp modelId="{7EE80468-79DC-4DC1-8A99-50673BB23B07}">
      <dsp:nvSpPr>
        <dsp:cNvPr id="0" name=""/>
        <dsp:cNvSpPr/>
      </dsp:nvSpPr>
      <dsp:spPr>
        <a:xfrm>
          <a:off x="5188799" y="3561061"/>
          <a:ext cx="4715991" cy="72"/>
        </a:xfrm>
        <a:prstGeom prst="rect">
          <a:avLst/>
        </a:prstGeom>
        <a:solidFill>
          <a:schemeClr val="accent2">
            <a:hueOff val="1482805"/>
            <a:satOff val="-10681"/>
            <a:lumOff val="-784"/>
            <a:alphaOff val="0"/>
          </a:schemeClr>
        </a:solidFill>
        <a:ln w="12700" cap="flat" cmpd="sng" algn="ctr">
          <a:solidFill>
            <a:schemeClr val="accent2">
              <a:hueOff val="1482805"/>
              <a:satOff val="-10681"/>
              <a:lumOff val="-7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6F3C5F-7C60-424E-972F-9F5DDDA76A0F}">
      <dsp:nvSpPr>
        <dsp:cNvPr id="0" name=""/>
        <dsp:cNvSpPr/>
      </dsp:nvSpPr>
      <dsp:spPr>
        <a:xfrm>
          <a:off x="0" y="589"/>
          <a:ext cx="539833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892F53-B5C8-4A39-9BCE-55FAF3CC83BB}">
      <dsp:nvSpPr>
        <dsp:cNvPr id="0" name=""/>
        <dsp:cNvSpPr/>
      </dsp:nvSpPr>
      <dsp:spPr>
        <a:xfrm>
          <a:off x="0" y="589"/>
          <a:ext cx="5398337" cy="965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latin typeface="Segoe UI"/>
              <a:cs typeface="Segoe UI"/>
            </a:rPr>
            <a:t>Creation of two HINDI RAMAYANA datasets through different methods for accuracy measure(using translators, tesseract and OCR)</a:t>
          </a:r>
        </a:p>
      </dsp:txBody>
      <dsp:txXfrm>
        <a:off x="0" y="589"/>
        <a:ext cx="5398337" cy="965633"/>
      </dsp:txXfrm>
    </dsp:sp>
    <dsp:sp modelId="{98962B2F-EA06-4249-AA7E-36F5FECEF698}">
      <dsp:nvSpPr>
        <dsp:cNvPr id="0" name=""/>
        <dsp:cNvSpPr/>
      </dsp:nvSpPr>
      <dsp:spPr>
        <a:xfrm>
          <a:off x="0" y="966222"/>
          <a:ext cx="539833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81916D-89E1-4E5D-8FAD-B38A253913B1}">
      <dsp:nvSpPr>
        <dsp:cNvPr id="0" name=""/>
        <dsp:cNvSpPr/>
      </dsp:nvSpPr>
      <dsp:spPr>
        <a:xfrm>
          <a:off x="0" y="966222"/>
          <a:ext cx="5398337" cy="965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a:latin typeface="Segoe UI"/>
              <a:cs typeface="Segoe UI"/>
            </a:rPr>
            <a:t>Creation of Knowledge Graph from ITIHASA dataset, Hence taken in account.</a:t>
          </a:r>
        </a:p>
      </dsp:txBody>
      <dsp:txXfrm>
        <a:off x="0" y="966222"/>
        <a:ext cx="5398337" cy="965633"/>
      </dsp:txXfrm>
    </dsp:sp>
    <dsp:sp modelId="{E8D64086-AE78-4089-9022-A7F29C4D5FBA}">
      <dsp:nvSpPr>
        <dsp:cNvPr id="0" name=""/>
        <dsp:cNvSpPr/>
      </dsp:nvSpPr>
      <dsp:spPr>
        <a:xfrm>
          <a:off x="0" y="1931855"/>
          <a:ext cx="5398337"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1780E3-6E68-4582-92E4-8535C6292FDA}">
      <dsp:nvSpPr>
        <dsp:cNvPr id="0" name=""/>
        <dsp:cNvSpPr/>
      </dsp:nvSpPr>
      <dsp:spPr>
        <a:xfrm>
          <a:off x="0" y="1931855"/>
          <a:ext cx="5398337" cy="965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latin typeface="Segoe UI"/>
              <a:cs typeface="Segoe UI"/>
            </a:rPr>
            <a:t>OCRing through 2621 images.</a:t>
          </a:r>
        </a:p>
      </dsp:txBody>
      <dsp:txXfrm>
        <a:off x="0" y="1931855"/>
        <a:ext cx="5398337" cy="965633"/>
      </dsp:txXfrm>
    </dsp:sp>
    <dsp:sp modelId="{5C5C845B-A4B4-43C9-A144-2F51B4845462}">
      <dsp:nvSpPr>
        <dsp:cNvPr id="0" name=""/>
        <dsp:cNvSpPr/>
      </dsp:nvSpPr>
      <dsp:spPr>
        <a:xfrm>
          <a:off x="0" y="2897489"/>
          <a:ext cx="5398337"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534F8-EEF2-4846-919E-91552F8D26ED}">
      <dsp:nvSpPr>
        <dsp:cNvPr id="0" name=""/>
        <dsp:cNvSpPr/>
      </dsp:nvSpPr>
      <dsp:spPr>
        <a:xfrm>
          <a:off x="0" y="2897489"/>
          <a:ext cx="5398337" cy="965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latin typeface="Segoe UI"/>
              <a:cs typeface="Segoe UI"/>
            </a:rPr>
            <a:t>Creation of 585 chapters by merging all 7 Kandas of RAMAYANA.</a:t>
          </a:r>
        </a:p>
      </dsp:txBody>
      <dsp:txXfrm>
        <a:off x="0" y="2897489"/>
        <a:ext cx="5398337" cy="965633"/>
      </dsp:txXfrm>
    </dsp:sp>
    <dsp:sp modelId="{D7888FA1-4AD3-404A-AA58-E3A8F2A07147}">
      <dsp:nvSpPr>
        <dsp:cNvPr id="0" name=""/>
        <dsp:cNvSpPr/>
      </dsp:nvSpPr>
      <dsp:spPr>
        <a:xfrm>
          <a:off x="0" y="3863122"/>
          <a:ext cx="5398337"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6D0C94-33FB-4B82-ACF3-DD1B23186B45}">
      <dsp:nvSpPr>
        <dsp:cNvPr id="0" name=""/>
        <dsp:cNvSpPr/>
      </dsp:nvSpPr>
      <dsp:spPr>
        <a:xfrm>
          <a:off x="0" y="3863122"/>
          <a:ext cx="5398337" cy="965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latin typeface="Segoe UI"/>
              <a:cs typeface="Segoe UI"/>
            </a:rPr>
            <a:t>Also experimented with translating the existing ITIHASA dataset from English to Hindi using translators python lib.</a:t>
          </a:r>
        </a:p>
      </dsp:txBody>
      <dsp:txXfrm>
        <a:off x="0" y="3863122"/>
        <a:ext cx="5398337" cy="9656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E61AC-8142-4F10-9F3E-7CABC923B8DF}">
      <dsp:nvSpPr>
        <dsp:cNvPr id="0" name=""/>
        <dsp:cNvSpPr/>
      </dsp:nvSpPr>
      <dsp:spPr>
        <a:xfrm>
          <a:off x="0" y="1888"/>
          <a:ext cx="6159648" cy="95725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FFC3F-AC4A-4FF3-A90B-E9CE93259F7E}">
      <dsp:nvSpPr>
        <dsp:cNvPr id="0" name=""/>
        <dsp:cNvSpPr/>
      </dsp:nvSpPr>
      <dsp:spPr>
        <a:xfrm>
          <a:off x="289569" y="217270"/>
          <a:ext cx="526489" cy="5264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1D6C07-1C86-44ED-96EA-97E2C3906E48}">
      <dsp:nvSpPr>
        <dsp:cNvPr id="0" name=""/>
        <dsp:cNvSpPr/>
      </dsp:nvSpPr>
      <dsp:spPr>
        <a:xfrm>
          <a:off x="1105628" y="1888"/>
          <a:ext cx="5054019" cy="957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309" tIns="101309" rIns="101309" bIns="101309"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Segoe UI"/>
              <a:cs typeface="Segoe UI"/>
            </a:rPr>
            <a:t>Knowledge graph represents  network of subject, object and their relationship.</a:t>
          </a:r>
        </a:p>
      </dsp:txBody>
      <dsp:txXfrm>
        <a:off x="1105628" y="1888"/>
        <a:ext cx="5054019" cy="957253"/>
      </dsp:txXfrm>
    </dsp:sp>
    <dsp:sp modelId="{7BE81F23-FF89-4C17-BD13-FEF9FF1421EE}">
      <dsp:nvSpPr>
        <dsp:cNvPr id="0" name=""/>
        <dsp:cNvSpPr/>
      </dsp:nvSpPr>
      <dsp:spPr>
        <a:xfrm>
          <a:off x="0" y="1198455"/>
          <a:ext cx="6159648" cy="95725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54E17C-7889-4536-86DB-67A43B90EA6E}">
      <dsp:nvSpPr>
        <dsp:cNvPr id="0" name=""/>
        <dsp:cNvSpPr/>
      </dsp:nvSpPr>
      <dsp:spPr>
        <a:xfrm>
          <a:off x="289569" y="1413838"/>
          <a:ext cx="526489" cy="5264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D5F883-0979-4829-B333-C45184F48BE3}">
      <dsp:nvSpPr>
        <dsp:cNvPr id="0" name=""/>
        <dsp:cNvSpPr/>
      </dsp:nvSpPr>
      <dsp:spPr>
        <a:xfrm>
          <a:off x="1105628" y="1198455"/>
          <a:ext cx="5054019" cy="957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309" tIns="101309" rIns="101309" bIns="101309"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Segoe UI"/>
              <a:cs typeface="Segoe UI"/>
            </a:rPr>
            <a:t>Used to show the dependency and the relationships between</a:t>
          </a:r>
          <a:br>
            <a:rPr lang="en-US" sz="1400" kern="1200" dirty="0">
              <a:latin typeface="Segoe UI"/>
              <a:cs typeface="Segoe UI"/>
            </a:rPr>
          </a:br>
          <a:r>
            <a:rPr lang="en-US" sz="1400" kern="1200" dirty="0">
              <a:latin typeface="Segoe UI"/>
              <a:cs typeface="Segoe UI"/>
            </a:rPr>
            <a:t>various events across past, present and the future for better understanding.</a:t>
          </a:r>
        </a:p>
      </dsp:txBody>
      <dsp:txXfrm>
        <a:off x="1105628" y="1198455"/>
        <a:ext cx="5054019" cy="957253"/>
      </dsp:txXfrm>
    </dsp:sp>
    <dsp:sp modelId="{FB1AE4AB-7E1E-4AF3-B053-78DECDFE94F2}">
      <dsp:nvSpPr>
        <dsp:cNvPr id="0" name=""/>
        <dsp:cNvSpPr/>
      </dsp:nvSpPr>
      <dsp:spPr>
        <a:xfrm>
          <a:off x="0" y="2395023"/>
          <a:ext cx="6159648" cy="95725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C5533B-203E-4EC2-83AA-6983CB4F684B}">
      <dsp:nvSpPr>
        <dsp:cNvPr id="0" name=""/>
        <dsp:cNvSpPr/>
      </dsp:nvSpPr>
      <dsp:spPr>
        <a:xfrm>
          <a:off x="289569" y="2610405"/>
          <a:ext cx="526489" cy="5264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6FCF0E-7EBA-4B4B-A066-9A07216DC89D}">
      <dsp:nvSpPr>
        <dsp:cNvPr id="0" name=""/>
        <dsp:cNvSpPr/>
      </dsp:nvSpPr>
      <dsp:spPr>
        <a:xfrm>
          <a:off x="1105628" y="2395023"/>
          <a:ext cx="5054019" cy="957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309" tIns="101309" rIns="101309" bIns="101309"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Segoe UI"/>
              <a:cs typeface="Segoe UI"/>
            </a:rPr>
            <a:t> </a:t>
          </a:r>
          <a:r>
            <a:rPr lang="en-US" sz="1400" kern="1200" dirty="0" err="1">
              <a:latin typeface="Segoe UI"/>
              <a:cs typeface="Segoe UI"/>
            </a:rPr>
            <a:t>Eg.</a:t>
          </a:r>
          <a:r>
            <a:rPr lang="en-US" sz="1400" kern="1200" dirty="0">
              <a:latin typeface="Segoe UI"/>
              <a:cs typeface="Segoe UI"/>
            </a:rPr>
            <a:t> We use nodes like 'RAMA', but to which 'BROTHER' does this node refer?</a:t>
          </a:r>
        </a:p>
      </dsp:txBody>
      <dsp:txXfrm>
        <a:off x="1105628" y="2395023"/>
        <a:ext cx="5054019" cy="957253"/>
      </dsp:txXfrm>
    </dsp:sp>
    <dsp:sp modelId="{3C20BDC2-52B9-4E99-9B6E-17DE62A18FFC}">
      <dsp:nvSpPr>
        <dsp:cNvPr id="0" name=""/>
        <dsp:cNvSpPr/>
      </dsp:nvSpPr>
      <dsp:spPr>
        <a:xfrm>
          <a:off x="0" y="3591590"/>
          <a:ext cx="6159648" cy="95725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6ECA2B-0E6D-4F78-8BFF-9A03ED3B5315}">
      <dsp:nvSpPr>
        <dsp:cNvPr id="0" name=""/>
        <dsp:cNvSpPr/>
      </dsp:nvSpPr>
      <dsp:spPr>
        <a:xfrm>
          <a:off x="289569" y="3806972"/>
          <a:ext cx="526489" cy="5264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225967-0E83-4DBE-9B6D-8B5DDBCBEFE2}">
      <dsp:nvSpPr>
        <dsp:cNvPr id="0" name=""/>
        <dsp:cNvSpPr/>
      </dsp:nvSpPr>
      <dsp:spPr>
        <a:xfrm>
          <a:off x="1105628" y="3591590"/>
          <a:ext cx="5054019" cy="957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309" tIns="101309" rIns="101309" bIns="101309"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Segoe UI"/>
              <a:cs typeface="Segoe UI"/>
            </a:rPr>
            <a:t>We may deduce that it is one of the four brothers.</a:t>
          </a:r>
        </a:p>
      </dsp:txBody>
      <dsp:txXfrm>
        <a:off x="1105628" y="3591590"/>
        <a:ext cx="5054019" cy="9572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9DD6B-CBAD-40CC-9752-61FFEC5B4A00}">
      <dsp:nvSpPr>
        <dsp:cNvPr id="0" name=""/>
        <dsp:cNvSpPr/>
      </dsp:nvSpPr>
      <dsp:spPr>
        <a:xfrm>
          <a:off x="0" y="86631"/>
          <a:ext cx="5398337" cy="230212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We did not use any meta data or external resources to solve the problem; we only used the raw data set, which does not account for the approach of using meta data.</a:t>
          </a:r>
        </a:p>
      </dsp:txBody>
      <dsp:txXfrm>
        <a:off x="112380" y="199011"/>
        <a:ext cx="5173577" cy="2077361"/>
      </dsp:txXfrm>
    </dsp:sp>
    <dsp:sp modelId="{1FB35FD0-1F07-47C8-A9F0-BDE7A69308DD}">
      <dsp:nvSpPr>
        <dsp:cNvPr id="0" name=""/>
        <dsp:cNvSpPr/>
      </dsp:nvSpPr>
      <dsp:spPr>
        <a:xfrm>
          <a:off x="0" y="2440592"/>
          <a:ext cx="5398337" cy="2302121"/>
        </a:xfrm>
        <a:prstGeom prst="roundRect">
          <a:avLst/>
        </a:prstGeom>
        <a:solidFill>
          <a:schemeClr val="accent2">
            <a:hueOff val="1482805"/>
            <a:satOff val="-10681"/>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addition of meta data provides additional information about the occurrence of an event that was not present in the raw data set. The approach of adding meta data to the data set, such as the year of a particular popular event, and then performing temporal ordering using those timed events is yet to be explored.</a:t>
          </a:r>
        </a:p>
      </dsp:txBody>
      <dsp:txXfrm>
        <a:off x="112380" y="2552972"/>
        <a:ext cx="5173577" cy="2077361"/>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4/26/2022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167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4/26/2022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8795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4/26/2022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52258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4/26/2022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93481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4/26/2022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05032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4/26/2022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80566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4/26/2022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42125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4/26/2022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9043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4/26/2022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47652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4/26/2022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1671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4/26/2022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a:t>Click to edit Master title style</a:t>
            </a:r>
          </a:p>
        </p:txBody>
      </p:sp>
    </p:spTree>
    <p:extLst>
      <p:ext uri="{BB962C8B-B14F-4D97-AF65-F5344CB8AC3E}">
        <p14:creationId xmlns:p14="http://schemas.microsoft.com/office/powerpoint/2010/main" val="2524910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4/26/2022</a:t>
            </a:fld>
            <a:endParaRPr lang="en-US"/>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a:p>
        </p:txBody>
      </p:sp>
    </p:spTree>
    <p:extLst>
      <p:ext uri="{BB962C8B-B14F-4D97-AF65-F5344CB8AC3E}">
        <p14:creationId xmlns:p14="http://schemas.microsoft.com/office/powerpoint/2010/main" val="3503100995"/>
      </p:ext>
    </p:extLst>
  </p:cSld>
  <p:clrMap bg1="dk1" tx1="lt1" bg2="dk2" tx2="lt2" accent1="accent1" accent2="accent2" accent3="accent3" accent4="accent4" accent5="accent5" accent6="accent6" hlink="hlink" folHlink="folHlink"/>
  <p:sldLayoutIdLst>
    <p:sldLayoutId id="2147484236" r:id="rId1"/>
    <p:sldLayoutId id="2147484237" r:id="rId2"/>
    <p:sldLayoutId id="2147484238" r:id="rId3"/>
    <p:sldLayoutId id="2147484239" r:id="rId4"/>
    <p:sldLayoutId id="2147484240" r:id="rId5"/>
    <p:sldLayoutId id="2147484241" r:id="rId6"/>
    <p:sldLayoutId id="2147484242" r:id="rId7"/>
    <p:sldLayoutId id="2147484243" r:id="rId8"/>
    <p:sldLayoutId id="2147484244" r:id="rId9"/>
    <p:sldLayoutId id="2147484245" r:id="rId10"/>
    <p:sldLayoutId id="214748424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1" name="Straight Connector 30">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1BEF57-2945-A838-F319-2FA9DB36B60C}"/>
              </a:ext>
            </a:extLst>
          </p:cNvPr>
          <p:cNvSpPr>
            <a:spLocks noGrp="1"/>
          </p:cNvSpPr>
          <p:nvPr>
            <p:ph type="ctrTitle"/>
          </p:nvPr>
        </p:nvSpPr>
        <p:spPr>
          <a:xfrm>
            <a:off x="1226507" y="1875019"/>
            <a:ext cx="7810169" cy="1360898"/>
          </a:xfrm>
        </p:spPr>
        <p:txBody>
          <a:bodyPr vert="horz" lIns="91440" tIns="45720" rIns="91440" bIns="45720" rtlCol="0" anchor="ctr">
            <a:normAutofit/>
          </a:bodyPr>
          <a:lstStyle/>
          <a:p>
            <a:r>
              <a:rPr lang="en-US" sz="4000" kern="1200">
                <a:latin typeface="Segoe UI"/>
                <a:cs typeface="Segoe UI"/>
              </a:rPr>
              <a:t>TIMELINE ANALYSIS OF RAMAYANA.</a:t>
            </a:r>
          </a:p>
        </p:txBody>
      </p:sp>
      <p:sp>
        <p:nvSpPr>
          <p:cNvPr id="3" name="Subtitle 2">
            <a:extLst>
              <a:ext uri="{FF2B5EF4-FFF2-40B4-BE49-F238E27FC236}">
                <a16:creationId xmlns:a16="http://schemas.microsoft.com/office/drawing/2014/main" id="{B7C6AA01-3A5C-9D30-5E83-278011AE04DA}"/>
              </a:ext>
            </a:extLst>
          </p:cNvPr>
          <p:cNvSpPr>
            <a:spLocks noGrp="1"/>
          </p:cNvSpPr>
          <p:nvPr>
            <p:ph type="subTitle" idx="1"/>
          </p:nvPr>
        </p:nvSpPr>
        <p:spPr>
          <a:xfrm>
            <a:off x="1226506" y="4357070"/>
            <a:ext cx="5435302" cy="3382972"/>
          </a:xfrm>
        </p:spPr>
        <p:txBody>
          <a:bodyPr vert="horz" lIns="91440" tIns="45720" rIns="91440" bIns="45720" rtlCol="0" anchor="t">
            <a:normAutofit/>
          </a:bodyPr>
          <a:lstStyle/>
          <a:p>
            <a:pPr marL="285750" indent="-228600">
              <a:lnSpc>
                <a:spcPct val="120000"/>
              </a:lnSpc>
              <a:buFont typeface="Arial,Sans-Serif"/>
              <a:buChar char="•"/>
            </a:pPr>
            <a:r>
              <a:rPr lang="en-US" sz="1600">
                <a:latin typeface="Segoe UI"/>
                <a:cs typeface="Segoe UI"/>
              </a:rPr>
              <a:t>Ashutosh Patel(21111018)</a:t>
            </a:r>
          </a:p>
          <a:p>
            <a:pPr marL="285750" indent="-228600">
              <a:lnSpc>
                <a:spcPct val="120000"/>
              </a:lnSpc>
              <a:buFont typeface="Arial,Sans-Serif"/>
              <a:buChar char="•"/>
            </a:pPr>
            <a:r>
              <a:rPr lang="en-US" sz="1600">
                <a:latin typeface="Segoe UI"/>
                <a:cs typeface="Segoe UI"/>
              </a:rPr>
              <a:t>Deepak B Hegde(21211402)</a:t>
            </a:r>
          </a:p>
          <a:p>
            <a:pPr marL="285750" indent="-228600">
              <a:lnSpc>
                <a:spcPct val="120000"/>
              </a:lnSpc>
              <a:buFont typeface="Arial,Sans-Serif"/>
              <a:buChar char="•"/>
            </a:pPr>
            <a:r>
              <a:rPr lang="en-US" sz="1600">
                <a:latin typeface="Segoe UI"/>
                <a:cs typeface="Segoe UI"/>
              </a:rPr>
              <a:t>Harishchandra Patidar(21111029)</a:t>
            </a:r>
          </a:p>
          <a:p>
            <a:pPr marL="285750" indent="-228600">
              <a:lnSpc>
                <a:spcPct val="120000"/>
              </a:lnSpc>
              <a:buFont typeface="Arial,Sans-Serif"/>
              <a:buChar char="•"/>
            </a:pPr>
            <a:r>
              <a:rPr lang="en-US" sz="1600">
                <a:latin typeface="Segoe UI"/>
                <a:cs typeface="Segoe UI"/>
              </a:rPr>
              <a:t>Mandar Dhake(21111405)</a:t>
            </a:r>
          </a:p>
          <a:p>
            <a:pPr>
              <a:lnSpc>
                <a:spcPct val="120000"/>
              </a:lnSpc>
            </a:pPr>
            <a:endParaRPr lang="en-US" sz="1600">
              <a:latin typeface="Segoe UI"/>
              <a:cs typeface="Segoe UI"/>
            </a:endParaRPr>
          </a:p>
          <a:p>
            <a:pPr>
              <a:lnSpc>
                <a:spcPct val="120000"/>
              </a:lnSpc>
            </a:pPr>
            <a:endParaRPr lang="en-US" sz="1600">
              <a:latin typeface="Segoe UI"/>
              <a:cs typeface="Segoe UI"/>
            </a:endParaRPr>
          </a:p>
        </p:txBody>
      </p:sp>
      <p:pic>
        <p:nvPicPr>
          <p:cNvPr id="21" name="Picture 3" descr="Half face clock on a wall">
            <a:extLst>
              <a:ext uri="{FF2B5EF4-FFF2-40B4-BE49-F238E27FC236}">
                <a16:creationId xmlns:a16="http://schemas.microsoft.com/office/drawing/2014/main" id="{C415F325-ED96-DC05-E753-BA02928A7859}"/>
              </a:ext>
            </a:extLst>
          </p:cNvPr>
          <p:cNvPicPr>
            <a:picLocks noChangeAspect="1"/>
          </p:cNvPicPr>
          <p:nvPr/>
        </p:nvPicPr>
        <p:blipFill rotWithShape="1">
          <a:blip r:embed="rId2">
            <a:alphaModFix/>
          </a:blip>
          <a:srcRect l="10441" r="10215" b="-2"/>
          <a:stretch/>
        </p:blipFill>
        <p:spPr>
          <a:xfrm>
            <a:off x="4634621" y="10"/>
            <a:ext cx="7557379" cy="6857990"/>
          </a:xfrm>
          <a:custGeom>
            <a:avLst/>
            <a:gdLst/>
            <a:ahLst/>
            <a:cxnLst/>
            <a:rect l="l" t="t" r="r" b="b"/>
            <a:pathLst>
              <a:path w="7557379" h="6858000">
                <a:moveTo>
                  <a:pt x="62130" y="0"/>
                </a:moveTo>
                <a:lnTo>
                  <a:pt x="7557379" y="0"/>
                </a:lnTo>
                <a:lnTo>
                  <a:pt x="7557379" y="6858000"/>
                </a:lnTo>
                <a:lnTo>
                  <a:pt x="0" y="6858000"/>
                </a:lnTo>
                <a:lnTo>
                  <a:pt x="0" y="6857999"/>
                </a:lnTo>
                <a:lnTo>
                  <a:pt x="736812" y="6857999"/>
                </a:lnTo>
                <a:lnTo>
                  <a:pt x="6722464" y="3"/>
                </a:lnTo>
                <a:lnTo>
                  <a:pt x="7041779" y="1"/>
                </a:lnTo>
                <a:lnTo>
                  <a:pt x="62130" y="1"/>
                </a:lnTo>
                <a:close/>
              </a:path>
            </a:pathLst>
          </a:custGeom>
        </p:spPr>
      </p:pic>
      <p:sp>
        <p:nvSpPr>
          <p:cNvPr id="35" name="Freeform: Shape 34">
            <a:extLst>
              <a:ext uri="{FF2B5EF4-FFF2-40B4-BE49-F238E27FC236}">
                <a16:creationId xmlns:a16="http://schemas.microsoft.com/office/drawing/2014/main" id="{6D6B3702-19B7-471C-974D-4A163151E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76547" y="0"/>
            <a:ext cx="6812757" cy="6858000"/>
          </a:xfrm>
          <a:custGeom>
            <a:avLst/>
            <a:gdLst>
              <a:gd name="connsiteX0" fmla="*/ 6010592 w 6899617"/>
              <a:gd name="connsiteY0" fmla="*/ 0 h 6858000"/>
              <a:gd name="connsiteX1" fmla="*/ 6899617 w 6899617"/>
              <a:gd name="connsiteY1" fmla="*/ 0 h 6858000"/>
              <a:gd name="connsiteX2" fmla="*/ 6899617 w 6899617"/>
              <a:gd name="connsiteY2" fmla="*/ 1529274 h 6858000"/>
              <a:gd name="connsiteX3" fmla="*/ 2229334 w 6899617"/>
              <a:gd name="connsiteY3" fmla="*/ 6858000 h 6858000"/>
              <a:gd name="connsiteX4" fmla="*/ 0 w 6899617"/>
              <a:gd name="connsiteY4" fmla="*/ 6858000 h 6858000"/>
              <a:gd name="connsiteX0" fmla="*/ 5966258 w 6855283"/>
              <a:gd name="connsiteY0" fmla="*/ 0 h 6858000"/>
              <a:gd name="connsiteX1" fmla="*/ 6855283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55283"/>
              <a:gd name="connsiteY0" fmla="*/ 0 h 6858000"/>
              <a:gd name="connsiteX1" fmla="*/ 6810948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10948"/>
              <a:gd name="connsiteY0" fmla="*/ 0 h 6858000"/>
              <a:gd name="connsiteX1" fmla="*/ 6810948 w 6810948"/>
              <a:gd name="connsiteY1" fmla="*/ 0 h 6858000"/>
              <a:gd name="connsiteX2" fmla="*/ 6799865 w 6810948"/>
              <a:gd name="connsiteY2" fmla="*/ 1562525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0948"/>
              <a:gd name="connsiteY0" fmla="*/ 0 h 6858000"/>
              <a:gd name="connsiteX1" fmla="*/ 6810948 w 6810948"/>
              <a:gd name="connsiteY1" fmla="*/ 0 h 6858000"/>
              <a:gd name="connsiteX2" fmla="*/ 6799865 w 6810948"/>
              <a:gd name="connsiteY2" fmla="*/ 1551442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12757" h="6858000">
                <a:moveTo>
                  <a:pt x="5966258" y="0"/>
                </a:moveTo>
                <a:lnTo>
                  <a:pt x="6810948" y="0"/>
                </a:lnTo>
                <a:cubicBezTo>
                  <a:pt x="6807254" y="520842"/>
                  <a:pt x="6815473" y="1006772"/>
                  <a:pt x="6811779" y="1527614"/>
                </a:cubicBezTo>
                <a:lnTo>
                  <a:pt x="2185000" y="6858000"/>
                </a:lnTo>
                <a:lnTo>
                  <a:pt x="0" y="6858000"/>
                </a:lnTo>
                <a:lnTo>
                  <a:pt x="5966258" y="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7" name="Straight Connector 36">
            <a:extLst>
              <a:ext uri="{FF2B5EF4-FFF2-40B4-BE49-F238E27FC236}">
                <a16:creationId xmlns:a16="http://schemas.microsoft.com/office/drawing/2014/main" id="{50D86B0D-0E25-49AC-8123-2522E0A76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C349808-FBF6-EC0D-16C0-5B487AE816D8}"/>
              </a:ext>
            </a:extLst>
          </p:cNvPr>
          <p:cNvSpPr txBox="1"/>
          <p:nvPr/>
        </p:nvSpPr>
        <p:spPr>
          <a:xfrm>
            <a:off x="1237989" y="126930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egoe UI"/>
                <a:cs typeface="Segoe UI"/>
              </a:rPr>
              <a:t>GROUP - 10</a:t>
            </a:r>
          </a:p>
        </p:txBody>
      </p:sp>
      <p:sp>
        <p:nvSpPr>
          <p:cNvPr id="4" name="TextBox 3">
            <a:extLst>
              <a:ext uri="{FF2B5EF4-FFF2-40B4-BE49-F238E27FC236}">
                <a16:creationId xmlns:a16="http://schemas.microsoft.com/office/drawing/2014/main" id="{3620FC44-E8A6-7B67-E54E-502CE72F8A9B}"/>
              </a:ext>
            </a:extLst>
          </p:cNvPr>
          <p:cNvSpPr txBox="1"/>
          <p:nvPr/>
        </p:nvSpPr>
        <p:spPr>
          <a:xfrm>
            <a:off x="1228165" y="3424518"/>
            <a:ext cx="459217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Segoe UI"/>
                <a:cs typeface="Segoe UI"/>
              </a:rPr>
              <a:t>Supervisor - Prof. Arnab Bhattacharya</a:t>
            </a:r>
          </a:p>
        </p:txBody>
      </p:sp>
    </p:spTree>
    <p:extLst>
      <p:ext uri="{BB962C8B-B14F-4D97-AF65-F5344CB8AC3E}">
        <p14:creationId xmlns:p14="http://schemas.microsoft.com/office/powerpoint/2010/main" val="232000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0C59B-1506-4C0C-8F48-A2C6DF8EB005}"/>
              </a:ext>
            </a:extLst>
          </p:cNvPr>
          <p:cNvSpPr>
            <a:spLocks noGrp="1"/>
          </p:cNvSpPr>
          <p:nvPr>
            <p:ph type="title"/>
          </p:nvPr>
        </p:nvSpPr>
        <p:spPr>
          <a:xfrm>
            <a:off x="1153438" y="204882"/>
            <a:ext cx="8862060" cy="1360898"/>
          </a:xfrm>
        </p:spPr>
        <p:txBody>
          <a:bodyPr>
            <a:normAutofit/>
          </a:bodyPr>
          <a:lstStyle/>
          <a:p>
            <a:r>
              <a:rPr lang="en-US" dirty="0"/>
              <a:t>Analysis and Results.</a:t>
            </a:r>
          </a:p>
        </p:txBody>
      </p:sp>
      <p:sp>
        <p:nvSpPr>
          <p:cNvPr id="3" name="Content Placeholder 2">
            <a:extLst>
              <a:ext uri="{FF2B5EF4-FFF2-40B4-BE49-F238E27FC236}">
                <a16:creationId xmlns:a16="http://schemas.microsoft.com/office/drawing/2014/main" id="{16937D40-521F-AE4D-5509-C00BE3366F34}"/>
              </a:ext>
            </a:extLst>
          </p:cNvPr>
          <p:cNvSpPr>
            <a:spLocks noGrp="1"/>
          </p:cNvSpPr>
          <p:nvPr>
            <p:ph idx="1"/>
          </p:nvPr>
        </p:nvSpPr>
        <p:spPr>
          <a:xfrm>
            <a:off x="1153437" y="1674412"/>
            <a:ext cx="8371041" cy="4390869"/>
          </a:xfrm>
        </p:spPr>
        <p:txBody>
          <a:bodyPr vert="horz" lIns="91440" tIns="45720" rIns="91440" bIns="45720" rtlCol="0" anchor="t">
            <a:normAutofit/>
          </a:bodyPr>
          <a:lstStyle/>
          <a:p>
            <a:r>
              <a:rPr lang="en-US" dirty="0">
                <a:latin typeface="Segoe UI"/>
                <a:cs typeface="Segoe UI"/>
              </a:rPr>
              <a:t>Tense determination works efficiently for simple sentences but sometimes results aren't that effective for compound sentences.</a:t>
            </a:r>
          </a:p>
          <a:p>
            <a:r>
              <a:rPr lang="en-US" dirty="0">
                <a:latin typeface="Segoe UI"/>
                <a:cs typeface="Segoe UI"/>
              </a:rPr>
              <a:t>Translation is not always a good option because sometimes transliteration happens instead of translation.</a:t>
            </a:r>
          </a:p>
          <a:p>
            <a:r>
              <a:rPr lang="en-US" dirty="0">
                <a:latin typeface="Segoe UI"/>
                <a:cs typeface="Segoe UI"/>
              </a:rPr>
              <a:t>The past events that has nothing to do with Ramayana and it has been happened before Ramayana but discussed in Ramayana, BM-25 is not efficient to capture those sentences.</a:t>
            </a:r>
          </a:p>
          <a:p>
            <a:r>
              <a:rPr lang="en-US" dirty="0">
                <a:latin typeface="Segoe UI"/>
                <a:cs typeface="Segoe UI"/>
              </a:rPr>
              <a:t>Data generation and processing data is not that efficient, and it could affect the whole implementation process.</a:t>
            </a:r>
          </a:p>
        </p:txBody>
      </p:sp>
      <p:cxnSp>
        <p:nvCxnSpPr>
          <p:cNvPr id="12" name="Straight Connector 11">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208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AFB70C-4874-9C98-9BAC-EAC8326F4073}"/>
              </a:ext>
            </a:extLst>
          </p:cNvPr>
          <p:cNvSpPr>
            <a:spLocks noGrp="1"/>
          </p:cNvSpPr>
          <p:nvPr>
            <p:ph type="title"/>
          </p:nvPr>
        </p:nvSpPr>
        <p:spPr>
          <a:xfrm>
            <a:off x="1143000" y="1181099"/>
            <a:ext cx="3894413" cy="4575687"/>
          </a:xfrm>
        </p:spPr>
        <p:txBody>
          <a:bodyPr anchor="b">
            <a:normAutofit/>
          </a:bodyPr>
          <a:lstStyle/>
          <a:p>
            <a:r>
              <a:rPr lang="en-US" dirty="0">
                <a:latin typeface="Segoe UI"/>
                <a:cs typeface="Segoe UI"/>
              </a:rPr>
              <a:t>Future work.</a:t>
            </a:r>
          </a:p>
        </p:txBody>
      </p:sp>
      <p:cxnSp>
        <p:nvCxnSpPr>
          <p:cNvPr id="20" name="Straight Connector 19">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2">
            <a:extLst>
              <a:ext uri="{FF2B5EF4-FFF2-40B4-BE49-F238E27FC236}">
                <a16:creationId xmlns:a16="http://schemas.microsoft.com/office/drawing/2014/main" id="{2BD787FD-8288-5803-3283-F578C7F125D6}"/>
              </a:ext>
            </a:extLst>
          </p:cNvPr>
          <p:cNvGraphicFramePr>
            <a:graphicFrameLocks noGrp="1"/>
          </p:cNvGraphicFramePr>
          <p:nvPr>
            <p:ph idx="1"/>
            <p:extLst>
              <p:ext uri="{D42A27DB-BD31-4B8C-83A1-F6EECF244321}">
                <p14:modId xmlns:p14="http://schemas.microsoft.com/office/powerpoint/2010/main" val="1639336057"/>
              </p:ext>
            </p:extLst>
          </p:nvPr>
        </p:nvGraphicFramePr>
        <p:xfrm>
          <a:off x="5650663" y="1023909"/>
          <a:ext cx="5398337" cy="4829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5680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DB448-2695-02E4-B72D-5E9B7EB7936B}"/>
              </a:ext>
            </a:extLst>
          </p:cNvPr>
          <p:cNvSpPr>
            <a:spLocks noGrp="1"/>
          </p:cNvSpPr>
          <p:nvPr>
            <p:ph type="title"/>
          </p:nvPr>
        </p:nvSpPr>
        <p:spPr>
          <a:xfrm>
            <a:off x="850726" y="361457"/>
            <a:ext cx="8862060" cy="1360898"/>
          </a:xfrm>
        </p:spPr>
        <p:txBody>
          <a:bodyPr>
            <a:normAutofit/>
          </a:bodyPr>
          <a:lstStyle/>
          <a:p>
            <a:r>
              <a:rPr lang="en-US" dirty="0">
                <a:latin typeface="Segoe UI"/>
                <a:cs typeface="Segoe UI"/>
              </a:rPr>
              <a:t>Conclusion</a:t>
            </a:r>
          </a:p>
        </p:txBody>
      </p:sp>
      <p:sp>
        <p:nvSpPr>
          <p:cNvPr id="3" name="Content Placeholder 2">
            <a:extLst>
              <a:ext uri="{FF2B5EF4-FFF2-40B4-BE49-F238E27FC236}">
                <a16:creationId xmlns:a16="http://schemas.microsoft.com/office/drawing/2014/main" id="{E1D1DDA8-9012-4364-C195-6328C553EE4A}"/>
              </a:ext>
            </a:extLst>
          </p:cNvPr>
          <p:cNvSpPr>
            <a:spLocks noGrp="1"/>
          </p:cNvSpPr>
          <p:nvPr>
            <p:ph idx="1"/>
          </p:nvPr>
        </p:nvSpPr>
        <p:spPr>
          <a:xfrm>
            <a:off x="840287" y="2081509"/>
            <a:ext cx="9320931" cy="3524486"/>
          </a:xfrm>
        </p:spPr>
        <p:txBody>
          <a:bodyPr vert="horz" lIns="91440" tIns="45720" rIns="91440" bIns="45720" rtlCol="0" anchor="t">
            <a:normAutofit fontScale="92500" lnSpcReduction="10000"/>
          </a:bodyPr>
          <a:lstStyle/>
          <a:p>
            <a:r>
              <a:rPr lang="en-US" dirty="0">
                <a:latin typeface="Segoe UI"/>
                <a:ea typeface="+mn-lt"/>
                <a:cs typeface="+mn-lt"/>
              </a:rPr>
              <a:t>Without specific temporal information such as time, date, duration, and set, there has been very little progress in the temporal ordering of events in ancient historical literature.</a:t>
            </a:r>
          </a:p>
          <a:p>
            <a:r>
              <a:rPr lang="en-US" dirty="0">
                <a:latin typeface="Segoe UI"/>
                <a:ea typeface="+mn-lt"/>
                <a:cs typeface="+mn-lt"/>
              </a:rPr>
              <a:t> This is a relatively new and difficult research area.</a:t>
            </a:r>
          </a:p>
          <a:p>
            <a:r>
              <a:rPr lang="en-US" dirty="0">
                <a:latin typeface="Segoe UI"/>
                <a:ea typeface="+mn-lt"/>
                <a:cs typeface="+mn-lt"/>
              </a:rPr>
              <a:t>We demonstrated how to retrieve the temporal order of multiple correlated events using the dependency parsing technique, tagging the parts of speech, and knowledge graphs. </a:t>
            </a:r>
            <a:endParaRPr lang="en-US">
              <a:latin typeface="Segoe UI"/>
              <a:ea typeface="+mn-lt"/>
              <a:cs typeface="+mn-lt"/>
            </a:endParaRPr>
          </a:p>
          <a:p>
            <a:r>
              <a:rPr lang="en-US" dirty="0">
                <a:latin typeface="Segoe UI"/>
                <a:ea typeface="+mn-lt"/>
                <a:cs typeface="+mn-lt"/>
              </a:rPr>
              <a:t>This will serve as a good comprehensive approach to the problem statement in the absence of good temporal information.</a:t>
            </a:r>
            <a:endParaRPr lang="en-US" dirty="0">
              <a:latin typeface="Segoe UI"/>
              <a:cs typeface="Segoe UI"/>
            </a:endParaRPr>
          </a:p>
        </p:txBody>
      </p:sp>
      <p:cxnSp>
        <p:nvCxnSpPr>
          <p:cNvPr id="12" name="Straight Connector 11">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846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376605B-B311-4691-9B2A-1684D1F5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50C40FC6-F06C-437F-A877-019DFC43F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34482" y="0"/>
            <a:ext cx="9957519" cy="6858000"/>
          </a:xfrm>
          <a:custGeom>
            <a:avLst/>
            <a:gdLst>
              <a:gd name="connsiteX0" fmla="*/ 6878624 w 9957519"/>
              <a:gd name="connsiteY0" fmla="*/ 0 h 6858000"/>
              <a:gd name="connsiteX1" fmla="*/ 9957519 w 9957519"/>
              <a:gd name="connsiteY1" fmla="*/ 0 h 6858000"/>
              <a:gd name="connsiteX2" fmla="*/ 9957519 w 9957519"/>
              <a:gd name="connsiteY2" fmla="*/ 1557082 h 6858000"/>
              <a:gd name="connsiteX3" fmla="*/ 5311608 w 9957519"/>
              <a:gd name="connsiteY3" fmla="*/ 6858000 h 6858000"/>
              <a:gd name="connsiteX4" fmla="*/ 868032 w 9957519"/>
              <a:gd name="connsiteY4" fmla="*/ 6858000 h 6858000"/>
              <a:gd name="connsiteX5" fmla="*/ 0 w 9957519"/>
              <a:gd name="connsiteY5" fmla="*/ 0 h 6858000"/>
              <a:gd name="connsiteX6" fmla="*/ 6878624 w 9957519"/>
              <a:gd name="connsiteY6" fmla="*/ 0 h 6858000"/>
              <a:gd name="connsiteX7" fmla="*/ 0 w 9957519"/>
              <a:gd name="connsiteY7"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57519" h="6858000">
                <a:moveTo>
                  <a:pt x="6878624" y="0"/>
                </a:moveTo>
                <a:lnTo>
                  <a:pt x="9957519" y="0"/>
                </a:lnTo>
                <a:lnTo>
                  <a:pt x="9957519" y="1557082"/>
                </a:lnTo>
                <a:lnTo>
                  <a:pt x="5311608" y="6858000"/>
                </a:lnTo>
                <a:lnTo>
                  <a:pt x="868032" y="6858000"/>
                </a:lnTo>
                <a:close/>
                <a:moveTo>
                  <a:pt x="0" y="0"/>
                </a:moveTo>
                <a:lnTo>
                  <a:pt x="6878624" y="0"/>
                </a:lnTo>
                <a:lnTo>
                  <a:pt x="0" y="1"/>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263389-F97E-B425-1146-4F6383F5155A}"/>
              </a:ext>
            </a:extLst>
          </p:cNvPr>
          <p:cNvSpPr>
            <a:spLocks noGrp="1"/>
          </p:cNvSpPr>
          <p:nvPr>
            <p:ph type="title"/>
          </p:nvPr>
        </p:nvSpPr>
        <p:spPr>
          <a:xfrm>
            <a:off x="1153438" y="2569402"/>
            <a:ext cx="5202381" cy="1998517"/>
          </a:xfrm>
        </p:spPr>
        <p:txBody>
          <a:bodyPr vert="horz" lIns="91440" tIns="45720" rIns="91440" bIns="45720" rtlCol="0" anchor="t">
            <a:normAutofit/>
          </a:bodyPr>
          <a:lstStyle/>
          <a:p>
            <a:r>
              <a:rPr lang="en-US" sz="4800" cap="all" spc="300" dirty="0">
                <a:latin typeface="Segoe UI"/>
                <a:cs typeface="Segoe UI"/>
              </a:rPr>
              <a:t>Thank You.</a:t>
            </a:r>
          </a:p>
        </p:txBody>
      </p:sp>
      <p:pic>
        <p:nvPicPr>
          <p:cNvPr id="7" name="Graphic 6" descr="Handshake">
            <a:extLst>
              <a:ext uri="{FF2B5EF4-FFF2-40B4-BE49-F238E27FC236}">
                <a16:creationId xmlns:a16="http://schemas.microsoft.com/office/drawing/2014/main" id="{1DA2497C-E33B-D616-51A2-C50C8EE1B9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08054" y="2754999"/>
            <a:ext cx="1640019" cy="1640019"/>
          </a:xfrm>
          <a:prstGeom prst="rect">
            <a:avLst/>
          </a:prstGeom>
        </p:spPr>
      </p:pic>
    </p:spTree>
    <p:extLst>
      <p:ext uri="{BB962C8B-B14F-4D97-AF65-F5344CB8AC3E}">
        <p14:creationId xmlns:p14="http://schemas.microsoft.com/office/powerpoint/2010/main" val="506923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F61B6F-B7AC-B74C-38C2-D79314FC6FB4}"/>
              </a:ext>
            </a:extLst>
          </p:cNvPr>
          <p:cNvSpPr>
            <a:spLocks noGrp="1"/>
          </p:cNvSpPr>
          <p:nvPr>
            <p:ph type="title"/>
          </p:nvPr>
        </p:nvSpPr>
        <p:spPr>
          <a:xfrm>
            <a:off x="1756756" y="906189"/>
            <a:ext cx="8689571" cy="1001886"/>
          </a:xfrm>
        </p:spPr>
        <p:txBody>
          <a:bodyPr anchor="b">
            <a:normAutofit/>
          </a:bodyPr>
          <a:lstStyle/>
          <a:p>
            <a:pPr algn="ctr"/>
            <a:r>
              <a:rPr lang="en-US">
                <a:latin typeface="Segoe UI"/>
                <a:cs typeface="Segoe UI"/>
              </a:rPr>
              <a:t>Problem Statement</a:t>
            </a:r>
          </a:p>
        </p:txBody>
      </p:sp>
      <p:cxnSp>
        <p:nvCxnSpPr>
          <p:cNvPr id="28" name="Straight Connector 10">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9" name="Content Placeholder 2">
            <a:extLst>
              <a:ext uri="{FF2B5EF4-FFF2-40B4-BE49-F238E27FC236}">
                <a16:creationId xmlns:a16="http://schemas.microsoft.com/office/drawing/2014/main" id="{E5335166-3DB3-4820-3F3B-C305BD28D1E2}"/>
              </a:ext>
            </a:extLst>
          </p:cNvPr>
          <p:cNvGraphicFramePr>
            <a:graphicFrameLocks noGrp="1"/>
          </p:cNvGraphicFramePr>
          <p:nvPr>
            <p:ph idx="1"/>
            <p:extLst>
              <p:ext uri="{D42A27DB-BD31-4B8C-83A1-F6EECF244321}">
                <p14:modId xmlns:p14="http://schemas.microsoft.com/office/powerpoint/2010/main" val="3689108934"/>
              </p:ext>
            </p:extLst>
          </p:nvPr>
        </p:nvGraphicFramePr>
        <p:xfrm>
          <a:off x="1143000" y="2338016"/>
          <a:ext cx="9906000" cy="356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653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88C730-AE70-245F-8897-9EF937FC9F0B}"/>
              </a:ext>
            </a:extLst>
          </p:cNvPr>
          <p:cNvSpPr>
            <a:spLocks noGrp="1"/>
          </p:cNvSpPr>
          <p:nvPr>
            <p:ph type="title"/>
          </p:nvPr>
        </p:nvSpPr>
        <p:spPr>
          <a:xfrm>
            <a:off x="1143000" y="1181100"/>
            <a:ext cx="3894413" cy="2514828"/>
          </a:xfrm>
        </p:spPr>
        <p:txBody>
          <a:bodyPr anchor="t">
            <a:normAutofit/>
          </a:bodyPr>
          <a:lstStyle/>
          <a:p>
            <a:r>
              <a:rPr lang="en-US">
                <a:latin typeface="Segoe UI"/>
                <a:cs typeface="Segoe UI"/>
              </a:rPr>
              <a:t>Web Scraping and Data Preprocessing.</a:t>
            </a:r>
          </a:p>
        </p:txBody>
      </p:sp>
      <p:cxnSp>
        <p:nvCxnSpPr>
          <p:cNvPr id="65" name="Straight Connector 64">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Content Placeholder 2">
            <a:extLst>
              <a:ext uri="{FF2B5EF4-FFF2-40B4-BE49-F238E27FC236}">
                <a16:creationId xmlns:a16="http://schemas.microsoft.com/office/drawing/2014/main" id="{888397C7-5E41-F022-4998-2AE8339DF4C5}"/>
              </a:ext>
            </a:extLst>
          </p:cNvPr>
          <p:cNvGraphicFramePr>
            <a:graphicFrameLocks noGrp="1"/>
          </p:cNvGraphicFramePr>
          <p:nvPr>
            <p:ph idx="1"/>
            <p:extLst>
              <p:ext uri="{D42A27DB-BD31-4B8C-83A1-F6EECF244321}">
                <p14:modId xmlns:p14="http://schemas.microsoft.com/office/powerpoint/2010/main" val="1383308068"/>
              </p:ext>
            </p:extLst>
          </p:nvPr>
        </p:nvGraphicFramePr>
        <p:xfrm>
          <a:off x="5650663" y="1023909"/>
          <a:ext cx="5398337" cy="4829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3470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D3CB-17D5-418B-D028-438F8F34D349}"/>
              </a:ext>
            </a:extLst>
          </p:cNvPr>
          <p:cNvSpPr>
            <a:spLocks noGrp="1"/>
          </p:cNvSpPr>
          <p:nvPr>
            <p:ph type="title"/>
          </p:nvPr>
        </p:nvSpPr>
        <p:spPr/>
        <p:txBody>
          <a:bodyPr/>
          <a:lstStyle/>
          <a:p>
            <a:r>
              <a:rPr lang="en-US">
                <a:latin typeface="Segoe UI"/>
                <a:cs typeface="Segoe UI"/>
              </a:rPr>
              <a:t>Past, Present, Future Sentence Judgement.</a:t>
            </a:r>
          </a:p>
        </p:txBody>
      </p:sp>
      <p:sp>
        <p:nvSpPr>
          <p:cNvPr id="3" name="Content Placeholder 2">
            <a:extLst>
              <a:ext uri="{FF2B5EF4-FFF2-40B4-BE49-F238E27FC236}">
                <a16:creationId xmlns:a16="http://schemas.microsoft.com/office/drawing/2014/main" id="{4C371CC3-7A5D-65FB-ADB6-8BDE85554D0F}"/>
              </a:ext>
            </a:extLst>
          </p:cNvPr>
          <p:cNvSpPr>
            <a:spLocks noGrp="1"/>
          </p:cNvSpPr>
          <p:nvPr>
            <p:ph idx="1"/>
          </p:nvPr>
        </p:nvSpPr>
        <p:spPr/>
        <p:txBody>
          <a:bodyPr vert="horz" lIns="91440" tIns="45720" rIns="91440" bIns="45720" rtlCol="0" anchor="t">
            <a:normAutofit/>
          </a:bodyPr>
          <a:lstStyle/>
          <a:p>
            <a:r>
              <a:rPr lang="en-US">
                <a:latin typeface="Segoe UI"/>
                <a:cs typeface="Segoe UI"/>
              </a:rPr>
              <a:t>Since this is area of less research, there is no model to perform such tasks efficiently.</a:t>
            </a:r>
          </a:p>
          <a:p>
            <a:r>
              <a:rPr lang="en-US">
                <a:latin typeface="Segoe UI"/>
                <a:cs typeface="Segoe UI"/>
              </a:rPr>
              <a:t>Hence, we have used Stanza python lib to get the required results.</a:t>
            </a:r>
          </a:p>
          <a:p>
            <a:r>
              <a:rPr lang="en-US">
                <a:latin typeface="Segoe UI"/>
                <a:cs typeface="Segoe UI"/>
              </a:rPr>
              <a:t>Below image shows the tokenization and type of tense.</a:t>
            </a:r>
          </a:p>
          <a:p>
            <a:endParaRPr lang="en-US">
              <a:latin typeface="Segoe UI"/>
              <a:cs typeface="Segoe UI"/>
            </a:endParaRPr>
          </a:p>
        </p:txBody>
      </p:sp>
      <p:pic>
        <p:nvPicPr>
          <p:cNvPr id="4" name="Picture 4">
            <a:extLst>
              <a:ext uri="{FF2B5EF4-FFF2-40B4-BE49-F238E27FC236}">
                <a16:creationId xmlns:a16="http://schemas.microsoft.com/office/drawing/2014/main" id="{7223EAD7-F528-2367-7F8F-2E8F87ED9E44}"/>
              </a:ext>
            </a:extLst>
          </p:cNvPr>
          <p:cNvPicPr>
            <a:picLocks noChangeAspect="1"/>
          </p:cNvPicPr>
          <p:nvPr/>
        </p:nvPicPr>
        <p:blipFill>
          <a:blip r:embed="rId2"/>
          <a:stretch>
            <a:fillRect/>
          </a:stretch>
        </p:blipFill>
        <p:spPr>
          <a:xfrm>
            <a:off x="1415441" y="4009917"/>
            <a:ext cx="9340241" cy="18861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7711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6">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18">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F8F579-1F13-BA85-46C8-7A71685D22F6}"/>
              </a:ext>
            </a:extLst>
          </p:cNvPr>
          <p:cNvSpPr>
            <a:spLocks noGrp="1"/>
          </p:cNvSpPr>
          <p:nvPr>
            <p:ph type="title"/>
          </p:nvPr>
        </p:nvSpPr>
        <p:spPr>
          <a:xfrm>
            <a:off x="1143001" y="1203678"/>
            <a:ext cx="3894412" cy="2028707"/>
          </a:xfrm>
        </p:spPr>
        <p:txBody>
          <a:bodyPr anchor="t">
            <a:normAutofit/>
          </a:bodyPr>
          <a:lstStyle/>
          <a:p>
            <a:pPr>
              <a:lnSpc>
                <a:spcPct val="90000"/>
              </a:lnSpc>
            </a:pPr>
            <a:r>
              <a:rPr lang="en-US" sz="3400">
                <a:latin typeface="Segoe UI"/>
                <a:cs typeface="Segoe UI"/>
              </a:rPr>
              <a:t>Past, Present, Future Sentence Judgement (contd...)</a:t>
            </a:r>
          </a:p>
        </p:txBody>
      </p:sp>
      <p:sp>
        <p:nvSpPr>
          <p:cNvPr id="36" name="Content Placeholder 2">
            <a:extLst>
              <a:ext uri="{FF2B5EF4-FFF2-40B4-BE49-F238E27FC236}">
                <a16:creationId xmlns:a16="http://schemas.microsoft.com/office/drawing/2014/main" id="{5D77F4C9-4452-623E-D785-62182053377C}"/>
              </a:ext>
            </a:extLst>
          </p:cNvPr>
          <p:cNvSpPr>
            <a:spLocks noGrp="1"/>
          </p:cNvSpPr>
          <p:nvPr>
            <p:ph idx="1"/>
          </p:nvPr>
        </p:nvSpPr>
        <p:spPr>
          <a:xfrm>
            <a:off x="5453548" y="1446418"/>
            <a:ext cx="5595452" cy="4268582"/>
          </a:xfrm>
        </p:spPr>
        <p:txBody>
          <a:bodyPr vert="horz" lIns="91440" tIns="45720" rIns="91440" bIns="45720" rtlCol="0" anchor="b">
            <a:normAutofit/>
          </a:bodyPr>
          <a:lstStyle/>
          <a:p>
            <a:pPr>
              <a:lnSpc>
                <a:spcPct val="110000"/>
              </a:lnSpc>
            </a:pPr>
            <a:r>
              <a:rPr lang="en-US" sz="1700">
                <a:latin typeface="Segoe UI"/>
                <a:cs typeface="Segoe UI"/>
              </a:rPr>
              <a:t>Gone through all the sentences present in Ramayana Hindi dataset and tried to find the type of tense.</a:t>
            </a:r>
            <a:endParaRPr lang="en-US"/>
          </a:p>
          <a:p>
            <a:pPr>
              <a:lnSpc>
                <a:spcPct val="110000"/>
              </a:lnSpc>
            </a:pPr>
            <a:r>
              <a:rPr lang="en-US" sz="1700">
                <a:latin typeface="Segoe UI"/>
                <a:cs typeface="Segoe UI"/>
              </a:rPr>
              <a:t>Dataset contains all simple and compound sentences. Hence, some sentences couldn't be captured by the lib efficiently.</a:t>
            </a:r>
          </a:p>
          <a:p>
            <a:pPr>
              <a:lnSpc>
                <a:spcPct val="110000"/>
              </a:lnSpc>
            </a:pPr>
            <a:r>
              <a:rPr lang="en-US" sz="1700">
                <a:latin typeface="Segoe UI"/>
                <a:cs typeface="Segoe UI"/>
              </a:rPr>
              <a:t>Created three lists which stores Past, Present and Future Sentences respectively in chronological order.</a:t>
            </a:r>
          </a:p>
          <a:p>
            <a:pPr>
              <a:lnSpc>
                <a:spcPct val="110000"/>
              </a:lnSpc>
            </a:pPr>
            <a:r>
              <a:rPr lang="en-US" sz="1700">
                <a:latin typeface="Segoe UI"/>
                <a:cs typeface="Segoe UI"/>
              </a:rPr>
              <a:t>The above created list will be used in BM-25 model to know the </a:t>
            </a:r>
            <a:r>
              <a:rPr lang="en-US" sz="1700" b="1">
                <a:latin typeface="Segoe UI"/>
                <a:cs typeface="Segoe UI"/>
              </a:rPr>
              <a:t>temporal ordering of events</a:t>
            </a:r>
            <a:r>
              <a:rPr lang="en-US" sz="1700">
                <a:latin typeface="Segoe UI"/>
                <a:cs typeface="Segoe UI"/>
              </a:rPr>
              <a:t>.</a:t>
            </a:r>
          </a:p>
          <a:p>
            <a:pPr>
              <a:lnSpc>
                <a:spcPct val="110000"/>
              </a:lnSpc>
            </a:pPr>
            <a:endParaRPr lang="en-US" sz="1700">
              <a:latin typeface="Segoe UI"/>
              <a:cs typeface="Segoe UI"/>
            </a:endParaRPr>
          </a:p>
        </p:txBody>
      </p:sp>
      <p:cxnSp>
        <p:nvCxnSpPr>
          <p:cNvPr id="37" name="Straight Connector 20">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291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B15E4B-22BD-2CD5-CFF0-9C81DD36FE25}"/>
              </a:ext>
            </a:extLst>
          </p:cNvPr>
          <p:cNvSpPr>
            <a:spLocks noGrp="1"/>
          </p:cNvSpPr>
          <p:nvPr>
            <p:ph type="title"/>
          </p:nvPr>
        </p:nvSpPr>
        <p:spPr>
          <a:xfrm>
            <a:off x="700057" y="424225"/>
            <a:ext cx="11104246" cy="1290714"/>
          </a:xfrm>
        </p:spPr>
        <p:txBody>
          <a:bodyPr>
            <a:normAutofit/>
          </a:bodyPr>
          <a:lstStyle/>
          <a:p>
            <a:r>
              <a:rPr lang="en-US" sz="3200" b="1" dirty="0">
                <a:latin typeface="Segoe UI"/>
                <a:ea typeface="+mj-lt"/>
                <a:cs typeface="+mj-lt"/>
              </a:rPr>
              <a:t>BM25 to find </a:t>
            </a:r>
            <a:r>
              <a:rPr lang="en-US" sz="3200" dirty="0">
                <a:latin typeface="Segoe UI"/>
                <a:ea typeface="+mj-lt"/>
                <a:cs typeface="+mj-lt"/>
              </a:rPr>
              <a:t>relevant position of past events.</a:t>
            </a:r>
            <a:endParaRPr lang="en-US" sz="3200" dirty="0">
              <a:latin typeface="Segoe UI"/>
              <a:cs typeface="Segoe UI"/>
            </a:endParaRPr>
          </a:p>
        </p:txBody>
      </p:sp>
      <p:sp>
        <p:nvSpPr>
          <p:cNvPr id="3" name="Content Placeholder 2">
            <a:extLst>
              <a:ext uri="{FF2B5EF4-FFF2-40B4-BE49-F238E27FC236}">
                <a16:creationId xmlns:a16="http://schemas.microsoft.com/office/drawing/2014/main" id="{957EAA5E-436E-7AC7-4C2E-785BEB2F0D2A}"/>
              </a:ext>
            </a:extLst>
          </p:cNvPr>
          <p:cNvSpPr>
            <a:spLocks noGrp="1"/>
          </p:cNvSpPr>
          <p:nvPr>
            <p:ph idx="1"/>
          </p:nvPr>
        </p:nvSpPr>
        <p:spPr>
          <a:xfrm>
            <a:off x="701841" y="1590906"/>
            <a:ext cx="10651958" cy="1047986"/>
          </a:xfrm>
        </p:spPr>
        <p:txBody>
          <a:bodyPr vert="horz" lIns="91440" tIns="45720" rIns="91440" bIns="45720" rtlCol="0" anchor="t">
            <a:normAutofit/>
          </a:bodyPr>
          <a:lstStyle/>
          <a:p>
            <a:pPr marL="0" indent="0">
              <a:buNone/>
            </a:pPr>
            <a:r>
              <a:rPr lang="en-US" dirty="0">
                <a:latin typeface="Segoe UI"/>
                <a:ea typeface="+mn-lt"/>
                <a:cs typeface="+mn-lt"/>
              </a:rPr>
              <a:t>Searching for events and finding when this event has been happened in past. </a:t>
            </a:r>
            <a:endParaRPr lang="en-US" dirty="0">
              <a:latin typeface="Segoe UI"/>
            </a:endParaRPr>
          </a:p>
          <a:p>
            <a:pPr>
              <a:buNone/>
            </a:pPr>
            <a:r>
              <a:rPr lang="en-US" dirty="0">
                <a:latin typeface="Segoe UI"/>
                <a:ea typeface="+mn-lt"/>
                <a:cs typeface="+mn-lt"/>
              </a:rPr>
              <a:t>Given a query </a:t>
            </a:r>
            <a:r>
              <a:rPr lang="en-US" i="1" dirty="0">
                <a:latin typeface="Segoe UI"/>
                <a:ea typeface="+mn-lt"/>
                <a:cs typeface="+mn-lt"/>
              </a:rPr>
              <a:t>Q</a:t>
            </a:r>
            <a:r>
              <a:rPr lang="en-US" dirty="0">
                <a:latin typeface="Segoe UI"/>
                <a:ea typeface="+mn-lt"/>
                <a:cs typeface="+mn-lt"/>
              </a:rPr>
              <a:t>, containing keywords {q_{1},...,q_{n}}, the BM25 score of a document </a:t>
            </a:r>
            <a:r>
              <a:rPr lang="en-US" i="1" dirty="0">
                <a:latin typeface="Segoe UI"/>
                <a:ea typeface="+mn-lt"/>
                <a:cs typeface="+mn-lt"/>
              </a:rPr>
              <a:t>D</a:t>
            </a:r>
            <a:r>
              <a:rPr lang="en-US" dirty="0">
                <a:latin typeface="Segoe UI"/>
                <a:ea typeface="+mn-lt"/>
                <a:cs typeface="+mn-lt"/>
              </a:rPr>
              <a:t> is:</a:t>
            </a:r>
          </a:p>
          <a:p>
            <a:pPr marL="0" indent="0">
              <a:buNone/>
            </a:pPr>
            <a:endParaRPr lang="en-US" dirty="0">
              <a:latin typeface="Segoe UI"/>
              <a:cs typeface="Segoe UI"/>
            </a:endParaRPr>
          </a:p>
          <a:p>
            <a:pPr marL="0" indent="0">
              <a:buNone/>
            </a:pPr>
            <a:endParaRPr lang="en-US" dirty="0">
              <a:latin typeface="Segoe UI"/>
              <a:cs typeface="Segoe UI"/>
            </a:endParaRPr>
          </a:p>
        </p:txBody>
      </p:sp>
      <p:cxnSp>
        <p:nvCxnSpPr>
          <p:cNvPr id="12" name="Straight Connector 11">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a:extLst>
              <a:ext uri="{FF2B5EF4-FFF2-40B4-BE49-F238E27FC236}">
                <a16:creationId xmlns:a16="http://schemas.microsoft.com/office/drawing/2014/main" id="{5465ACEC-54A3-6FBC-C8A5-E22B82A43FF8}"/>
              </a:ext>
            </a:extLst>
          </p:cNvPr>
          <p:cNvPicPr>
            <a:picLocks noChangeAspect="1"/>
          </p:cNvPicPr>
          <p:nvPr/>
        </p:nvPicPr>
        <p:blipFill>
          <a:blip r:embed="rId2"/>
          <a:stretch>
            <a:fillRect/>
          </a:stretch>
        </p:blipFill>
        <p:spPr>
          <a:xfrm>
            <a:off x="2438400" y="2993998"/>
            <a:ext cx="5352789" cy="1130960"/>
          </a:xfrm>
          <a:prstGeom prst="rect">
            <a:avLst/>
          </a:prstGeom>
        </p:spPr>
      </p:pic>
      <p:sp>
        <p:nvSpPr>
          <p:cNvPr id="6" name="TextBox 5">
            <a:extLst>
              <a:ext uri="{FF2B5EF4-FFF2-40B4-BE49-F238E27FC236}">
                <a16:creationId xmlns:a16="http://schemas.microsoft.com/office/drawing/2014/main" id="{17979949-5251-72D8-AFDF-F49FEEFFE139}"/>
              </a:ext>
            </a:extLst>
          </p:cNvPr>
          <p:cNvSpPr txBox="1"/>
          <p:nvPr/>
        </p:nvSpPr>
        <p:spPr>
          <a:xfrm>
            <a:off x="695195" y="4661771"/>
            <a:ext cx="882876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Segoe UI"/>
                <a:ea typeface="+mn-lt"/>
                <a:cs typeface="+mn-lt"/>
              </a:rPr>
              <a:t>where f (qi, D) is qi’s term frequency in the document D in words, </a:t>
            </a:r>
            <a:r>
              <a:rPr lang="en-US" dirty="0" err="1">
                <a:latin typeface="Segoe UI"/>
                <a:ea typeface="+mn-lt"/>
                <a:cs typeface="+mn-lt"/>
              </a:rPr>
              <a:t>avgFieldLen</a:t>
            </a:r>
            <a:r>
              <a:rPr lang="en-US" dirty="0">
                <a:latin typeface="Segoe UI"/>
                <a:ea typeface="+mn-lt"/>
                <a:cs typeface="+mn-lt"/>
              </a:rPr>
              <a:t> is the</a:t>
            </a:r>
            <a:br>
              <a:rPr lang="en-US" dirty="0">
                <a:latin typeface="Segoe UI"/>
                <a:ea typeface="+mn-lt"/>
                <a:cs typeface="+mn-lt"/>
              </a:rPr>
            </a:br>
            <a:r>
              <a:rPr lang="en-US" dirty="0">
                <a:latin typeface="Segoe UI"/>
                <a:ea typeface="+mn-lt"/>
                <a:cs typeface="+mn-lt"/>
              </a:rPr>
              <a:t>average document length in the text collection from which documents are drawn. k and b are hyper-parameters which are set to 2 and 0.75 respectively.</a:t>
            </a:r>
            <a:br>
              <a:rPr lang="en-US" dirty="0">
                <a:latin typeface="Segoe UI"/>
                <a:ea typeface="+mn-lt"/>
                <a:cs typeface="+mn-lt"/>
              </a:rPr>
            </a:br>
            <a:endParaRPr lang="en-US">
              <a:latin typeface="Segoe UI"/>
              <a:ea typeface="+mn-lt"/>
              <a:cs typeface="+mn-lt"/>
            </a:endParaRPr>
          </a:p>
        </p:txBody>
      </p:sp>
    </p:spTree>
    <p:extLst>
      <p:ext uri="{BB962C8B-B14F-4D97-AF65-F5344CB8AC3E}">
        <p14:creationId xmlns:p14="http://schemas.microsoft.com/office/powerpoint/2010/main" val="1678512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FB79B3A-4FB5-0256-F58A-F07772B08C1B}"/>
              </a:ext>
            </a:extLst>
          </p:cNvPr>
          <p:cNvSpPr txBox="1"/>
          <p:nvPr/>
        </p:nvSpPr>
        <p:spPr>
          <a:xfrm>
            <a:off x="631520" y="463563"/>
            <a:ext cx="10563095" cy="74788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120000"/>
              </a:lnSpc>
              <a:spcAft>
                <a:spcPts val="600"/>
              </a:spcAft>
            </a:pPr>
            <a:r>
              <a:rPr lang="en-US" sz="3200" b="1" dirty="0">
                <a:latin typeface="Segoe UI"/>
                <a:cs typeface="Segoe UI"/>
              </a:rPr>
              <a:t>BM25 to find </a:t>
            </a:r>
            <a:r>
              <a:rPr lang="en-US" sz="3200" dirty="0">
                <a:latin typeface="Segoe UI"/>
                <a:cs typeface="Segoe UI"/>
              </a:rPr>
              <a:t>relevant position of past events.(contd...)</a:t>
            </a:r>
          </a:p>
          <a:p>
            <a:pPr>
              <a:lnSpc>
                <a:spcPct val="120000"/>
              </a:lnSpc>
              <a:spcAft>
                <a:spcPts val="600"/>
              </a:spcAft>
            </a:pPr>
            <a:endParaRPr lang="en-US" sz="3200" dirty="0">
              <a:latin typeface="Segoe UI"/>
              <a:cs typeface="Segoe UI"/>
            </a:endParaRPr>
          </a:p>
        </p:txBody>
      </p:sp>
      <p:cxnSp>
        <p:nvCxnSpPr>
          <p:cNvPr id="13" name="Straight Connector 12">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CE729F8-9C96-0391-4F3F-E80626589BD0}"/>
              </a:ext>
            </a:extLst>
          </p:cNvPr>
          <p:cNvSpPr txBox="1"/>
          <p:nvPr/>
        </p:nvSpPr>
        <p:spPr>
          <a:xfrm>
            <a:off x="632564" y="1342373"/>
            <a:ext cx="95594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Segoe UI"/>
                <a:cs typeface="Segoe UI"/>
              </a:rPr>
              <a:t>Below example shows how we're performing temporal ordering of events -</a:t>
            </a:r>
          </a:p>
        </p:txBody>
      </p:sp>
      <p:pic>
        <p:nvPicPr>
          <p:cNvPr id="6" name="Picture 6">
            <a:extLst>
              <a:ext uri="{FF2B5EF4-FFF2-40B4-BE49-F238E27FC236}">
                <a16:creationId xmlns:a16="http://schemas.microsoft.com/office/drawing/2014/main" id="{AC2F8A35-A6CC-86AE-C338-F4C6A32C3660}"/>
              </a:ext>
            </a:extLst>
          </p:cNvPr>
          <p:cNvPicPr>
            <a:picLocks noChangeAspect="1"/>
          </p:cNvPicPr>
          <p:nvPr/>
        </p:nvPicPr>
        <p:blipFill>
          <a:blip r:embed="rId2"/>
          <a:stretch>
            <a:fillRect/>
          </a:stretch>
        </p:blipFill>
        <p:spPr>
          <a:xfrm>
            <a:off x="736948" y="1876246"/>
            <a:ext cx="7482213" cy="2698411"/>
          </a:xfrm>
          <a:prstGeom prst="rect">
            <a:avLst/>
          </a:prstGeom>
        </p:spPr>
      </p:pic>
      <p:sp>
        <p:nvSpPr>
          <p:cNvPr id="7" name="TextBox 6">
            <a:extLst>
              <a:ext uri="{FF2B5EF4-FFF2-40B4-BE49-F238E27FC236}">
                <a16:creationId xmlns:a16="http://schemas.microsoft.com/office/drawing/2014/main" id="{2BDA220B-9B54-1280-4777-81E205662A4E}"/>
              </a:ext>
            </a:extLst>
          </p:cNvPr>
          <p:cNvSpPr txBox="1"/>
          <p:nvPr/>
        </p:nvSpPr>
        <p:spPr>
          <a:xfrm>
            <a:off x="629302" y="4877713"/>
            <a:ext cx="1099993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Segoe UI"/>
                <a:cs typeface="Segoe UI"/>
              </a:rPr>
              <a:t>Here, We are passing 1 sentence of chapter 348 and model BM-25 returns chapter name </a:t>
            </a:r>
          </a:p>
          <a:p>
            <a:r>
              <a:rPr lang="en-US" dirty="0">
                <a:latin typeface="Segoe UI"/>
                <a:cs typeface="Segoe UI"/>
              </a:rPr>
              <a:t>And score related to that query. Further, we pick the top 8 chapters and if it is found in </a:t>
            </a:r>
          </a:p>
          <a:p>
            <a:r>
              <a:rPr lang="en-US" dirty="0">
                <a:latin typeface="Segoe UI"/>
                <a:cs typeface="Segoe UI"/>
              </a:rPr>
              <a:t>the chapters less than 348 then, we can say it has been happened in the past somewhere.</a:t>
            </a:r>
            <a:endParaRPr lang="en-US"/>
          </a:p>
        </p:txBody>
      </p:sp>
    </p:spTree>
    <p:extLst>
      <p:ext uri="{BB962C8B-B14F-4D97-AF65-F5344CB8AC3E}">
        <p14:creationId xmlns:p14="http://schemas.microsoft.com/office/powerpoint/2010/main" val="2326009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 name="Rectangle 97">
            <a:extLst>
              <a:ext uri="{FF2B5EF4-FFF2-40B4-BE49-F238E27FC236}">
                <a16:creationId xmlns:a16="http://schemas.microsoft.com/office/drawing/2014/main" id="{FA294778-47A8-4EEF-9689-F6964D44D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Shape 99">
            <a:extLst>
              <a:ext uri="{FF2B5EF4-FFF2-40B4-BE49-F238E27FC236}">
                <a16:creationId xmlns:a16="http://schemas.microsoft.com/office/drawing/2014/main" id="{BD2A511A-065F-489D-9CF0-FEF36143A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531806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5" name="Freeform: Shape 101">
            <a:extLst>
              <a:ext uri="{FF2B5EF4-FFF2-40B4-BE49-F238E27FC236}">
                <a16:creationId xmlns:a16="http://schemas.microsoft.com/office/drawing/2014/main" id="{6F626582-88CC-4CA0-8BC6-94550FF9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17267" cy="6858000"/>
          </a:xfrm>
          <a:custGeom>
            <a:avLst/>
            <a:gdLst>
              <a:gd name="connsiteX0" fmla="*/ 0 w 11317267"/>
              <a:gd name="connsiteY0" fmla="*/ 0 h 6858000"/>
              <a:gd name="connsiteX1" fmla="*/ 11317267 w 11317267"/>
              <a:gd name="connsiteY1" fmla="*/ 0 h 6858000"/>
              <a:gd name="connsiteX2" fmla="*/ 5306679 w 11317267"/>
              <a:gd name="connsiteY2" fmla="*/ 6857996 h 6858000"/>
              <a:gd name="connsiteX3" fmla="*/ 5306677 w 11317267"/>
              <a:gd name="connsiteY3" fmla="*/ 6857998 h 6858000"/>
              <a:gd name="connsiteX4" fmla="*/ 5306675 w 11317267"/>
              <a:gd name="connsiteY4" fmla="*/ 6858000 h 6858000"/>
              <a:gd name="connsiteX5" fmla="*/ 0 w 11317267"/>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7267" h="6858000">
                <a:moveTo>
                  <a:pt x="0" y="0"/>
                </a:moveTo>
                <a:lnTo>
                  <a:pt x="11317267" y="0"/>
                </a:lnTo>
                <a:lnTo>
                  <a:pt x="5306679" y="6857996"/>
                </a:lnTo>
                <a:cubicBezTo>
                  <a:pt x="5306679" y="6857997"/>
                  <a:pt x="5306677" y="6857997"/>
                  <a:pt x="5306677" y="6857998"/>
                </a:cubicBezTo>
                <a:lnTo>
                  <a:pt x="530667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F2E1D3-5AF5-66BF-8DB2-90146668DB97}"/>
              </a:ext>
            </a:extLst>
          </p:cNvPr>
          <p:cNvSpPr>
            <a:spLocks noGrp="1"/>
          </p:cNvSpPr>
          <p:nvPr>
            <p:ph type="title"/>
          </p:nvPr>
        </p:nvSpPr>
        <p:spPr>
          <a:xfrm>
            <a:off x="412315" y="361457"/>
            <a:ext cx="7492285" cy="1360898"/>
          </a:xfrm>
        </p:spPr>
        <p:txBody>
          <a:bodyPr vert="horz" lIns="91440" tIns="45720" rIns="91440" bIns="45720" rtlCol="0">
            <a:normAutofit/>
          </a:bodyPr>
          <a:lstStyle/>
          <a:p>
            <a:r>
              <a:rPr lang="en-US" kern="1200" cap="all" spc="300">
                <a:latin typeface="Segoe UI"/>
                <a:cs typeface="Segoe UI"/>
              </a:rPr>
              <a:t>Analysis using Knowledge Graph.</a:t>
            </a:r>
          </a:p>
        </p:txBody>
      </p:sp>
      <p:graphicFrame>
        <p:nvGraphicFramePr>
          <p:cNvPr id="33" name="TextBox 3">
            <a:extLst>
              <a:ext uri="{FF2B5EF4-FFF2-40B4-BE49-F238E27FC236}">
                <a16:creationId xmlns:a16="http://schemas.microsoft.com/office/drawing/2014/main" id="{E8A920FC-C63B-C055-13AD-6DBE60B98F63}"/>
              </a:ext>
            </a:extLst>
          </p:cNvPr>
          <p:cNvGraphicFramePr/>
          <p:nvPr>
            <p:extLst>
              <p:ext uri="{D42A27DB-BD31-4B8C-83A1-F6EECF244321}">
                <p14:modId xmlns:p14="http://schemas.microsoft.com/office/powerpoint/2010/main" val="3699334579"/>
              </p:ext>
            </p:extLst>
          </p:nvPr>
        </p:nvGraphicFramePr>
        <p:xfrm>
          <a:off x="412317" y="2029316"/>
          <a:ext cx="6159648" cy="4550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84" name="Oval 1383">
            <a:extLst>
              <a:ext uri="{FF2B5EF4-FFF2-40B4-BE49-F238E27FC236}">
                <a16:creationId xmlns:a16="http://schemas.microsoft.com/office/drawing/2014/main" id="{64A572F1-C476-831B-48B9-6B513B008451}"/>
              </a:ext>
            </a:extLst>
          </p:cNvPr>
          <p:cNvSpPr/>
          <p:nvPr/>
        </p:nvSpPr>
        <p:spPr>
          <a:xfrm>
            <a:off x="6870526" y="4662813"/>
            <a:ext cx="1889341" cy="1179533"/>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Rama</a:t>
            </a:r>
          </a:p>
        </p:txBody>
      </p:sp>
      <p:sp>
        <p:nvSpPr>
          <p:cNvPr id="1385" name="Oval 1384">
            <a:extLst>
              <a:ext uri="{FF2B5EF4-FFF2-40B4-BE49-F238E27FC236}">
                <a16:creationId xmlns:a16="http://schemas.microsoft.com/office/drawing/2014/main" id="{DF73908E-025E-158F-9972-2BBD56A94C19}"/>
              </a:ext>
            </a:extLst>
          </p:cNvPr>
          <p:cNvSpPr/>
          <p:nvPr/>
        </p:nvSpPr>
        <p:spPr>
          <a:xfrm>
            <a:off x="9758689" y="4659552"/>
            <a:ext cx="2432133" cy="1179533"/>
          </a:xfrm>
          <a:prstGeom prst="ellipse">
            <a:avLst/>
          </a:prstGeom>
          <a:solidFill>
            <a:schemeClr val="bg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lumOff val="5000"/>
                  </a:schemeClr>
                </a:solidFill>
              </a:rPr>
              <a:t>Lakshmana</a:t>
            </a:r>
          </a:p>
        </p:txBody>
      </p:sp>
      <p:cxnSp>
        <p:nvCxnSpPr>
          <p:cNvPr id="1386" name="Straight Arrow Connector 1385">
            <a:extLst>
              <a:ext uri="{FF2B5EF4-FFF2-40B4-BE49-F238E27FC236}">
                <a16:creationId xmlns:a16="http://schemas.microsoft.com/office/drawing/2014/main" id="{BDF9FC37-973A-6E92-C1CE-F1F0CAA35B4F}"/>
              </a:ext>
            </a:extLst>
          </p:cNvPr>
          <p:cNvCxnSpPr/>
          <p:nvPr/>
        </p:nvCxnSpPr>
        <p:spPr>
          <a:xfrm flipV="1">
            <a:off x="8805536" y="5257540"/>
            <a:ext cx="841332" cy="41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87" name="TextBox 1386">
            <a:extLst>
              <a:ext uri="{FF2B5EF4-FFF2-40B4-BE49-F238E27FC236}">
                <a16:creationId xmlns:a16="http://schemas.microsoft.com/office/drawing/2014/main" id="{AC4E8212-F656-6185-04D5-81D0EC441E86}"/>
              </a:ext>
            </a:extLst>
          </p:cNvPr>
          <p:cNvSpPr txBox="1"/>
          <p:nvPr/>
        </p:nvSpPr>
        <p:spPr>
          <a:xfrm>
            <a:off x="8169710" y="4380587"/>
            <a:ext cx="33068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solidFill>
                  <a:schemeClr val="bg1">
                    <a:lumMod val="95000"/>
                    <a:lumOff val="5000"/>
                  </a:schemeClr>
                </a:solidFill>
              </a:rPr>
              <a:t>Relationship(Brother)</a:t>
            </a:r>
          </a:p>
        </p:txBody>
      </p:sp>
    </p:spTree>
    <p:extLst>
      <p:ext uri="{BB962C8B-B14F-4D97-AF65-F5344CB8AC3E}">
        <p14:creationId xmlns:p14="http://schemas.microsoft.com/office/powerpoint/2010/main" val="58082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a:extLst>
              <a:ext uri="{FF2B5EF4-FFF2-40B4-BE49-F238E27FC236}">
                <a16:creationId xmlns:a16="http://schemas.microsoft.com/office/drawing/2014/main" id="{0B8A69B3-62C1-5E63-AC59-4696718616F1}"/>
              </a:ext>
            </a:extLst>
          </p:cNvPr>
          <p:cNvPicPr>
            <a:picLocks noChangeAspect="1"/>
          </p:cNvPicPr>
          <p:nvPr/>
        </p:nvPicPr>
        <p:blipFill>
          <a:blip r:embed="rId2"/>
          <a:stretch>
            <a:fillRect/>
          </a:stretch>
        </p:blipFill>
        <p:spPr>
          <a:xfrm>
            <a:off x="5313553" y="362326"/>
            <a:ext cx="6691316" cy="6125268"/>
          </a:xfrm>
          <a:prstGeom prst="rect">
            <a:avLst/>
          </a:prstGeom>
        </p:spPr>
      </p:pic>
      <p:sp>
        <p:nvSpPr>
          <p:cNvPr id="8" name="TextBox 7">
            <a:extLst>
              <a:ext uri="{FF2B5EF4-FFF2-40B4-BE49-F238E27FC236}">
                <a16:creationId xmlns:a16="http://schemas.microsoft.com/office/drawing/2014/main" id="{6C65FCC0-5099-6390-D616-A664BBEFB530}"/>
              </a:ext>
            </a:extLst>
          </p:cNvPr>
          <p:cNvSpPr txBox="1"/>
          <p:nvPr/>
        </p:nvSpPr>
        <p:spPr>
          <a:xfrm>
            <a:off x="785878" y="2643906"/>
            <a:ext cx="408974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Segoe UI"/>
                <a:cs typeface="Segoe UI"/>
              </a:rPr>
              <a:t>Knowledge graph of Ramayana dataset instances.</a:t>
            </a:r>
          </a:p>
        </p:txBody>
      </p:sp>
      <p:sp>
        <p:nvSpPr>
          <p:cNvPr id="9" name="TextBox 8">
            <a:extLst>
              <a:ext uri="{FF2B5EF4-FFF2-40B4-BE49-F238E27FC236}">
                <a16:creationId xmlns:a16="http://schemas.microsoft.com/office/drawing/2014/main" id="{FEFEA4A5-26CC-2461-3C7C-4843A435AC4F}"/>
              </a:ext>
            </a:extLst>
          </p:cNvPr>
          <p:cNvSpPr txBox="1"/>
          <p:nvPr/>
        </p:nvSpPr>
        <p:spPr>
          <a:xfrm>
            <a:off x="695195" y="6123140"/>
            <a:ext cx="44446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t>
            </a:r>
            <a:r>
              <a:rPr lang="en-US" dirty="0" err="1"/>
              <a:t>networkx</a:t>
            </a:r>
            <a:r>
              <a:rPr lang="en-US" dirty="0"/>
              <a:t> doesn't support Hindi lang.</a:t>
            </a:r>
          </a:p>
        </p:txBody>
      </p:sp>
    </p:spTree>
    <p:extLst>
      <p:ext uri="{BB962C8B-B14F-4D97-AF65-F5344CB8AC3E}">
        <p14:creationId xmlns:p14="http://schemas.microsoft.com/office/powerpoint/2010/main" val="2688754533"/>
      </p:ext>
    </p:extLst>
  </p:cSld>
  <p:clrMapOvr>
    <a:masterClrMapping/>
  </p:clrMapOvr>
</p:sld>
</file>

<file path=ppt/theme/theme1.xml><?xml version="1.0" encoding="utf-8"?>
<a:theme xmlns:a="http://schemas.openxmlformats.org/drawingml/2006/main" name="RegattaVTI">
  <a:themeElements>
    <a:clrScheme name="AnalogousFromRegularSeedRightStep">
      <a:dk1>
        <a:srgbClr val="000000"/>
      </a:dk1>
      <a:lt1>
        <a:srgbClr val="FFFFFF"/>
      </a:lt1>
      <a:dk2>
        <a:srgbClr val="243641"/>
      </a:dk2>
      <a:lt2>
        <a:srgbClr val="E2E8E8"/>
      </a:lt2>
      <a:accent1>
        <a:srgbClr val="E72937"/>
      </a:accent1>
      <a:accent2>
        <a:srgbClr val="D55917"/>
      </a:accent2>
      <a:accent3>
        <a:srgbClr val="C59E23"/>
      </a:accent3>
      <a:accent4>
        <a:srgbClr val="93AF13"/>
      </a:accent4>
      <a:accent5>
        <a:srgbClr val="5DB620"/>
      </a:accent5>
      <a:accent6>
        <a:srgbClr val="15BF17"/>
      </a:accent6>
      <a:hlink>
        <a:srgbClr val="30928B"/>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RegattaVTI</vt:lpstr>
      <vt:lpstr>TIMELINE ANALYSIS OF RAMAYANA.</vt:lpstr>
      <vt:lpstr>Problem Statement</vt:lpstr>
      <vt:lpstr>Web Scraping and Data Preprocessing.</vt:lpstr>
      <vt:lpstr>Past, Present, Future Sentence Judgement.</vt:lpstr>
      <vt:lpstr>Past, Present, Future Sentence Judgement (contd...)</vt:lpstr>
      <vt:lpstr>BM25 to find relevant position of past events.</vt:lpstr>
      <vt:lpstr>PowerPoint Presentation</vt:lpstr>
      <vt:lpstr>Analysis using Knowledge Graph.</vt:lpstr>
      <vt:lpstr>PowerPoint Presentation</vt:lpstr>
      <vt:lpstr>Analysis and Results.</vt:lpstr>
      <vt:lpstr>Future work.</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450</cp:revision>
  <dcterms:created xsi:type="dcterms:W3CDTF">2022-04-26T19:00:06Z</dcterms:created>
  <dcterms:modified xsi:type="dcterms:W3CDTF">2022-04-27T00:01:22Z</dcterms:modified>
</cp:coreProperties>
</file>