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1pPr>
    <a:lvl2pPr marL="687102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2pPr>
    <a:lvl3pPr marL="1374206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3pPr>
    <a:lvl4pPr marL="2061308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4pPr>
    <a:lvl5pPr marL="2748410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5pPr>
    <a:lvl6pPr marL="3435514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6pPr>
    <a:lvl7pPr marL="4122616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7pPr>
    <a:lvl8pPr marL="4809721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8pPr>
    <a:lvl9pPr marL="5496822" algn="l" defTabSz="1374206" rtl="0" eaLnBrk="1" latinLnBrk="0" hangingPunct="1">
      <a:defRPr sz="27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78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3D11-9E97-40F3-A2C7-30487222772C}" type="datetimeFigureOut">
              <a:rPr lang="en-US" smtClean="0"/>
              <a:t>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45ACD-B47A-47E5-922C-F37D15C1A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1pPr>
    <a:lvl2pPr marL="687102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2pPr>
    <a:lvl3pPr marL="1374206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3pPr>
    <a:lvl4pPr marL="2061308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4pPr>
    <a:lvl5pPr marL="2748410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5pPr>
    <a:lvl6pPr marL="3435514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6pPr>
    <a:lvl7pPr marL="4122616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7pPr>
    <a:lvl8pPr marL="4809721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8pPr>
    <a:lvl9pPr marL="5496822" algn="l" defTabSz="1374206" rtl="0" eaLnBrk="1" latinLnBrk="0" hangingPunct="1">
      <a:defRPr sz="18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284979"/>
            <a:ext cx="12240181" cy="4954891"/>
          </a:xfrm>
        </p:spPr>
        <p:txBody>
          <a:bodyPr>
            <a:normAutofit/>
          </a:bodyPr>
          <a:lstStyle>
            <a:lvl1pPr algn="ctr">
              <a:defRPr sz="32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2" y="6359860"/>
            <a:ext cx="10080149" cy="38399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7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2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for U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0" y="1031978"/>
            <a:ext cx="13757505" cy="12004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321358" y="431990"/>
            <a:ext cx="13757505" cy="599987"/>
          </a:xfrm>
        </p:spPr>
        <p:txBody>
          <a:bodyPr anchor="t"/>
          <a:lstStyle>
            <a:lvl1pPr marL="0" indent="0">
              <a:buNone/>
              <a:defRPr sz="1625">
                <a:solidFill>
                  <a:schemeClr val="tx1"/>
                </a:solidFill>
              </a:defRPr>
            </a:lvl1pPr>
            <a:lvl2pPr marL="37144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4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79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24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69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14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58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7519" y="2894942"/>
            <a:ext cx="12240181" cy="2144953"/>
          </a:xfrm>
        </p:spPr>
        <p:txBody>
          <a:bodyPr anchor="t">
            <a:normAutofit/>
          </a:bodyPr>
          <a:lstStyle>
            <a:lvl1pPr algn="l">
              <a:defRPr sz="2925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7519" y="2159954"/>
            <a:ext cx="12240181" cy="599987"/>
          </a:xfrm>
          <a:solidFill>
            <a:srgbClr val="0066CC"/>
          </a:solidFill>
        </p:spPr>
        <p:txBody>
          <a:bodyPr anchor="t"/>
          <a:lstStyle>
            <a:lvl1pPr marL="0" indent="0">
              <a:buNone/>
              <a:defRPr sz="1625">
                <a:solidFill>
                  <a:schemeClr val="bg1"/>
                </a:solidFill>
              </a:defRPr>
            </a:lvl1pPr>
            <a:lvl2pPr marL="371449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8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4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79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24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69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141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58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04771" y="10367772"/>
            <a:ext cx="1295444" cy="431991"/>
          </a:xfrm>
        </p:spPr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37521" y="5174890"/>
            <a:ext cx="12240180" cy="50200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6" y="2347148"/>
            <a:ext cx="6840101" cy="7847828"/>
          </a:xfrm>
        </p:spPr>
        <p:txBody>
          <a:bodyPr/>
          <a:lstStyle>
            <a:lvl1pPr>
              <a:defRPr sz="2275"/>
            </a:lvl1pPr>
            <a:lvl2pPr>
              <a:defRPr sz="1949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8908" y="2347148"/>
            <a:ext cx="6840101" cy="7847828"/>
          </a:xfrm>
        </p:spPr>
        <p:txBody>
          <a:bodyPr/>
          <a:lstStyle>
            <a:lvl1pPr>
              <a:defRPr sz="2275"/>
            </a:lvl1pPr>
            <a:lvl2pPr>
              <a:defRPr sz="1949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6" y="2297452"/>
            <a:ext cx="6840101" cy="1007477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449" indent="0">
              <a:buNone/>
              <a:defRPr sz="1625" b="1"/>
            </a:lvl2pPr>
            <a:lvl3pPr marL="742897" indent="0">
              <a:buNone/>
              <a:defRPr sz="1463" b="1"/>
            </a:lvl3pPr>
            <a:lvl4pPr marL="1114346" indent="0">
              <a:buNone/>
              <a:defRPr sz="1300" b="1"/>
            </a:lvl4pPr>
            <a:lvl5pPr marL="1485795" indent="0">
              <a:buNone/>
              <a:defRPr sz="1300" b="1"/>
            </a:lvl5pPr>
            <a:lvl6pPr marL="1857244" indent="0">
              <a:buNone/>
              <a:defRPr sz="1300" b="1"/>
            </a:lvl6pPr>
            <a:lvl7pPr marL="2228692" indent="0">
              <a:buNone/>
              <a:defRPr sz="1300" b="1"/>
            </a:lvl7pPr>
            <a:lvl8pPr marL="2600141" indent="0">
              <a:buNone/>
              <a:defRPr sz="1300" b="1"/>
            </a:lvl8pPr>
            <a:lvl9pPr marL="2971589" indent="0">
              <a:buNone/>
              <a:defRPr sz="1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6806" y="3304926"/>
            <a:ext cx="6840101" cy="6894850"/>
          </a:xfrm>
        </p:spPr>
        <p:txBody>
          <a:bodyPr/>
          <a:lstStyle>
            <a:lvl1pPr>
              <a:defRPr sz="1949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8908" y="2297452"/>
            <a:ext cx="6840101" cy="1007477"/>
          </a:xfrm>
        </p:spPr>
        <p:txBody>
          <a:bodyPr anchor="b"/>
          <a:lstStyle>
            <a:lvl1pPr marL="0" indent="0">
              <a:buNone/>
              <a:defRPr sz="1949" b="1"/>
            </a:lvl1pPr>
            <a:lvl2pPr marL="371449" indent="0">
              <a:buNone/>
              <a:defRPr sz="1625" b="1"/>
            </a:lvl2pPr>
            <a:lvl3pPr marL="742897" indent="0">
              <a:buNone/>
              <a:defRPr sz="1463" b="1"/>
            </a:lvl3pPr>
            <a:lvl4pPr marL="1114346" indent="0">
              <a:buNone/>
              <a:defRPr sz="1300" b="1"/>
            </a:lvl4pPr>
            <a:lvl5pPr marL="1485795" indent="0">
              <a:buNone/>
              <a:defRPr sz="1300" b="1"/>
            </a:lvl5pPr>
            <a:lvl6pPr marL="1857244" indent="0">
              <a:buNone/>
              <a:defRPr sz="1300" b="1"/>
            </a:lvl6pPr>
            <a:lvl7pPr marL="2228692" indent="0">
              <a:buNone/>
              <a:defRPr sz="1300" b="1"/>
            </a:lvl7pPr>
            <a:lvl8pPr marL="2600141" indent="0">
              <a:buNone/>
              <a:defRPr sz="1300" b="1"/>
            </a:lvl8pPr>
            <a:lvl9pPr marL="2971589" indent="0">
              <a:buNone/>
              <a:defRPr sz="1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8908" y="3304926"/>
            <a:ext cx="6840101" cy="6894850"/>
          </a:xfrm>
        </p:spPr>
        <p:txBody>
          <a:bodyPr/>
          <a:lstStyle>
            <a:lvl1pPr>
              <a:defRPr sz="1949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2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60" y="432493"/>
            <a:ext cx="13757505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60" y="2352451"/>
            <a:ext cx="13757505" cy="784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"/>
            <a:ext cx="14400213" cy="242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Title</a:t>
            </a:r>
            <a:endParaRPr lang="en-US" sz="975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0363555"/>
            <a:ext cx="14400213" cy="242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Copyright</a:t>
            </a:r>
            <a:r>
              <a:rPr lang="en-US" sz="975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 </a:t>
            </a:r>
            <a:r>
              <a:rPr lang="en-US" sz="975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© 2014 </a:t>
            </a:r>
            <a:r>
              <a:rPr lang="en-US" sz="9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rPr>
              <a:t>Moon Kwon Kim</a:t>
            </a:r>
            <a:endParaRPr lang="en-US" sz="975" dirty="0">
              <a:solidFill>
                <a:schemeClr val="tx1">
                  <a:lumMod val="65000"/>
                  <a:lumOff val="35000"/>
                </a:schemeClr>
              </a:solidFill>
              <a:latin typeface="Cambri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4771" y="10367772"/>
            <a:ext cx="1295444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75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1pPr>
          </a:lstStyle>
          <a:p>
            <a:fld id="{8E5F503B-A2CD-4EB6-B158-284A28A2EB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lvl1pPr algn="l" defTabSz="742897" rtl="0" eaLnBrk="1" latinLnBrk="0" hangingPunct="1">
        <a:spcBef>
          <a:spcPct val="0"/>
        </a:spcBef>
        <a:buNone/>
        <a:defRPr sz="2600" b="1" kern="1200">
          <a:solidFill>
            <a:srgbClr val="0066CC"/>
          </a:solidFill>
          <a:effectLst/>
          <a:latin typeface="Cambria" pitchFamily="18" charset="0"/>
          <a:ea typeface="+mj-ea"/>
          <a:cs typeface="+mj-cs"/>
        </a:defRPr>
      </a:lvl1pPr>
    </p:titleStyle>
    <p:bodyStyle>
      <a:lvl1pPr marL="278587" indent="-278587" algn="l" defTabSz="742897" rtl="0" eaLnBrk="1" latinLnBrk="0" hangingPunct="1">
        <a:spcBef>
          <a:spcPct val="20000"/>
        </a:spcBef>
        <a:buFont typeface="Arial" pitchFamily="34" charset="0"/>
        <a:buChar char="•"/>
        <a:defRPr sz="2275" b="1" kern="1200">
          <a:solidFill>
            <a:srgbClr val="0066CC"/>
          </a:solidFill>
          <a:latin typeface="+mn-lt"/>
          <a:ea typeface="+mn-ea"/>
          <a:cs typeface="+mn-cs"/>
        </a:defRPr>
      </a:lvl1pPr>
      <a:lvl2pPr marL="603604" indent="-232155" algn="l" defTabSz="742897" rtl="0" eaLnBrk="1" latinLnBrk="0" hangingPunct="1">
        <a:spcBef>
          <a:spcPct val="20000"/>
        </a:spcBef>
        <a:buFont typeface="Arial" pitchFamily="34" charset="0"/>
        <a:buChar char="•"/>
        <a:defRPr sz="1949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28623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071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519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2967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416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5865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314" indent="-185725" algn="l" defTabSz="742897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49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97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46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795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44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692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141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589" algn="l" defTabSz="742897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503B-A2CD-4EB6-B158-284A28A2EB95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7978"/>
              </p:ext>
            </p:extLst>
          </p:nvPr>
        </p:nvGraphicFramePr>
        <p:xfrm>
          <a:off x="3009106" y="675481"/>
          <a:ext cx="6396819" cy="527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373"/>
                <a:gridCol w="808793"/>
                <a:gridCol w="1102900"/>
                <a:gridCol w="1102900"/>
                <a:gridCol w="1691113"/>
                <a:gridCol w="6617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Alg.</a:t>
                      </a:r>
                      <a:r>
                        <a:rPr lang="en-US" sz="1200" b="1" baseline="0" dirty="0" smtClean="0"/>
                        <a:t> Type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Alg.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Variants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Usage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Configuration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Data Type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522214">
                <a:tc rowSpan="4">
                  <a:txBody>
                    <a:bodyPr/>
                    <a:lstStyle/>
                    <a:p>
                      <a:r>
                        <a:rPr lang="en-US" sz="1000" dirty="0" smtClean="0"/>
                        <a:t>Supervised Learning-Based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Decision</a:t>
                      </a:r>
                    </a:p>
                    <a:p>
                      <a:r>
                        <a:rPr lang="en-US" sz="1000" dirty="0" smtClean="0"/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C4.5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CART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Naïve</a:t>
                      </a:r>
                    </a:p>
                    <a:p>
                      <a:r>
                        <a:rPr lang="en-US" sz="1000" dirty="0" smtClean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Gaussian NB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Nearest</a:t>
                      </a:r>
                    </a:p>
                    <a:p>
                      <a:r>
                        <a:rPr lang="en-US" sz="1000" dirty="0" smtClean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Ball Tree KNN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KD-Tree KNN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Support</a:t>
                      </a:r>
                    </a:p>
                    <a:p>
                      <a:r>
                        <a:rPr lang="en-US" sz="1000" dirty="0" smtClean="0"/>
                        <a:t>Vector</a:t>
                      </a:r>
                    </a:p>
                    <a:p>
                      <a:r>
                        <a:rPr lang="en-US" sz="1000" dirty="0" smtClean="0"/>
                        <a:t>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rowSpan="3">
                  <a:txBody>
                    <a:bodyPr/>
                    <a:lstStyle/>
                    <a:p>
                      <a:pPr marL="0" marR="0" indent="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Unsupervised Learning-Based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K-Means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K: The number of clusters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Hierarchical</a:t>
                      </a:r>
                    </a:p>
                    <a:p>
                      <a:r>
                        <a:rPr lang="en-US" sz="1000" dirty="0" smtClean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Hidden</a:t>
                      </a:r>
                    </a:p>
                    <a:p>
                      <a:r>
                        <a:rPr lang="en-US" sz="1000" dirty="0" smtClean="0"/>
                        <a:t>Markov</a:t>
                      </a:r>
                    </a:p>
                    <a:p>
                      <a:r>
                        <a:rPr lang="en-US" sz="1000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7428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/>
                        <a:t>N: The number of states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S</a:t>
                      </a:r>
                      <a:endParaRPr lang="en-US" sz="10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Rule-Based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61706" y="370681"/>
            <a:ext cx="46442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/>
              <a:t>CS: Classification     RG: Regression     CT: Clustering     S: Sequential     R: Relational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4725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K's Default">
      <a:majorFont>
        <a:latin typeface="Cambria"/>
        <a:ea typeface="돋움"/>
        <a:cs typeface=""/>
      </a:majorFont>
      <a:minorFont>
        <a:latin typeface="Calibri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87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돋움</vt:lpstr>
      <vt:lpstr>Arial</vt:lpstr>
      <vt:lpstr>Calibri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MKK</dc:creator>
  <cp:lastModifiedBy>Moon Kwon Kim</cp:lastModifiedBy>
  <cp:revision>70</cp:revision>
  <dcterms:created xsi:type="dcterms:W3CDTF">2013-02-16T00:29:43Z</dcterms:created>
  <dcterms:modified xsi:type="dcterms:W3CDTF">2015-01-07T09:32:33Z</dcterms:modified>
</cp:coreProperties>
</file>