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6" r:id="rId2"/>
    <p:sldId id="274" r:id="rId3"/>
    <p:sldId id="304" r:id="rId4"/>
    <p:sldId id="303" r:id="rId5"/>
    <p:sldId id="300" r:id="rId6"/>
    <p:sldId id="292" r:id="rId7"/>
    <p:sldId id="277" r:id="rId8"/>
    <p:sldId id="278" r:id="rId9"/>
    <p:sldId id="291" r:id="rId10"/>
    <p:sldId id="281" r:id="rId11"/>
    <p:sldId id="282" r:id="rId12"/>
    <p:sldId id="283" r:id="rId13"/>
    <p:sldId id="285" r:id="rId14"/>
    <p:sldId id="287" r:id="rId15"/>
    <p:sldId id="294" r:id="rId16"/>
    <p:sldId id="267" r:id="rId17"/>
    <p:sldId id="301" r:id="rId18"/>
    <p:sldId id="302" r:id="rId19"/>
    <p:sldId id="290" r:id="rId20"/>
    <p:sldId id="295" r:id="rId21"/>
    <p:sldId id="296" r:id="rId22"/>
    <p:sldId id="297" r:id="rId23"/>
    <p:sldId id="298" r:id="rId24"/>
    <p:sldId id="299" r:id="rId25"/>
    <p:sldId id="28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22" autoAdjust="0"/>
  </p:normalViewPr>
  <p:slideViewPr>
    <p:cSldViewPr snapToGrid="0" snapToObjects="1">
      <p:cViewPr>
        <p:scale>
          <a:sx n="76" d="100"/>
          <a:sy n="76" d="100"/>
        </p:scale>
        <p:origin x="-67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AAA77A7C-3BC1-BA47-9AFA-4CA43292BD88}" type="datetimeFigureOut">
              <a:rPr lang="en-US" smtClean="0"/>
              <a:pPr/>
              <a:t>9/18/14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86BB1C82-20B9-D446-9C0F-5A80190DC535}" type="slidenum">
              <a:rPr lang="en-US" smtClean="0"/>
              <a:pPr/>
              <a:t>‹#›</a:t>
            </a:fld>
            <a:endParaRPr lang="en-US" dirty="0"/>
          </a:p>
        </p:txBody>
      </p:sp>
    </p:spTree>
    <p:extLst>
      <p:ext uri="{BB962C8B-B14F-4D97-AF65-F5344CB8AC3E}">
        <p14:creationId xmlns:p14="http://schemas.microsoft.com/office/powerpoint/2010/main" val="32315168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7E436-DD98-A242-80B4-E12F226E1586}" type="slidenum">
              <a:rPr lang="en-US"/>
              <a:pPr/>
              <a:t>1</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AACA4-4B22-E646-A20F-55A2A0B950E6}" type="slidenum">
              <a:rPr lang="en-US"/>
              <a:pPr/>
              <a:t>13</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E66CC-5975-7448-856F-B52EBEC368D0}" type="slidenum">
              <a:rPr lang="en-US"/>
              <a:pPr/>
              <a:t>14</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p:txBody>
          <a:bodyPr/>
          <a:lstStyle/>
          <a:p>
            <a:pPr>
              <a:lnSpc>
                <a:spcPct val="90000"/>
              </a:lnSpc>
            </a:pPr>
            <a:r>
              <a:rPr lang="en-US" sz="1200" dirty="0" smtClean="0"/>
              <a:t>HIV protease is a symmetric </a:t>
            </a:r>
            <a:r>
              <a:rPr lang="en-US" sz="1200" dirty="0" err="1" smtClean="0"/>
              <a:t>homodimer</a:t>
            </a:r>
            <a:endParaRPr lang="en-US" sz="1200" dirty="0" smtClean="0"/>
          </a:p>
          <a:p>
            <a:pPr>
              <a:lnSpc>
                <a:spcPct val="90000"/>
              </a:lnSpc>
            </a:pPr>
            <a:r>
              <a:rPr lang="en-US" sz="1200" dirty="0" smtClean="0"/>
              <a:t>PIs competitively inhibit by reversibly binding the active site</a:t>
            </a:r>
          </a:p>
          <a:p>
            <a:pPr>
              <a:lnSpc>
                <a:spcPct val="90000"/>
              </a:lnSpc>
            </a:pPr>
            <a:r>
              <a:rPr lang="en-US" sz="1200" dirty="0" smtClean="0"/>
              <a:t>PIs prevent the cleavage of important viral proteins and result in less infectious virus</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2ED1B-DC5C-664A-AB83-60CFBAEE33F2}" type="slidenum">
              <a:rPr lang="en-US"/>
              <a:pPr/>
              <a:t>16</a:t>
            </a:fld>
            <a:endParaRPr lang="en-US" dirty="0"/>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5AD5D-986F-114F-9E80-8E7007099977}" type="slidenum">
              <a:rPr lang="en-US"/>
              <a:pPr/>
              <a:t>19</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000000"/>
                </a:solidFill>
              </a:rPr>
              <a:t>Figure 2. Direct inactivation of HIV-1 by DCM205 in the absence of a cellular target.</a:t>
            </a:r>
            <a:r>
              <a:rPr lang="en-US" sz="1200" dirty="0" smtClean="0">
                <a:solidFill>
                  <a:srgbClr val="000000"/>
                </a:solidFill>
              </a:rPr>
              <a:t> (A) Chemical structure of DCM205. (B) Inhibitory effects of </a:t>
            </a:r>
            <a:r>
              <a:rPr lang="en-US" sz="1200" dirty="0" err="1" smtClean="0">
                <a:solidFill>
                  <a:srgbClr val="000000"/>
                </a:solidFill>
              </a:rPr>
              <a:t>preincubation</a:t>
            </a:r>
            <a:r>
              <a:rPr lang="en-US" sz="1200" dirty="0" smtClean="0">
                <a:solidFill>
                  <a:srgbClr val="000000"/>
                </a:solidFill>
              </a:rPr>
              <a:t> of HIV-1 particles with DCM205 for 2 h prior to the addition to </a:t>
            </a:r>
            <a:r>
              <a:rPr lang="en-US" sz="1200" dirty="0" err="1" smtClean="0">
                <a:solidFill>
                  <a:srgbClr val="000000"/>
                </a:solidFill>
              </a:rPr>
              <a:t>HeLa</a:t>
            </a:r>
            <a:r>
              <a:rPr lang="en-US" sz="1200" dirty="0" smtClean="0">
                <a:solidFill>
                  <a:srgbClr val="000000"/>
                </a:solidFill>
              </a:rPr>
              <a:t> H1-JC.37 cells. Infectivity was measured by the FIA. (C) A similar </a:t>
            </a:r>
            <a:r>
              <a:rPr lang="en-US" sz="1200" dirty="0" err="1" smtClean="0">
                <a:solidFill>
                  <a:srgbClr val="000000"/>
                </a:solidFill>
              </a:rPr>
              <a:t>preincubation</a:t>
            </a:r>
            <a:r>
              <a:rPr lang="en-US" sz="1200" dirty="0" smtClean="0">
                <a:solidFill>
                  <a:srgbClr val="000000"/>
                </a:solidFill>
              </a:rPr>
              <a:t> experiment was performed with T20 as a negative control. (D) </a:t>
            </a:r>
            <a:r>
              <a:rPr lang="en-US" sz="1200" dirty="0" err="1" smtClean="0">
                <a:solidFill>
                  <a:srgbClr val="000000"/>
                </a:solidFill>
              </a:rPr>
              <a:t>Preincubation</a:t>
            </a:r>
            <a:r>
              <a:rPr lang="en-US" sz="1200" dirty="0" smtClean="0">
                <a:solidFill>
                  <a:srgbClr val="000000"/>
                </a:solidFill>
              </a:rPr>
              <a:t> experiment with DCM205 and 3TC (negative control) in </a:t>
            </a:r>
            <a:r>
              <a:rPr lang="en-US" sz="1200" dirty="0" err="1" smtClean="0">
                <a:solidFill>
                  <a:srgbClr val="000000"/>
                </a:solidFill>
              </a:rPr>
              <a:t>HeLa</a:t>
            </a:r>
            <a:r>
              <a:rPr lang="en-US" sz="1200" dirty="0" smtClean="0">
                <a:solidFill>
                  <a:srgbClr val="000000"/>
                </a:solidFill>
              </a:rPr>
              <a:t> H1-JC.37 cells, CEMx174 cells, and human PBMCs by a p24 antigen-capture ELISA for the detection of virus production at 5 days post infection. Data are representative of three independent experiments, and error bars represent the standard error of the mean.  </a:t>
            </a:r>
            <a:r>
              <a:rPr lang="en-US" sz="1200" dirty="0" smtClean="0"/>
              <a:t>From Duong et al. 2007. </a:t>
            </a:r>
            <a:r>
              <a:rPr lang="en-US" sz="1200" dirty="0" err="1" smtClean="0"/>
              <a:t>Antimicrob</a:t>
            </a:r>
            <a:r>
              <a:rPr lang="en-US" sz="1200" dirty="0" smtClean="0"/>
              <a:t> Agents </a:t>
            </a:r>
            <a:r>
              <a:rPr lang="en-US" sz="1200" dirty="0" err="1" smtClean="0"/>
              <a:t>Chemother</a:t>
            </a:r>
            <a:r>
              <a:rPr lang="en-US" sz="1200" dirty="0" smtClean="0"/>
              <a:t> </a:t>
            </a:r>
            <a:r>
              <a:rPr lang="en-US" sz="1200" b="1" dirty="0" smtClean="0"/>
              <a:t>51:</a:t>
            </a:r>
            <a:r>
              <a:rPr lang="en-US" sz="1200" dirty="0" smtClean="0"/>
              <a:t>1780-6.</a:t>
            </a:r>
          </a:p>
          <a:p>
            <a:endParaRPr lang="en-US" dirty="0"/>
          </a:p>
        </p:txBody>
      </p:sp>
      <p:sp>
        <p:nvSpPr>
          <p:cNvPr id="4" name="Slide Number Placeholder 3"/>
          <p:cNvSpPr>
            <a:spLocks noGrp="1"/>
          </p:cNvSpPr>
          <p:nvPr>
            <p:ph type="sldNum" sz="quarter" idx="10"/>
          </p:nvPr>
        </p:nvSpPr>
        <p:spPr/>
        <p:txBody>
          <a:bodyPr/>
          <a:lstStyle/>
          <a:p>
            <a:fld id="{86BB1C82-20B9-D446-9C0F-5A80190DC535}" type="slidenum">
              <a:rPr lang="en-US" smtClean="0"/>
              <a:t>21</a:t>
            </a:fld>
            <a:endParaRPr lang="en-US" dirty="0"/>
          </a:p>
        </p:txBody>
      </p:sp>
    </p:spTree>
    <p:extLst>
      <p:ext uri="{BB962C8B-B14F-4D97-AF65-F5344CB8AC3E}">
        <p14:creationId xmlns:p14="http://schemas.microsoft.com/office/powerpoint/2010/main" val="86301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0000"/>
                </a:solidFill>
              </a:rPr>
              <a:t>DCM205</a:t>
            </a:r>
            <a:r>
              <a:rPr lang="ja-JP" altLang="en-US" sz="1200" dirty="0" smtClean="0">
                <a:solidFill>
                  <a:srgbClr val="000000"/>
                </a:solidFill>
                <a:ea typeface="Arial"/>
              </a:rPr>
              <a:t>’</a:t>
            </a:r>
            <a:r>
              <a:rPr lang="en-US" sz="1200" dirty="0" smtClean="0">
                <a:solidFill>
                  <a:srgbClr val="000000"/>
                </a:solidFill>
              </a:rPr>
              <a:t>s activity was evaluated against a broad spectrum of primary isolates and laboratory-adapted virus that included R5, X4, and dual tropic viruses from clades A, C, and E as well as SIVmac239.  DCM205 had a broad range of potency with EC50 values ranging from 190-850 nM for all but one HIV-1 isolate tested. There was no correlation between tropism or clade and DCM205 activity. DCM205 was also active against SIVmac239, but was less potent with an EC50 value of 1200 nM. This suggests that DCM205 targets a conserved region involved in virus-target cell interactions. Only one primary C clade, R5 tropic primary isolate (97ZA009) was relatively resistant to DCM205 (~8 fold, EC50 2300 nM) and was found to have a R296G substitution in the base of the V3 loop.  Further analysis of this</a:t>
            </a:r>
            <a:r>
              <a:rPr lang="en-US" sz="800" dirty="0" smtClean="0">
                <a:solidFill>
                  <a:srgbClr val="000000"/>
                </a:solidFill>
                <a:latin typeface="Arial"/>
              </a:rPr>
              <a:t> </a:t>
            </a:r>
            <a:r>
              <a:rPr lang="en-US" sz="1200" dirty="0" smtClean="0">
                <a:solidFill>
                  <a:srgbClr val="000000"/>
                </a:solidFill>
              </a:rPr>
              <a:t>substitution is in progress to determine its impact on DCM205 activity. </a:t>
            </a:r>
            <a:r>
              <a:rPr lang="en-US" sz="1200" dirty="0" smtClean="0"/>
              <a:t>From Duong et al. 2007. </a:t>
            </a:r>
            <a:r>
              <a:rPr lang="en-US" sz="1200" dirty="0" err="1" smtClean="0"/>
              <a:t>Antimicrob</a:t>
            </a:r>
            <a:r>
              <a:rPr lang="en-US" sz="1200" dirty="0" smtClean="0"/>
              <a:t> Agents </a:t>
            </a:r>
            <a:r>
              <a:rPr lang="en-US" sz="1200" dirty="0" err="1" smtClean="0"/>
              <a:t>Chemother</a:t>
            </a:r>
            <a:r>
              <a:rPr lang="en-US" sz="1200" dirty="0" smtClean="0"/>
              <a:t> </a:t>
            </a:r>
            <a:r>
              <a:rPr lang="en-US" sz="1200" b="1" dirty="0" smtClean="0"/>
              <a:t>51:</a:t>
            </a:r>
            <a:r>
              <a:rPr lang="en-US" sz="1200" dirty="0" smtClean="0"/>
              <a:t>1780-6.</a:t>
            </a:r>
          </a:p>
          <a:p>
            <a:endParaRPr lang="en-US" sz="200" dirty="0">
              <a:solidFill>
                <a:srgbClr val="000000"/>
              </a:solidFill>
            </a:endParaRPr>
          </a:p>
        </p:txBody>
      </p:sp>
      <p:sp>
        <p:nvSpPr>
          <p:cNvPr id="4" name="Slide Number Placeholder 3"/>
          <p:cNvSpPr>
            <a:spLocks noGrp="1"/>
          </p:cNvSpPr>
          <p:nvPr>
            <p:ph type="sldNum" sz="quarter" idx="10"/>
          </p:nvPr>
        </p:nvSpPr>
        <p:spPr/>
        <p:txBody>
          <a:bodyPr/>
          <a:lstStyle/>
          <a:p>
            <a:fld id="{86BB1C82-20B9-D446-9C0F-5A80190DC535}" type="slidenum">
              <a:rPr lang="en-US" smtClean="0"/>
              <a:t>22</a:t>
            </a:fld>
            <a:endParaRPr lang="en-US" dirty="0"/>
          </a:p>
        </p:txBody>
      </p:sp>
    </p:spTree>
    <p:extLst>
      <p:ext uri="{BB962C8B-B14F-4D97-AF65-F5344CB8AC3E}">
        <p14:creationId xmlns:p14="http://schemas.microsoft.com/office/powerpoint/2010/main" val="4227035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CD781-E831-E940-B107-B4F898B96D40}" type="slidenum">
              <a:rPr lang="en-US"/>
              <a:pPr/>
              <a:t>25</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0EA80-BE70-8E40-88BA-9D9779D4225A}" type="slidenum">
              <a:rPr lang="en-US"/>
              <a:pPr/>
              <a:t>2</a:t>
            </a:fld>
            <a:endParaRPr lang="en-US" dirty="0"/>
          </a:p>
        </p:txBody>
      </p:sp>
      <p:sp>
        <p:nvSpPr>
          <p:cNvPr id="33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p:txBody>
          <a:bodyPr/>
          <a:lstStyle/>
          <a:p>
            <a:r>
              <a:rPr lang="en-US" dirty="0" smtClean="0"/>
              <a:t>ETIOLOGY</a:t>
            </a:r>
          </a:p>
          <a:p>
            <a:r>
              <a:rPr lang="en-US" dirty="0" smtClean="0"/>
              <a:t>Epidemiology</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Rapid antibody tests. Most of these are blood tests for HIV antibodies. Some can detect antibodies in saliva. Results are available in under 30 minutes and are as accurate as standard tests. </a:t>
            </a:r>
          </a:p>
          <a:p>
            <a:endParaRPr lang="en-US" dirty="0" smtClean="0"/>
          </a:p>
          <a:p>
            <a:r>
              <a:rPr lang="en-US" dirty="0" smtClean="0"/>
              <a:t>Antibody/antigen tests. These tests are recommended by the CDC and can detect HIV up to 20 days earlier than standard tests. They check for HIV antigen, a part of the virus that shows up 2-4 weeks after infection. These tests can also detect HIV antibodies. A positive result for the antigen allows treatment to begin earlier and the patient to avoid infecting others. These are blood tests only. </a:t>
            </a:r>
            <a:endParaRPr lang="en-US" dirty="0"/>
          </a:p>
        </p:txBody>
      </p:sp>
      <p:sp>
        <p:nvSpPr>
          <p:cNvPr id="4" name="Slide Number Placeholder 3"/>
          <p:cNvSpPr>
            <a:spLocks noGrp="1"/>
          </p:cNvSpPr>
          <p:nvPr>
            <p:ph type="sldNum" sz="quarter" idx="10"/>
          </p:nvPr>
        </p:nvSpPr>
        <p:spPr/>
        <p:txBody>
          <a:bodyPr/>
          <a:lstStyle/>
          <a:p>
            <a:fld id="{86BB1C82-20B9-D446-9C0F-5A80190DC535}" type="slidenum">
              <a:rPr lang="en-US" smtClean="0"/>
              <a:pPr/>
              <a:t>5</a:t>
            </a:fld>
            <a:endParaRPr lang="en-US" dirty="0"/>
          </a:p>
        </p:txBody>
      </p:sp>
    </p:spTree>
    <p:extLst>
      <p:ext uri="{BB962C8B-B14F-4D97-AF65-F5344CB8AC3E}">
        <p14:creationId xmlns:p14="http://schemas.microsoft.com/office/powerpoint/2010/main" val="44729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CLINICALLY:</a:t>
            </a:r>
            <a:r>
              <a:rPr lang="en-US" baseline="0" dirty="0" smtClean="0"/>
              <a:t>APPEARS AS Fever/FLU-LIKE SYMPTOMS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Headache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Muscle aches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Rash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Chills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Sore throat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Mouth or genital ulcers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Swollen lymph glands, mainly on the neck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Joint pain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Night sweats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Diarrhea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AIDS Soaking night sweats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Shaking chills or fever higher than 100 F (38 C) for several weeks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Cough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Shortness of breath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Chronic diarrhea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Persistent white spots or unusual lesions on your tongue or in your mouth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Headaches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Persistent, unexplained fatigue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Blurred and distorted vision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Weight loss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Skin rashes or bumps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6BB1C82-20B9-D446-9C0F-5A80190DC535}" type="slidenum">
              <a:rPr lang="en-US" smtClean="0"/>
              <a:pPr/>
              <a:t>6</a:t>
            </a:fld>
            <a:endParaRPr lang="en-US" dirty="0"/>
          </a:p>
        </p:txBody>
      </p:sp>
    </p:spTree>
    <p:extLst>
      <p:ext uri="{BB962C8B-B14F-4D97-AF65-F5344CB8AC3E}">
        <p14:creationId xmlns:p14="http://schemas.microsoft.com/office/powerpoint/2010/main" val="111379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42BA8-442C-4844-B56F-F48FF7A5BD52}" type="slidenum">
              <a:rPr lang="en-US"/>
              <a:pPr/>
              <a:t>7</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819" name="Rectangle 3"/>
          <p:cNvSpPr>
            <a:spLocks noGrp="1" noChangeArrowheads="1"/>
          </p:cNvSpPr>
          <p:nvPr>
            <p:ph type="body" idx="1"/>
          </p:nvPr>
        </p:nvSpPr>
        <p:spPr/>
        <p:txBody>
          <a:bodyPr/>
          <a:lstStyle/>
          <a:p>
            <a:r>
              <a:rPr lang="en-US" sz="1200" dirty="0" smtClean="0"/>
              <a:t>spherical with a cell-derived lipid bi-layer</a:t>
            </a:r>
          </a:p>
          <a:p>
            <a:r>
              <a:rPr lang="en-US" sz="1200" dirty="0" smtClean="0"/>
              <a:t>Envelope protein used to enter host cell.</a:t>
            </a:r>
          </a:p>
          <a:p>
            <a:r>
              <a:rPr lang="en-US" sz="1200" dirty="0" smtClean="0"/>
              <a:t>Reverse Transcriptase for replication</a:t>
            </a:r>
          </a:p>
          <a:p>
            <a:r>
              <a:rPr lang="en-US" sz="1200" dirty="0" smtClean="0"/>
              <a:t>Viral protease (not shown) also carried in capsule</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21420-0B1D-2C46-97E4-05E119B33F9C}" type="slidenum">
              <a:rPr lang="en-US"/>
              <a:pPr/>
              <a:t>8</a:t>
            </a:fld>
            <a:endParaRPr lang="en-US"/>
          </a:p>
        </p:txBody>
      </p:sp>
      <p:sp>
        <p:nvSpPr>
          <p:cNvPr id="35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84EE6-74D7-B047-BADE-B25475FD69A6}" type="slidenum">
              <a:rPr lang="en-US"/>
              <a:pPr/>
              <a:t>10</a:t>
            </a:fld>
            <a:endParaRPr lang="en-US"/>
          </a:p>
        </p:txBody>
      </p:sp>
      <p:sp>
        <p:nvSpPr>
          <p:cNvPr id="38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DB1BF-9FDE-0F42-99F8-8072C3C36EB2}" type="slidenum">
              <a:rPr lang="en-US"/>
              <a:pPr/>
              <a:t>11</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87D16-E7BF-8B48-BC6D-FA48773FF4C4}" type="slidenum">
              <a:rPr lang="en-US"/>
              <a:pPr/>
              <a:t>12</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484B3-F0F5-2A4E-B699-244D81CF1BE9}" type="datetimeFigureOut">
              <a:rPr lang="en-US" smtClean="0"/>
              <a:t>9/18/14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362192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84B3-F0F5-2A4E-B699-244D81CF1BE9}" type="datetimeFigureOut">
              <a:rPr lang="en-US" smtClean="0"/>
              <a:t>9/18/14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315146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84B3-F0F5-2A4E-B699-244D81CF1BE9}" type="datetimeFigureOut">
              <a:rPr lang="en-US" smtClean="0"/>
              <a:t>9/18/14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151792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dirty="0"/>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3E7AD13C-CAC7-3849-AB58-3DBABEE08BA1}" type="slidenum">
              <a:rPr lang="en-US"/>
              <a:pPr/>
              <a:t>‹#›</a:t>
            </a:fld>
            <a:endParaRPr lang="en-US" dirty="0"/>
          </a:p>
        </p:txBody>
      </p:sp>
    </p:spTree>
    <p:extLst>
      <p:ext uri="{BB962C8B-B14F-4D97-AF65-F5344CB8AC3E}">
        <p14:creationId xmlns:p14="http://schemas.microsoft.com/office/powerpoint/2010/main" val="137258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09316EA-E267-7443-A7B4-49E7D8F6BC34}" type="slidenum">
              <a:rPr lang="en-US"/>
              <a:pPr/>
              <a:t>‹#›</a:t>
            </a:fld>
            <a:endParaRPr lang="en-US" dirty="0"/>
          </a:p>
        </p:txBody>
      </p:sp>
    </p:spTree>
    <p:extLst>
      <p:ext uri="{BB962C8B-B14F-4D97-AF65-F5344CB8AC3E}">
        <p14:creationId xmlns:p14="http://schemas.microsoft.com/office/powerpoint/2010/main" val="197123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2C82C71-1207-0C46-930F-63D0704EF650}" type="slidenum">
              <a:rPr lang="en-US"/>
              <a:pPr/>
              <a:t>‹#›</a:t>
            </a:fld>
            <a:endParaRPr lang="en-US" dirty="0"/>
          </a:p>
        </p:txBody>
      </p:sp>
    </p:spTree>
    <p:extLst>
      <p:ext uri="{BB962C8B-B14F-4D97-AF65-F5344CB8AC3E}">
        <p14:creationId xmlns:p14="http://schemas.microsoft.com/office/powerpoint/2010/main" val="3968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484B3-F0F5-2A4E-B699-244D81CF1BE9}" type="datetimeFigureOut">
              <a:rPr lang="en-US" smtClean="0"/>
              <a:t>9/18/14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352717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484B3-F0F5-2A4E-B699-244D81CF1BE9}" type="datetimeFigureOut">
              <a:rPr lang="en-US" smtClean="0"/>
              <a:t>9/18/14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5584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484B3-F0F5-2A4E-B699-244D81CF1BE9}" type="datetimeFigureOut">
              <a:rPr lang="en-US" smtClean="0"/>
              <a:t>9/18/14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196443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484B3-F0F5-2A4E-B699-244D81CF1BE9}" type="datetimeFigureOut">
              <a:rPr lang="en-US" smtClean="0"/>
              <a:t>9/18/14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159245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484B3-F0F5-2A4E-B699-244D81CF1BE9}" type="datetimeFigureOut">
              <a:rPr lang="en-US" smtClean="0"/>
              <a:t>9/18/14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323746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84B3-F0F5-2A4E-B699-244D81CF1BE9}" type="datetimeFigureOut">
              <a:rPr lang="en-US" smtClean="0"/>
              <a:t>9/18/14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74700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84B3-F0F5-2A4E-B699-244D81CF1BE9}" type="datetimeFigureOut">
              <a:rPr lang="en-US" smtClean="0"/>
              <a:t>9/18/14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287424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84B3-F0F5-2A4E-B699-244D81CF1BE9}" type="datetimeFigureOut">
              <a:rPr lang="en-US" smtClean="0"/>
              <a:t>9/18/14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BBE056-F5C0-F349-8B56-0E07F25B32B2}" type="slidenum">
              <a:rPr lang="en-US" smtClean="0"/>
              <a:t>‹#›</a:t>
            </a:fld>
            <a:endParaRPr lang="en-US" dirty="0"/>
          </a:p>
        </p:txBody>
      </p:sp>
    </p:spTree>
    <p:extLst>
      <p:ext uri="{BB962C8B-B14F-4D97-AF65-F5344CB8AC3E}">
        <p14:creationId xmlns:p14="http://schemas.microsoft.com/office/powerpoint/2010/main" val="40282300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484B3-F0F5-2A4E-B699-244D81CF1BE9}" type="datetimeFigureOut">
              <a:rPr lang="en-US" smtClean="0"/>
              <a:t>9/18/14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BE056-F5C0-F349-8B56-0E07F25B32B2}" type="slidenum">
              <a:rPr lang="en-US" smtClean="0"/>
              <a:t>‹#›</a:t>
            </a:fld>
            <a:endParaRPr lang="en-US" dirty="0"/>
          </a:p>
        </p:txBody>
      </p:sp>
    </p:spTree>
    <p:extLst>
      <p:ext uri="{BB962C8B-B14F-4D97-AF65-F5344CB8AC3E}">
        <p14:creationId xmlns:p14="http://schemas.microsoft.com/office/powerpoint/2010/main" val="189444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dc.gov/hiv/" TargetMode="External"/><Relationship Id="rId3" Type="http://schemas.openxmlformats.org/officeDocument/2006/relationships/hyperlink" Target="http://www.aids.gov/hiv-aids-basic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emc.maricopa.edu/faculty/farabee/BIOBK/HIV.gif" TargetMode="External"/><Relationship Id="rId4" Type="http://schemas.openxmlformats.org/officeDocument/2006/relationships/hyperlink" Target="http://www.chemistry.wustl.edu/~edudev/LabTutorials/HIV/DrugStrategies.html" TargetMode="External"/><Relationship Id="rId5" Type="http://schemas.openxmlformats.org/officeDocument/2006/relationships/hyperlink" Target="http://www.univie.ac.at/qccd/hpsc/2002/Wolschann_pharm2/erwin3.htm" TargetMode="External"/><Relationship Id="rId6" Type="http://schemas.openxmlformats.org/officeDocument/2006/relationships/hyperlink" Target="http://www.treathiv.com/patient_info/howhiv_page5.html" TargetMode="External"/><Relationship Id="rId7" Type="http://schemas.openxmlformats.org/officeDocument/2006/relationships/hyperlink" Target="http://www.innovations-report.de/html/berichte/biowissenschaften_chemie/bericht-20683.html" TargetMode="External"/><Relationship Id="rId8" Type="http://schemas.openxmlformats.org/officeDocument/2006/relationships/hyperlink" Target="http://www.aids.gov/hiv-aids-basics/" TargetMode="External"/><Relationship Id="rId9" Type="http://schemas.openxmlformats.org/officeDocument/2006/relationships/hyperlink" Target="http://www.cdc.gov/hiv/"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trimeris.com/science/hivfusion.html" TargetMode="External"/><Relationship Id="rId4" Type="http://schemas.openxmlformats.org/officeDocument/2006/relationships/hyperlink" Target="http://www.chemistry.wustl.edu/~edudev/LabTutorials/HIV/DrugStrategies.html" TargetMode="External"/><Relationship Id="rId5" Type="http://schemas.openxmlformats.org/officeDocument/2006/relationships/hyperlink" Target="http://www.treathiv.com/patient_info/howhiv_page1.ht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98398"/>
            <a:ext cx="7772400" cy="2301458"/>
          </a:xfrm>
        </p:spPr>
        <p:txBody>
          <a:bodyPr>
            <a:normAutofit fontScale="90000"/>
          </a:bodyPr>
          <a:lstStyle/>
          <a:p>
            <a:r>
              <a:rPr lang="en-US" dirty="0" smtClean="0">
                <a:latin typeface="Arial"/>
              </a:rPr>
              <a:t>Human Immunodeficiency </a:t>
            </a:r>
            <a:r>
              <a:rPr lang="en-US" dirty="0" smtClean="0">
                <a:latin typeface="Arial"/>
              </a:rPr>
              <a:t>Virus</a:t>
            </a:r>
            <a:br>
              <a:rPr lang="en-US" dirty="0" smtClean="0">
                <a:latin typeface="Arial"/>
              </a:rPr>
            </a:br>
            <a:r>
              <a:rPr lang="en-US" dirty="0">
                <a:latin typeface="Arial"/>
              </a:rPr>
              <a:t>&amp;</a:t>
            </a:r>
            <a:r>
              <a:rPr lang="en-US" dirty="0" smtClean="0">
                <a:latin typeface="Arial"/>
              </a:rPr>
              <a:t/>
            </a:r>
            <a:br>
              <a:rPr lang="en-US" dirty="0" smtClean="0">
                <a:latin typeface="Arial"/>
              </a:rPr>
            </a:br>
            <a:r>
              <a:rPr lang="en-US" dirty="0" smtClean="0">
                <a:latin typeface="Arial"/>
              </a:rPr>
              <a:t>Acquired Immunodeficiency Syndrome (AIDS)</a:t>
            </a:r>
            <a:endParaRPr lang="en-US" dirty="0">
              <a:latin typeface="Arial"/>
            </a:endParaRPr>
          </a:p>
        </p:txBody>
      </p:sp>
      <p:sp>
        <p:nvSpPr>
          <p:cNvPr id="2051" name="Rectangle 3"/>
          <p:cNvSpPr>
            <a:spLocks noGrp="1" noChangeArrowheads="1"/>
          </p:cNvSpPr>
          <p:nvPr>
            <p:ph type="subTitle" idx="1"/>
          </p:nvPr>
        </p:nvSpPr>
        <p:spPr>
          <a:xfrm>
            <a:off x="1371600" y="3200400"/>
            <a:ext cx="6400800" cy="762000"/>
          </a:xfrm>
        </p:spPr>
        <p:txBody>
          <a:bodyPr/>
          <a:lstStyle/>
          <a:p>
            <a:r>
              <a:rPr lang="en-US" dirty="0">
                <a:latin typeface="Arial"/>
              </a:rPr>
              <a:t>And targets for its treatment</a:t>
            </a:r>
          </a:p>
        </p:txBody>
      </p:sp>
      <p:sp>
        <p:nvSpPr>
          <p:cNvPr id="2052" name="Rectangle 4"/>
          <p:cNvSpPr>
            <a:spLocks noChangeArrowheads="1"/>
          </p:cNvSpPr>
          <p:nvPr/>
        </p:nvSpPr>
        <p:spPr bwMode="auto">
          <a:xfrm>
            <a:off x="3352800" y="4038600"/>
            <a:ext cx="27432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dirty="0">
                <a:latin typeface="Arial"/>
              </a:rPr>
              <a:t>By: Matt Doherty</a:t>
            </a:r>
            <a:endParaRPr lang="en-US" dirty="0"/>
          </a:p>
        </p:txBody>
      </p:sp>
    </p:spTree>
    <p:extLst>
      <p:ext uri="{BB962C8B-B14F-4D97-AF65-F5344CB8AC3E}">
        <p14:creationId xmlns:p14="http://schemas.microsoft.com/office/powerpoint/2010/main" val="3985026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457200" y="40676"/>
            <a:ext cx="8229600" cy="928594"/>
          </a:xfrm>
        </p:spPr>
        <p:txBody>
          <a:bodyPr/>
          <a:lstStyle/>
          <a:p>
            <a:r>
              <a:rPr lang="en-US" dirty="0" smtClean="0">
                <a:latin typeface="Arial"/>
              </a:rPr>
              <a:t>Treating HIV</a:t>
            </a:r>
            <a:endParaRPr lang="en-US" dirty="0">
              <a:latin typeface="Arial"/>
            </a:endParaRPr>
          </a:p>
        </p:txBody>
      </p:sp>
      <p:sp>
        <p:nvSpPr>
          <p:cNvPr id="2" name="Content Placeholder 1"/>
          <p:cNvSpPr>
            <a:spLocks noGrp="1"/>
          </p:cNvSpPr>
          <p:nvPr>
            <p:ph idx="1"/>
          </p:nvPr>
        </p:nvSpPr>
        <p:spPr>
          <a:xfrm>
            <a:off x="457200" y="969270"/>
            <a:ext cx="8229600" cy="5156893"/>
          </a:xfrm>
        </p:spPr>
        <p:txBody>
          <a:bodyPr/>
          <a:lstStyle/>
          <a:p>
            <a:r>
              <a:rPr lang="en-US" dirty="0" smtClean="0"/>
              <a:t>Prevention/vaccination still the best option, but no vaccine yet…</a:t>
            </a:r>
          </a:p>
          <a:p>
            <a:r>
              <a:rPr lang="en-US" dirty="0" smtClean="0"/>
              <a:t>Drugs used to treat HIV target key steps in the replication cycle</a:t>
            </a:r>
          </a:p>
          <a:p>
            <a:r>
              <a:rPr lang="en-US" dirty="0" smtClean="0"/>
              <a:t>Primary treatment is Highly Active Antiretroviral Therapy (HAART)</a:t>
            </a:r>
          </a:p>
          <a:p>
            <a:pPr lvl="1"/>
            <a:r>
              <a:rPr lang="en-US" dirty="0" smtClean="0"/>
              <a:t>Uses 3+ drugs from 2+ antiretroviral drug classes</a:t>
            </a:r>
            <a:endParaRPr lang="en-US" dirty="0"/>
          </a:p>
        </p:txBody>
      </p:sp>
    </p:spTree>
    <p:extLst>
      <p:ext uri="{BB962C8B-B14F-4D97-AF65-F5344CB8AC3E}">
        <p14:creationId xmlns:p14="http://schemas.microsoft.com/office/powerpoint/2010/main" val="25243891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1407"/>
            <a:ext cx="7772400" cy="1143000"/>
          </a:xfrm>
        </p:spPr>
        <p:txBody>
          <a:bodyPr/>
          <a:lstStyle/>
          <a:p>
            <a:r>
              <a:rPr lang="en-US" dirty="0" err="1" smtClean="0">
                <a:latin typeface="Arial"/>
              </a:rPr>
              <a:t>Antriretrovirals</a:t>
            </a:r>
            <a:r>
              <a:rPr lang="en-US" dirty="0" smtClean="0">
                <a:latin typeface="Arial"/>
              </a:rPr>
              <a:t> </a:t>
            </a:r>
            <a:r>
              <a:rPr lang="en-US" dirty="0">
                <a:latin typeface="Arial"/>
              </a:rPr>
              <a:t>Classes </a:t>
            </a:r>
          </a:p>
        </p:txBody>
      </p:sp>
      <p:pic>
        <p:nvPicPr>
          <p:cNvPr id="12293" name="Picture 5" descr="antihivmed"/>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0" y="2133600"/>
            <a:ext cx="3810000" cy="2830513"/>
          </a:xfrm>
        </p:spPr>
      </p:pic>
      <p:sp>
        <p:nvSpPr>
          <p:cNvPr id="12291" name="Rectangle 3"/>
          <p:cNvSpPr>
            <a:spLocks noGrp="1" noChangeArrowheads="1"/>
          </p:cNvSpPr>
          <p:nvPr>
            <p:ph type="body" sz="half" idx="2"/>
          </p:nvPr>
        </p:nvSpPr>
        <p:spPr>
          <a:xfrm>
            <a:off x="3960033" y="1184407"/>
            <a:ext cx="5046118" cy="5349807"/>
          </a:xfrm>
        </p:spPr>
        <p:txBody>
          <a:bodyPr/>
          <a:lstStyle/>
          <a:p>
            <a:r>
              <a:rPr lang="en-US" sz="2800" dirty="0" err="1" smtClean="0">
                <a:latin typeface="Arial"/>
              </a:rPr>
              <a:t>Nucleos</a:t>
            </a:r>
            <a:r>
              <a:rPr lang="en-US" sz="2800" dirty="0" smtClean="0">
                <a:latin typeface="Arial"/>
              </a:rPr>
              <a:t>(t)ide </a:t>
            </a:r>
            <a:r>
              <a:rPr lang="en-US" sz="2800" dirty="0">
                <a:latin typeface="Arial"/>
              </a:rPr>
              <a:t>Reverse Transcriptase Inhibitors (</a:t>
            </a:r>
            <a:r>
              <a:rPr lang="en-US" sz="2800" dirty="0" smtClean="0">
                <a:latin typeface="Arial"/>
              </a:rPr>
              <a:t>N(t)RTIs</a:t>
            </a:r>
            <a:r>
              <a:rPr lang="en-US" sz="2800" dirty="0">
                <a:latin typeface="Arial"/>
              </a:rPr>
              <a:t>)</a:t>
            </a:r>
          </a:p>
          <a:p>
            <a:r>
              <a:rPr lang="en-US" sz="2800" smtClean="0">
                <a:latin typeface="Arial"/>
              </a:rPr>
              <a:t>Non-nucleoside </a:t>
            </a:r>
            <a:r>
              <a:rPr lang="en-US" sz="2800" dirty="0">
                <a:latin typeface="Arial"/>
              </a:rPr>
              <a:t>Reverse Transcriptase Inhibitors (NNRTIs)</a:t>
            </a:r>
          </a:p>
          <a:p>
            <a:r>
              <a:rPr lang="en-US" sz="2800" dirty="0" smtClean="0">
                <a:latin typeface="Arial"/>
              </a:rPr>
              <a:t>Protease/Maturation Inhibitors</a:t>
            </a:r>
          </a:p>
          <a:p>
            <a:r>
              <a:rPr lang="en-US" sz="2800" dirty="0" err="1" smtClean="0">
                <a:latin typeface="Arial"/>
              </a:rPr>
              <a:t>Integrase</a:t>
            </a:r>
            <a:r>
              <a:rPr lang="en-US" sz="2800" dirty="0" smtClean="0">
                <a:latin typeface="Arial"/>
              </a:rPr>
              <a:t> Inhibitors</a:t>
            </a:r>
          </a:p>
          <a:p>
            <a:r>
              <a:rPr lang="en-US" sz="2800" dirty="0" smtClean="0">
                <a:latin typeface="Arial"/>
              </a:rPr>
              <a:t>Entry Inhibitors</a:t>
            </a:r>
          </a:p>
          <a:p>
            <a:endParaRPr lang="en-US" sz="2800" dirty="0">
              <a:latin typeface="Arial"/>
            </a:endParaRPr>
          </a:p>
        </p:txBody>
      </p:sp>
    </p:spTree>
    <p:extLst>
      <p:ext uri="{BB962C8B-B14F-4D97-AF65-F5344CB8AC3E}">
        <p14:creationId xmlns:p14="http://schemas.microsoft.com/office/powerpoint/2010/main" val="1439557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iterate type="lt">
                                    <p:tmPct val="0"/>
                                  </p:iterate>
                                  <p:childTnLst>
                                    <p:animClr clrSpc="hsl" dir="cw">
                                      <p:cBhvr override="childStyle">
                                        <p:cTn id="6" dur="500" fill="hold"/>
                                        <p:tgtEl>
                                          <p:spTgt spid="12291">
                                            <p:txEl>
                                              <p:pRg st="0" end="0"/>
                                            </p:txEl>
                                          </p:spTgt>
                                        </p:tgtEl>
                                        <p:attrNameLst>
                                          <p:attrName>style.color</p:attrName>
                                        </p:attrNameLst>
                                      </p:cBhvr>
                                      <p:by>
                                        <p:hsl h="0" s="-12549" l="-25098"/>
                                      </p:by>
                                    </p:animClr>
                                    <p:animClr clrSpc="hsl" dir="cw">
                                      <p:cBhvr>
                                        <p:cTn id="7" dur="500" fill="hold"/>
                                        <p:tgtEl>
                                          <p:spTgt spid="12291">
                                            <p:txEl>
                                              <p:pRg st="0" end="0"/>
                                            </p:txEl>
                                          </p:spTgt>
                                        </p:tgtEl>
                                        <p:attrNameLst>
                                          <p:attrName>fillcolor</p:attrName>
                                        </p:attrNameLst>
                                      </p:cBhvr>
                                      <p:by>
                                        <p:hsl h="0" s="-12549" l="-25098"/>
                                      </p:by>
                                    </p:animClr>
                                    <p:animClr clrSpc="hsl" dir="cw">
                                      <p:cBhvr>
                                        <p:cTn id="8" dur="500" fill="hold"/>
                                        <p:tgtEl>
                                          <p:spTgt spid="12291">
                                            <p:txEl>
                                              <p:pRg st="0" end="0"/>
                                            </p:txEl>
                                          </p:spTgt>
                                        </p:tgtEl>
                                        <p:attrNameLst>
                                          <p:attrName>stroke.color</p:attrName>
                                        </p:attrNameLst>
                                      </p:cBhvr>
                                      <p:by>
                                        <p:hsl h="0" s="-12549" l="-25098"/>
                                      </p:by>
                                    </p:animClr>
                                    <p:set>
                                      <p:cBhvr>
                                        <p:cTn id="9" dur="500" fill="hold"/>
                                        <p:tgtEl>
                                          <p:spTgt spid="1229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iterate type="lt">
                                    <p:tmPct val="0"/>
                                  </p:iterate>
                                  <p:childTnLst>
                                    <p:animClr clrSpc="hsl" dir="cw">
                                      <p:cBhvr override="childStyle">
                                        <p:cTn id="13" dur="500" fill="hold"/>
                                        <p:tgtEl>
                                          <p:spTgt spid="12291">
                                            <p:txEl>
                                              <p:pRg st="1" end="1"/>
                                            </p:txEl>
                                          </p:spTgt>
                                        </p:tgtEl>
                                        <p:attrNameLst>
                                          <p:attrName>style.color</p:attrName>
                                        </p:attrNameLst>
                                      </p:cBhvr>
                                      <p:by>
                                        <p:hsl h="0" s="-12549" l="-25098"/>
                                      </p:by>
                                    </p:animClr>
                                    <p:animClr clrSpc="hsl" dir="cw">
                                      <p:cBhvr>
                                        <p:cTn id="14" dur="500" fill="hold"/>
                                        <p:tgtEl>
                                          <p:spTgt spid="12291">
                                            <p:txEl>
                                              <p:pRg st="1" end="1"/>
                                            </p:txEl>
                                          </p:spTgt>
                                        </p:tgtEl>
                                        <p:attrNameLst>
                                          <p:attrName>fillcolor</p:attrName>
                                        </p:attrNameLst>
                                      </p:cBhvr>
                                      <p:by>
                                        <p:hsl h="0" s="-12549" l="-25098"/>
                                      </p:by>
                                    </p:animClr>
                                    <p:animClr clrSpc="hsl" dir="cw">
                                      <p:cBhvr>
                                        <p:cTn id="15" dur="500" fill="hold"/>
                                        <p:tgtEl>
                                          <p:spTgt spid="12291">
                                            <p:txEl>
                                              <p:pRg st="1" end="1"/>
                                            </p:txEl>
                                          </p:spTgt>
                                        </p:tgtEl>
                                        <p:attrNameLst>
                                          <p:attrName>stroke.color</p:attrName>
                                        </p:attrNameLst>
                                      </p:cBhvr>
                                      <p:by>
                                        <p:hsl h="0" s="-12549" l="-25098"/>
                                      </p:by>
                                    </p:animClr>
                                    <p:set>
                                      <p:cBhvr>
                                        <p:cTn id="16" dur="500" fill="hold"/>
                                        <p:tgtEl>
                                          <p:spTgt spid="12291">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iterate type="lt">
                                    <p:tmPct val="0"/>
                                  </p:iterate>
                                  <p:childTnLst>
                                    <p:animClr clrSpc="hsl" dir="cw">
                                      <p:cBhvr override="childStyle">
                                        <p:cTn id="20" dur="500" fill="hold"/>
                                        <p:tgtEl>
                                          <p:spTgt spid="12291">
                                            <p:txEl>
                                              <p:pRg st="2" end="2"/>
                                            </p:txEl>
                                          </p:spTgt>
                                        </p:tgtEl>
                                        <p:attrNameLst>
                                          <p:attrName>style.color</p:attrName>
                                        </p:attrNameLst>
                                      </p:cBhvr>
                                      <p:by>
                                        <p:hsl h="0" s="-12549" l="-25098"/>
                                      </p:by>
                                    </p:animClr>
                                    <p:animClr clrSpc="hsl" dir="cw">
                                      <p:cBhvr>
                                        <p:cTn id="21" dur="500" fill="hold"/>
                                        <p:tgtEl>
                                          <p:spTgt spid="12291">
                                            <p:txEl>
                                              <p:pRg st="2" end="2"/>
                                            </p:txEl>
                                          </p:spTgt>
                                        </p:tgtEl>
                                        <p:attrNameLst>
                                          <p:attrName>fillcolor</p:attrName>
                                        </p:attrNameLst>
                                      </p:cBhvr>
                                      <p:by>
                                        <p:hsl h="0" s="-12549" l="-25098"/>
                                      </p:by>
                                    </p:animClr>
                                    <p:animClr clrSpc="hsl" dir="cw">
                                      <p:cBhvr>
                                        <p:cTn id="22" dur="500" fill="hold"/>
                                        <p:tgtEl>
                                          <p:spTgt spid="12291">
                                            <p:txEl>
                                              <p:pRg st="2" end="2"/>
                                            </p:txEl>
                                          </p:spTgt>
                                        </p:tgtEl>
                                        <p:attrNameLst>
                                          <p:attrName>stroke.color</p:attrName>
                                        </p:attrNameLst>
                                      </p:cBhvr>
                                      <p:by>
                                        <p:hsl h="0" s="-12549" l="-25098"/>
                                      </p:by>
                                    </p:animClr>
                                    <p:set>
                                      <p:cBhvr>
                                        <p:cTn id="23" dur="500" fill="hold"/>
                                        <p:tgtEl>
                                          <p:spTgt spid="1229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Thymid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11176" y="217250"/>
            <a:ext cx="3382656" cy="3692714"/>
          </a:xfrm>
          <a:prstGeom prst="rect">
            <a:avLst/>
          </a:prstGeom>
        </p:spPr>
      </p:pic>
      <p:pic>
        <p:nvPicPr>
          <p:cNvPr id="3" name="Picture 2" descr="433px-Zidovudine.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396" y="2456597"/>
            <a:ext cx="3375868" cy="3843655"/>
          </a:xfrm>
          <a:prstGeom prst="rect">
            <a:avLst/>
          </a:prstGeom>
        </p:spPr>
      </p:pic>
      <p:sp>
        <p:nvSpPr>
          <p:cNvPr id="13315" name="Rectangle 3"/>
          <p:cNvSpPr>
            <a:spLocks noGrp="1" noChangeArrowheads="1"/>
          </p:cNvSpPr>
          <p:nvPr>
            <p:ph idx="1"/>
          </p:nvPr>
        </p:nvSpPr>
        <p:spPr>
          <a:xfrm>
            <a:off x="189856" y="765887"/>
            <a:ext cx="4221320" cy="5534365"/>
          </a:xfrm>
        </p:spPr>
        <p:txBody>
          <a:bodyPr>
            <a:normAutofit fontScale="85000" lnSpcReduction="10000"/>
          </a:bodyPr>
          <a:lstStyle/>
          <a:p>
            <a:r>
              <a:rPr lang="en-US" dirty="0" smtClean="0">
                <a:latin typeface="Arial"/>
              </a:rPr>
              <a:t>Competitive inhibitors that </a:t>
            </a:r>
            <a:r>
              <a:rPr lang="en-US" dirty="0">
                <a:latin typeface="Arial"/>
              </a:rPr>
              <a:t>act as </a:t>
            </a:r>
            <a:r>
              <a:rPr lang="en-US" dirty="0" smtClean="0">
                <a:latin typeface="Arial"/>
              </a:rPr>
              <a:t>chain terminators</a:t>
            </a:r>
            <a:endParaRPr lang="en-US" dirty="0">
              <a:latin typeface="Arial"/>
            </a:endParaRPr>
          </a:p>
          <a:p>
            <a:endParaRPr lang="en-US" dirty="0">
              <a:latin typeface="Arial"/>
            </a:endParaRPr>
          </a:p>
          <a:p>
            <a:r>
              <a:rPr lang="en-US" dirty="0">
                <a:latin typeface="Arial"/>
              </a:rPr>
              <a:t>Target the functions of the RT enzyme:</a:t>
            </a:r>
          </a:p>
          <a:p>
            <a:pPr lvl="1"/>
            <a:r>
              <a:rPr lang="en-US" dirty="0">
                <a:latin typeface="Arial"/>
              </a:rPr>
              <a:t>Recognition and binding</a:t>
            </a:r>
          </a:p>
          <a:p>
            <a:pPr lvl="1"/>
            <a:r>
              <a:rPr lang="en-US" dirty="0">
                <a:latin typeface="Arial"/>
              </a:rPr>
              <a:t>Formation of a </a:t>
            </a:r>
            <a:r>
              <a:rPr lang="en-US" dirty="0" err="1">
                <a:latin typeface="Arial"/>
              </a:rPr>
              <a:t>phosphodiester</a:t>
            </a:r>
            <a:r>
              <a:rPr lang="en-US" dirty="0">
                <a:latin typeface="Arial"/>
              </a:rPr>
              <a:t> </a:t>
            </a:r>
            <a:r>
              <a:rPr lang="en-US" dirty="0" smtClean="0">
                <a:latin typeface="Arial"/>
              </a:rPr>
              <a:t>bond</a:t>
            </a:r>
          </a:p>
          <a:p>
            <a:pPr lvl="1"/>
            <a:r>
              <a:rPr lang="en-US" dirty="0">
                <a:latin typeface="Arial"/>
              </a:rPr>
              <a:t>Cause chain termination by altering the 3</a:t>
            </a:r>
            <a:r>
              <a:rPr lang="ja-JP" altLang="en-US" dirty="0">
                <a:latin typeface="Arial"/>
                <a:ea typeface="Arial"/>
              </a:rPr>
              <a:t>’</a:t>
            </a:r>
            <a:r>
              <a:rPr lang="en-US" dirty="0">
                <a:latin typeface="Arial"/>
              </a:rPr>
              <a:t> hydroxyl group.</a:t>
            </a:r>
          </a:p>
          <a:p>
            <a:pPr lvl="1"/>
            <a:r>
              <a:rPr lang="en-US" dirty="0">
                <a:latin typeface="Arial"/>
              </a:rPr>
              <a:t>No 3</a:t>
            </a:r>
            <a:r>
              <a:rPr lang="ja-JP" altLang="en-US" dirty="0">
                <a:latin typeface="Arial"/>
                <a:ea typeface="Arial"/>
              </a:rPr>
              <a:t>’</a:t>
            </a:r>
            <a:r>
              <a:rPr lang="en-US" dirty="0">
                <a:latin typeface="Arial"/>
              </a:rPr>
              <a:t> hydroxyl = no elongation</a:t>
            </a:r>
          </a:p>
          <a:p>
            <a:endParaRPr lang="en-US" dirty="0">
              <a:latin typeface="Arial"/>
            </a:endParaRPr>
          </a:p>
          <a:p>
            <a:pPr>
              <a:buFontTx/>
              <a:buNone/>
            </a:pPr>
            <a:endParaRPr lang="en-US" dirty="0">
              <a:latin typeface="Arial"/>
            </a:endParaRPr>
          </a:p>
        </p:txBody>
      </p:sp>
      <p:sp>
        <p:nvSpPr>
          <p:cNvPr id="13314" name="Rectangle 2"/>
          <p:cNvSpPr>
            <a:spLocks noGrp="1" noChangeArrowheads="1"/>
          </p:cNvSpPr>
          <p:nvPr>
            <p:ph type="title"/>
          </p:nvPr>
        </p:nvSpPr>
        <p:spPr>
          <a:xfrm>
            <a:off x="457200" y="-176574"/>
            <a:ext cx="8229600" cy="1143000"/>
          </a:xfrm>
        </p:spPr>
        <p:txBody>
          <a:bodyPr/>
          <a:lstStyle/>
          <a:p>
            <a:r>
              <a:rPr lang="en-US" dirty="0">
                <a:latin typeface="Arial"/>
              </a:rPr>
              <a:t>NRTIs</a:t>
            </a:r>
          </a:p>
        </p:txBody>
      </p:sp>
      <p:sp>
        <p:nvSpPr>
          <p:cNvPr id="5" name="TextBox 4"/>
          <p:cNvSpPr txBox="1"/>
          <p:nvPr/>
        </p:nvSpPr>
        <p:spPr>
          <a:xfrm>
            <a:off x="5783731" y="6333675"/>
            <a:ext cx="2945939" cy="461665"/>
          </a:xfrm>
          <a:prstGeom prst="rect">
            <a:avLst/>
          </a:prstGeom>
          <a:noFill/>
        </p:spPr>
        <p:txBody>
          <a:bodyPr wrap="none" rtlCol="0">
            <a:spAutoFit/>
          </a:bodyPr>
          <a:lstStyle/>
          <a:p>
            <a:r>
              <a:rPr lang="en-US" sz="2400" b="1" dirty="0" err="1" smtClean="0"/>
              <a:t>Azidothymidine</a:t>
            </a:r>
            <a:r>
              <a:rPr lang="en-US" sz="2400" b="1" dirty="0" smtClean="0"/>
              <a:t> (AZT)</a:t>
            </a:r>
            <a:endParaRPr lang="en-US" sz="2400" b="1" dirty="0"/>
          </a:p>
        </p:txBody>
      </p:sp>
    </p:spTree>
    <p:extLst>
      <p:ext uri="{BB962C8B-B14F-4D97-AF65-F5344CB8AC3E}">
        <p14:creationId xmlns:p14="http://schemas.microsoft.com/office/powerpoint/2010/main" val="14128317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11239" y="38100"/>
            <a:ext cx="5379567" cy="1143000"/>
          </a:xfrm>
        </p:spPr>
        <p:txBody>
          <a:bodyPr/>
          <a:lstStyle/>
          <a:p>
            <a:r>
              <a:rPr lang="en-US" dirty="0">
                <a:latin typeface="Arial"/>
              </a:rPr>
              <a:t>NNRTIs</a:t>
            </a:r>
          </a:p>
        </p:txBody>
      </p:sp>
      <p:pic>
        <p:nvPicPr>
          <p:cNvPr id="26629" name="Picture 5" descr="image00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3704" r="3704"/>
          <a:stretch>
            <a:fillRect/>
          </a:stretch>
        </p:blipFill>
        <p:spPr>
          <a:xfrm>
            <a:off x="201239" y="1181100"/>
            <a:ext cx="3810000" cy="4114800"/>
          </a:xfrm>
        </p:spPr>
      </p:pic>
      <p:sp>
        <p:nvSpPr>
          <p:cNvPr id="26628" name="Rectangle 4"/>
          <p:cNvSpPr>
            <a:spLocks noGrp="1" noChangeArrowheads="1"/>
          </p:cNvSpPr>
          <p:nvPr>
            <p:ph type="body" sz="half" idx="2"/>
          </p:nvPr>
        </p:nvSpPr>
        <p:spPr>
          <a:xfrm>
            <a:off x="4011239" y="969270"/>
            <a:ext cx="5132761" cy="3425866"/>
          </a:xfrm>
        </p:spPr>
        <p:txBody>
          <a:bodyPr/>
          <a:lstStyle/>
          <a:p>
            <a:r>
              <a:rPr lang="en-US" sz="2800" dirty="0" smtClean="0">
                <a:latin typeface="Arial"/>
              </a:rPr>
              <a:t>Allosteric noncompetitive </a:t>
            </a:r>
            <a:r>
              <a:rPr lang="en-US" sz="2800" dirty="0">
                <a:latin typeface="Arial"/>
              </a:rPr>
              <a:t>inhibitors that bind </a:t>
            </a:r>
            <a:r>
              <a:rPr lang="en-US" sz="2800" dirty="0" err="1">
                <a:latin typeface="Arial"/>
              </a:rPr>
              <a:t>noncovalently</a:t>
            </a:r>
            <a:r>
              <a:rPr lang="en-US" sz="2800" dirty="0">
                <a:latin typeface="Arial"/>
              </a:rPr>
              <a:t> away from the active site</a:t>
            </a:r>
          </a:p>
          <a:p>
            <a:r>
              <a:rPr lang="en-US" sz="2800" dirty="0">
                <a:latin typeface="Arial"/>
              </a:rPr>
              <a:t>Stop RT activity by somehow altering the active </a:t>
            </a:r>
            <a:r>
              <a:rPr lang="en-US" sz="2800" dirty="0" smtClean="0">
                <a:latin typeface="Arial"/>
              </a:rPr>
              <a:t>site</a:t>
            </a:r>
          </a:p>
          <a:p>
            <a:r>
              <a:rPr lang="en-US" sz="2800" dirty="0" smtClean="0">
                <a:latin typeface="Arial"/>
              </a:rPr>
              <a:t>Example: </a:t>
            </a:r>
            <a:r>
              <a:rPr lang="en-US" sz="2800" dirty="0" err="1" smtClean="0">
                <a:latin typeface="Arial"/>
              </a:rPr>
              <a:t>Efavirenz</a:t>
            </a:r>
            <a:endParaRPr lang="en-US" sz="2800" dirty="0">
              <a:latin typeface="Arial"/>
            </a:endParaRPr>
          </a:p>
        </p:txBody>
      </p:sp>
      <p:pic>
        <p:nvPicPr>
          <p:cNvPr id="2" name="Picture 1" descr="450px-Efavirenz_skeletal.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695" y="4101278"/>
            <a:ext cx="2456484" cy="2756721"/>
          </a:xfrm>
          <a:prstGeom prst="rect">
            <a:avLst/>
          </a:prstGeom>
        </p:spPr>
      </p:pic>
    </p:spTree>
    <p:extLst>
      <p:ext uri="{BB962C8B-B14F-4D97-AF65-F5344CB8AC3E}">
        <p14:creationId xmlns:p14="http://schemas.microsoft.com/office/powerpoint/2010/main" val="31829965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
            <a:ext cx="7772400" cy="1143000"/>
          </a:xfrm>
        </p:spPr>
        <p:txBody>
          <a:bodyPr>
            <a:normAutofit fontScale="90000"/>
          </a:bodyPr>
          <a:lstStyle/>
          <a:p>
            <a:r>
              <a:rPr lang="en-US" dirty="0" smtClean="0">
                <a:latin typeface="Arial"/>
              </a:rPr>
              <a:t>Protease and </a:t>
            </a:r>
            <a:r>
              <a:rPr lang="en-US" dirty="0" err="1" smtClean="0">
                <a:latin typeface="Arial"/>
              </a:rPr>
              <a:t>Integrase</a:t>
            </a:r>
            <a:r>
              <a:rPr lang="en-US" dirty="0" smtClean="0">
                <a:latin typeface="Arial"/>
              </a:rPr>
              <a:t> Inhibitors</a:t>
            </a:r>
            <a:endParaRPr lang="en-US" dirty="0">
              <a:latin typeface="Arial"/>
            </a:endParaRPr>
          </a:p>
        </p:txBody>
      </p:sp>
      <p:sp>
        <p:nvSpPr>
          <p:cNvPr id="15363" name="Rectangle 3"/>
          <p:cNvSpPr>
            <a:spLocks noGrp="1" noChangeArrowheads="1"/>
          </p:cNvSpPr>
          <p:nvPr>
            <p:ph type="body" sz="half" idx="1"/>
          </p:nvPr>
        </p:nvSpPr>
        <p:spPr>
          <a:xfrm>
            <a:off x="4846341" y="1465197"/>
            <a:ext cx="3810000" cy="4114800"/>
          </a:xfrm>
        </p:spPr>
        <p:txBody>
          <a:bodyPr/>
          <a:lstStyle/>
          <a:p>
            <a:r>
              <a:rPr lang="en-US" sz="2800" dirty="0" err="1" smtClean="0">
                <a:latin typeface="Arial"/>
              </a:rPr>
              <a:t>Integrase</a:t>
            </a:r>
            <a:r>
              <a:rPr lang="en-US" sz="2800" dirty="0" smtClean="0">
                <a:latin typeface="Arial"/>
              </a:rPr>
              <a:t> Inhibitors</a:t>
            </a:r>
          </a:p>
          <a:p>
            <a:pPr lvl="1"/>
            <a:r>
              <a:rPr lang="en-US" sz="2400" dirty="0" smtClean="0">
                <a:latin typeface="Arial"/>
              </a:rPr>
              <a:t>Prevent integration of provirus into host genome</a:t>
            </a:r>
          </a:p>
          <a:p>
            <a:pPr lvl="1"/>
            <a:endParaRPr lang="en-US" sz="2400" dirty="0">
              <a:latin typeface="Arial"/>
            </a:endParaRPr>
          </a:p>
          <a:p>
            <a:r>
              <a:rPr lang="en-US" dirty="0" smtClean="0">
                <a:latin typeface="Arial"/>
              </a:rPr>
              <a:t>Example: </a:t>
            </a:r>
            <a:r>
              <a:rPr lang="en-US" dirty="0" err="1" smtClean="0">
                <a:latin typeface="Arial"/>
              </a:rPr>
              <a:t>Raltegravir</a:t>
            </a:r>
            <a:endParaRPr lang="en-US" dirty="0" smtClean="0">
              <a:latin typeface="Arial"/>
            </a:endParaRPr>
          </a:p>
          <a:p>
            <a:pPr lvl="1"/>
            <a:endParaRPr lang="en-US" sz="2400" dirty="0">
              <a:latin typeface="Arial"/>
            </a:endParaRPr>
          </a:p>
        </p:txBody>
      </p:sp>
      <p:pic>
        <p:nvPicPr>
          <p:cNvPr id="15365" name="Picture 5" descr="piassem"/>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8661" y="1682446"/>
            <a:ext cx="4183700" cy="3648536"/>
          </a:xfrm>
        </p:spPr>
      </p:pic>
      <p:sp>
        <p:nvSpPr>
          <p:cNvPr id="2" name="TextBox 1"/>
          <p:cNvSpPr txBox="1"/>
          <p:nvPr/>
        </p:nvSpPr>
        <p:spPr>
          <a:xfrm>
            <a:off x="918994" y="5579997"/>
            <a:ext cx="2389388" cy="584776"/>
          </a:xfrm>
          <a:prstGeom prst="rect">
            <a:avLst/>
          </a:prstGeom>
          <a:noFill/>
        </p:spPr>
        <p:txBody>
          <a:bodyPr wrap="square" rtlCol="0">
            <a:spAutoFit/>
          </a:bodyPr>
          <a:lstStyle/>
          <a:p>
            <a:r>
              <a:rPr lang="en-US" sz="3200" dirty="0" smtClean="0"/>
              <a:t>Ex: Ritonavir</a:t>
            </a:r>
            <a:endParaRPr lang="en-US" sz="3200" dirty="0"/>
          </a:p>
        </p:txBody>
      </p:sp>
      <p:sp>
        <p:nvSpPr>
          <p:cNvPr id="3" name="TextBox 2"/>
          <p:cNvSpPr txBox="1"/>
          <p:nvPr/>
        </p:nvSpPr>
        <p:spPr>
          <a:xfrm>
            <a:off x="1136212" y="1279691"/>
            <a:ext cx="1954381" cy="369332"/>
          </a:xfrm>
          <a:prstGeom prst="rect">
            <a:avLst/>
          </a:prstGeom>
          <a:noFill/>
        </p:spPr>
        <p:txBody>
          <a:bodyPr wrap="none" rtlCol="0">
            <a:spAutoFit/>
          </a:bodyPr>
          <a:lstStyle/>
          <a:p>
            <a:r>
              <a:rPr lang="en-US" dirty="0" smtClean="0"/>
              <a:t>Protease Inhibitors</a:t>
            </a:r>
            <a:endParaRPr lang="en-US" dirty="0"/>
          </a:p>
        </p:txBody>
      </p:sp>
    </p:spTree>
    <p:extLst>
      <p:ext uri="{BB962C8B-B14F-4D97-AF65-F5344CB8AC3E}">
        <p14:creationId xmlns:p14="http://schemas.microsoft.com/office/powerpoint/2010/main" val="32807255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Inhibitors</a:t>
            </a:r>
            <a:endParaRPr lang="en-US" dirty="0"/>
          </a:p>
        </p:txBody>
      </p:sp>
      <p:sp>
        <p:nvSpPr>
          <p:cNvPr id="4" name="Content Placeholder 3"/>
          <p:cNvSpPr>
            <a:spLocks noGrp="1"/>
          </p:cNvSpPr>
          <p:nvPr>
            <p:ph idx="1"/>
          </p:nvPr>
        </p:nvSpPr>
        <p:spPr/>
        <p:txBody>
          <a:bodyPr/>
          <a:lstStyle/>
          <a:p>
            <a:r>
              <a:rPr lang="en-US" dirty="0" smtClean="0"/>
              <a:t>Block any of the stages in entry</a:t>
            </a:r>
          </a:p>
          <a:p>
            <a:pPr lvl="1"/>
            <a:r>
              <a:rPr lang="en-US" dirty="0" smtClean="0"/>
              <a:t>Attachment</a:t>
            </a:r>
          </a:p>
          <a:p>
            <a:pPr lvl="1"/>
            <a:endParaRPr lang="en-US" dirty="0" smtClean="0"/>
          </a:p>
          <a:p>
            <a:pPr lvl="1"/>
            <a:r>
              <a:rPr lang="en-US" dirty="0" smtClean="0"/>
              <a:t>Co-receptor binding</a:t>
            </a:r>
          </a:p>
          <a:p>
            <a:pPr lvl="2"/>
            <a:r>
              <a:rPr lang="en-US" dirty="0" smtClean="0"/>
              <a:t>Ex: </a:t>
            </a:r>
            <a:r>
              <a:rPr lang="en-US" dirty="0" err="1" smtClean="0"/>
              <a:t>Maraviroc</a:t>
            </a:r>
            <a:endParaRPr lang="en-US" dirty="0" smtClean="0"/>
          </a:p>
          <a:p>
            <a:pPr lvl="1"/>
            <a:endParaRPr lang="en-US" dirty="0" smtClean="0"/>
          </a:p>
          <a:p>
            <a:pPr lvl="1"/>
            <a:r>
              <a:rPr lang="en-US" dirty="0" smtClean="0"/>
              <a:t>Membrane fusion</a:t>
            </a:r>
          </a:p>
          <a:p>
            <a:pPr lvl="2"/>
            <a:r>
              <a:rPr lang="en-US" dirty="0" smtClean="0"/>
              <a:t>Ex: </a:t>
            </a:r>
            <a:r>
              <a:rPr lang="en-US" dirty="0" err="1" smtClean="0"/>
              <a:t>Enfuvirtide</a:t>
            </a:r>
            <a:endParaRPr lang="en-US" dirty="0" smtClean="0"/>
          </a:p>
        </p:txBody>
      </p:sp>
    </p:spTree>
    <p:extLst>
      <p:ext uri="{BB962C8B-B14F-4D97-AF65-F5344CB8AC3E}">
        <p14:creationId xmlns:p14="http://schemas.microsoft.com/office/powerpoint/2010/main" val="6072371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90600" y="209550"/>
            <a:ext cx="7239000" cy="6353175"/>
          </a:xfrm>
          <a:no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6648450"/>
            <a:ext cx="1371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9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6670675"/>
            <a:ext cx="12065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9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6632575"/>
            <a:ext cx="1295400"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661825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96968"/>
            <a:ext cx="8229600" cy="5836438"/>
          </a:xfrm>
        </p:spPr>
        <p:txBody>
          <a:bodyPr/>
          <a:lstStyle/>
          <a:p>
            <a:r>
              <a:rPr lang="en-US" dirty="0"/>
              <a:t>Immunization </a:t>
            </a:r>
            <a:r>
              <a:rPr lang="en-US" dirty="0" smtClean="0"/>
              <a:t>Recommendation</a:t>
            </a:r>
          </a:p>
          <a:p>
            <a:pPr lvl="1"/>
            <a:r>
              <a:rPr lang="en-US" dirty="0" smtClean="0"/>
              <a:t>Vaccine would be recommended IF IT EXISTED!</a:t>
            </a:r>
          </a:p>
          <a:p>
            <a:r>
              <a:rPr lang="en-US" dirty="0"/>
              <a:t>Control </a:t>
            </a:r>
            <a:r>
              <a:rPr lang="en-US" dirty="0" smtClean="0"/>
              <a:t>Measures</a:t>
            </a:r>
          </a:p>
          <a:p>
            <a:pPr lvl="1"/>
            <a:r>
              <a:rPr lang="en-US" dirty="0" smtClean="0"/>
              <a:t>Practice Safe Sex/ Use </a:t>
            </a:r>
            <a:r>
              <a:rPr lang="en-US" dirty="0" err="1" smtClean="0"/>
              <a:t>PrEP</a:t>
            </a:r>
            <a:endParaRPr lang="en-US" dirty="0" smtClean="0"/>
          </a:p>
          <a:p>
            <a:pPr lvl="1"/>
            <a:r>
              <a:rPr lang="en-US" dirty="0" smtClean="0"/>
              <a:t>Abstain</a:t>
            </a:r>
          </a:p>
          <a:p>
            <a:pPr lvl="1"/>
            <a:r>
              <a:rPr lang="en-US" dirty="0" smtClean="0"/>
              <a:t>Don’t share IV drug equipment</a:t>
            </a:r>
          </a:p>
          <a:p>
            <a:pPr lvl="1"/>
            <a:r>
              <a:rPr lang="en-US" dirty="0" smtClean="0"/>
              <a:t>Don’t share items that may have blood on them</a:t>
            </a:r>
            <a:endParaRPr lang="en-US" dirty="0"/>
          </a:p>
        </p:txBody>
      </p:sp>
    </p:spTree>
    <p:extLst>
      <p:ext uri="{BB962C8B-B14F-4D97-AF65-F5344CB8AC3E}">
        <p14:creationId xmlns:p14="http://schemas.microsoft.com/office/powerpoint/2010/main" val="113379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p:txBody>
          <a:bodyPr>
            <a:normAutofit/>
          </a:bodyPr>
          <a:lstStyle/>
          <a:p>
            <a:r>
              <a:rPr lang="en-US" dirty="0">
                <a:hlinkClick r:id="rId2"/>
              </a:rPr>
              <a:t>http://www.cdc.gov/hiv</a:t>
            </a:r>
            <a:r>
              <a:rPr lang="en-US" dirty="0" smtClean="0">
                <a:hlinkClick r:id="rId2"/>
              </a:rPr>
              <a:t>/</a:t>
            </a:r>
            <a:endParaRPr lang="en-US" dirty="0" smtClean="0"/>
          </a:p>
          <a:p>
            <a:endParaRPr lang="en-US" dirty="0"/>
          </a:p>
          <a:p>
            <a:r>
              <a:rPr lang="en-US" dirty="0">
                <a:hlinkClick r:id="rId3"/>
              </a:rPr>
              <a:t>http://www.aids.gov/hiv-aids-basics</a:t>
            </a:r>
            <a:r>
              <a:rPr lang="en-US" dirty="0" smtClean="0">
                <a:hlinkClick r:id="rId3"/>
              </a:rPr>
              <a:t>/</a:t>
            </a:r>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230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latin typeface="Arial"/>
              </a:rPr>
              <a:t>Works Cited</a:t>
            </a:r>
          </a:p>
        </p:txBody>
      </p:sp>
      <p:sp>
        <p:nvSpPr>
          <p:cNvPr id="18435" name="Rectangle 3"/>
          <p:cNvSpPr>
            <a:spLocks noGrp="1" noChangeArrowheads="1"/>
          </p:cNvSpPr>
          <p:nvPr>
            <p:ph idx="1"/>
          </p:nvPr>
        </p:nvSpPr>
        <p:spPr/>
        <p:txBody>
          <a:bodyPr>
            <a:normAutofit lnSpcReduction="10000"/>
          </a:bodyPr>
          <a:lstStyle/>
          <a:p>
            <a:r>
              <a:rPr lang="en-US" sz="1600" dirty="0" err="1">
                <a:latin typeface="Arial"/>
              </a:rPr>
              <a:t>Emini</a:t>
            </a:r>
            <a:r>
              <a:rPr lang="en-US" sz="1600" dirty="0">
                <a:latin typeface="Arial"/>
              </a:rPr>
              <a:t>, Emilio A. (</a:t>
            </a:r>
            <a:r>
              <a:rPr lang="en-US" sz="1600" dirty="0" err="1">
                <a:latin typeface="Arial"/>
              </a:rPr>
              <a:t>edt</a:t>
            </a:r>
            <a:r>
              <a:rPr lang="en-US" sz="1600" dirty="0">
                <a:latin typeface="Arial"/>
              </a:rPr>
              <a:t>.). </a:t>
            </a:r>
            <a:r>
              <a:rPr lang="en-US" sz="1600" u="sng" dirty="0">
                <a:latin typeface="Arial"/>
              </a:rPr>
              <a:t>The Human Immunodeficiency Virus: Biology, Immunology, and Therapy</a:t>
            </a:r>
            <a:r>
              <a:rPr lang="en-US" sz="1600" dirty="0">
                <a:latin typeface="Arial"/>
              </a:rPr>
              <a:t>.  Princeton University Press.  Princeton, NJ. 2002.</a:t>
            </a:r>
          </a:p>
          <a:p>
            <a:r>
              <a:rPr lang="en-US" sz="1600" dirty="0" err="1">
                <a:latin typeface="Arial"/>
              </a:rPr>
              <a:t>Kibler</a:t>
            </a:r>
            <a:r>
              <a:rPr lang="en-US" sz="1600" dirty="0">
                <a:latin typeface="Arial"/>
              </a:rPr>
              <a:t>, Karen V., Akiko </a:t>
            </a:r>
            <a:r>
              <a:rPr lang="en-US" sz="1600" dirty="0" err="1">
                <a:latin typeface="Arial"/>
              </a:rPr>
              <a:t>Miyazato</a:t>
            </a:r>
            <a:r>
              <a:rPr lang="en-US" sz="1600" dirty="0">
                <a:latin typeface="Arial"/>
              </a:rPr>
              <a:t>, </a:t>
            </a:r>
            <a:r>
              <a:rPr lang="en-US" sz="1600" dirty="0" err="1">
                <a:latin typeface="Arial"/>
              </a:rPr>
              <a:t>Venkat</a:t>
            </a:r>
            <a:r>
              <a:rPr lang="en-US" sz="1600" dirty="0">
                <a:latin typeface="Arial"/>
              </a:rPr>
              <a:t> R. K. </a:t>
            </a:r>
            <a:r>
              <a:rPr lang="en-US" sz="1600" dirty="0" err="1">
                <a:latin typeface="Arial"/>
              </a:rPr>
              <a:t>Yedavalli</a:t>
            </a:r>
            <a:r>
              <a:rPr lang="en-US" sz="1600" dirty="0">
                <a:latin typeface="Arial"/>
              </a:rPr>
              <a:t>, Andrew I. Dayton, Bertram L. Jacobs, George </a:t>
            </a:r>
            <a:r>
              <a:rPr lang="en-US" sz="1600" dirty="0" err="1">
                <a:latin typeface="Arial"/>
              </a:rPr>
              <a:t>Dapolito</a:t>
            </a:r>
            <a:r>
              <a:rPr lang="en-US" sz="1600" dirty="0">
                <a:latin typeface="Arial"/>
              </a:rPr>
              <a:t>, </a:t>
            </a:r>
            <a:r>
              <a:rPr lang="en-US" sz="1600" dirty="0" err="1">
                <a:latin typeface="Arial"/>
              </a:rPr>
              <a:t>Seong-jin</a:t>
            </a:r>
            <a:r>
              <a:rPr lang="en-US" sz="1600" dirty="0">
                <a:latin typeface="Arial"/>
              </a:rPr>
              <a:t> Kim and </a:t>
            </a:r>
            <a:r>
              <a:rPr lang="en-US" sz="1600" dirty="0" err="1">
                <a:latin typeface="Arial"/>
              </a:rPr>
              <a:t>Kuan-Teh</a:t>
            </a:r>
            <a:r>
              <a:rPr lang="en-US" sz="1600" dirty="0">
                <a:latin typeface="Arial"/>
              </a:rPr>
              <a:t> </a:t>
            </a:r>
            <a:r>
              <a:rPr lang="en-US" sz="1600" dirty="0" err="1">
                <a:latin typeface="Arial"/>
              </a:rPr>
              <a:t>Jeang</a:t>
            </a:r>
            <a:r>
              <a:rPr lang="en-US" sz="1600" dirty="0">
                <a:latin typeface="Arial"/>
              </a:rPr>
              <a:t>. 2004. </a:t>
            </a:r>
            <a:r>
              <a:rPr lang="en-US" sz="1600" dirty="0" err="1">
                <a:latin typeface="Arial"/>
              </a:rPr>
              <a:t>Polyarginine</a:t>
            </a:r>
            <a:r>
              <a:rPr lang="en-US" sz="1600" dirty="0">
                <a:latin typeface="Arial"/>
              </a:rPr>
              <a:t> inhibits gp160 processing by </a:t>
            </a:r>
            <a:r>
              <a:rPr lang="en-US" sz="1600" dirty="0" err="1">
                <a:latin typeface="Arial"/>
              </a:rPr>
              <a:t>furin</a:t>
            </a:r>
            <a:r>
              <a:rPr lang="en-US" sz="1600" dirty="0">
                <a:latin typeface="Arial"/>
              </a:rPr>
              <a:t> and suppresses productive human immunodeficiency virus type 1 infection. J. Biol. Chem., Vol. 279, Issue 47, 49055-49063, November 19, 2004. </a:t>
            </a:r>
            <a:r>
              <a:rPr lang="en-US" sz="1600" dirty="0" err="1">
                <a:latin typeface="Arial"/>
              </a:rPr>
              <a:t>Epub</a:t>
            </a:r>
            <a:r>
              <a:rPr lang="en-US" sz="1600" dirty="0">
                <a:latin typeface="Arial"/>
              </a:rPr>
              <a:t> 2004 Sep 14 on </a:t>
            </a:r>
            <a:r>
              <a:rPr lang="en-US" sz="1600" dirty="0" err="1">
                <a:latin typeface="Arial"/>
              </a:rPr>
              <a:t>Entrez</a:t>
            </a:r>
            <a:r>
              <a:rPr lang="en-US" sz="1600" dirty="0">
                <a:latin typeface="Arial"/>
              </a:rPr>
              <a:t> PubMed and </a:t>
            </a:r>
            <a:r>
              <a:rPr lang="en-US" sz="1600" dirty="0" err="1">
                <a:latin typeface="Arial"/>
              </a:rPr>
              <a:t>www.jbc.org</a:t>
            </a:r>
            <a:r>
              <a:rPr lang="en-US" sz="1600" dirty="0">
                <a:latin typeface="Arial"/>
              </a:rPr>
              <a:t>.</a:t>
            </a:r>
          </a:p>
          <a:p>
            <a:r>
              <a:rPr lang="en-US" sz="1600" dirty="0">
                <a:latin typeface="Arial"/>
                <a:hlinkClick r:id="rId3"/>
              </a:rPr>
              <a:t>http://www.emc.maricopa.edu/faculty/farabee/BIOBK/HIV.gif</a:t>
            </a:r>
            <a:endParaRPr lang="en-US" sz="1600" dirty="0">
              <a:latin typeface="Arial"/>
            </a:endParaRPr>
          </a:p>
          <a:p>
            <a:r>
              <a:rPr lang="en-US" sz="1600" dirty="0">
                <a:latin typeface="Arial"/>
                <a:hlinkClick r:id="rId4"/>
              </a:rPr>
              <a:t>http://www.chemistry.wustl.edu/~edudev/LabTutorials/HIV/DrugStrategies.html</a:t>
            </a:r>
            <a:endParaRPr lang="en-US" sz="1600" dirty="0">
              <a:latin typeface="Arial"/>
            </a:endParaRPr>
          </a:p>
          <a:p>
            <a:r>
              <a:rPr lang="en-US" sz="1600" dirty="0">
                <a:latin typeface="Arial"/>
                <a:hlinkClick r:id="rId5"/>
              </a:rPr>
              <a:t>http://www.univie.ac.at/qccd/hpsc/2002/Wolschann_pharm2/erwin3.htm</a:t>
            </a:r>
            <a:endParaRPr lang="en-US" sz="1600" dirty="0">
              <a:latin typeface="Arial"/>
            </a:endParaRPr>
          </a:p>
          <a:p>
            <a:r>
              <a:rPr lang="en-US" sz="1600" dirty="0">
                <a:latin typeface="Arial"/>
                <a:hlinkClick r:id="rId6"/>
              </a:rPr>
              <a:t>http://www.treathiv.com/patient_info/howhiv_page5.html</a:t>
            </a:r>
            <a:endParaRPr lang="en-US" sz="1600" dirty="0">
              <a:latin typeface="Arial"/>
            </a:endParaRPr>
          </a:p>
          <a:p>
            <a:r>
              <a:rPr lang="en-US" sz="1600" dirty="0">
                <a:latin typeface="Arial"/>
                <a:hlinkClick r:id="rId7"/>
              </a:rPr>
              <a:t>http://www.innovations-report.de/html/berichte/biowissenschaften_chemie/bericht-20683.</a:t>
            </a:r>
            <a:r>
              <a:rPr lang="en-US" sz="1600" dirty="0" smtClean="0">
                <a:latin typeface="Arial"/>
                <a:hlinkClick r:id="rId7"/>
              </a:rPr>
              <a:t>html</a:t>
            </a:r>
            <a:endParaRPr lang="en-US" sz="1600" dirty="0" smtClean="0">
              <a:latin typeface="Arial"/>
            </a:endParaRPr>
          </a:p>
          <a:p>
            <a:r>
              <a:rPr lang="en-US" sz="1600" dirty="0">
                <a:hlinkClick r:id="rId8"/>
              </a:rPr>
              <a:t>http://www.aids.gov/hiv-aids-basics</a:t>
            </a:r>
            <a:r>
              <a:rPr lang="en-US" sz="1600" dirty="0" smtClean="0">
                <a:hlinkClick r:id="rId8"/>
              </a:rPr>
              <a:t>/</a:t>
            </a:r>
            <a:endParaRPr lang="en-US" sz="1600" dirty="0" smtClean="0"/>
          </a:p>
          <a:p>
            <a:r>
              <a:rPr lang="en-US" sz="1600" dirty="0">
                <a:hlinkClick r:id="rId9"/>
              </a:rPr>
              <a:t>http://www.cdc.gov/hiv</a:t>
            </a:r>
            <a:r>
              <a:rPr lang="en-US" sz="1600" dirty="0" smtClean="0">
                <a:hlinkClick r:id="rId9"/>
              </a:rPr>
              <a:t>/</a:t>
            </a:r>
            <a:endParaRPr lang="en-US" sz="1600" dirty="0">
              <a:latin typeface="Arial"/>
            </a:endParaRPr>
          </a:p>
          <a:p>
            <a:r>
              <a:rPr lang="en-US" sz="1600" dirty="0">
                <a:latin typeface="Arial"/>
              </a:rPr>
              <a:t>I</a:t>
            </a:r>
            <a:r>
              <a:rPr lang="en-US" sz="1600" dirty="0" smtClean="0">
                <a:latin typeface="Arial"/>
              </a:rPr>
              <a:t>mages taken from </a:t>
            </a:r>
            <a:r>
              <a:rPr lang="en-US" sz="1600" dirty="0" err="1" smtClean="0">
                <a:latin typeface="Arial"/>
              </a:rPr>
              <a:t>wikipedia</a:t>
            </a:r>
            <a:r>
              <a:rPr lang="en-US" sz="1600" dirty="0" smtClean="0">
                <a:latin typeface="Arial"/>
              </a:rPr>
              <a:t> commons unless otherwise indicated</a:t>
            </a:r>
            <a:endParaRPr lang="en-US" sz="2800" dirty="0">
              <a:latin typeface="Arial"/>
            </a:endParaRPr>
          </a:p>
        </p:txBody>
      </p:sp>
    </p:spTree>
    <p:extLst>
      <p:ext uri="{BB962C8B-B14F-4D97-AF65-F5344CB8AC3E}">
        <p14:creationId xmlns:p14="http://schemas.microsoft.com/office/powerpoint/2010/main" val="26568218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latin typeface="Arial"/>
              </a:rPr>
              <a:t>HIV </a:t>
            </a:r>
            <a:r>
              <a:rPr lang="en-US" dirty="0" smtClean="0">
                <a:latin typeface="Arial"/>
              </a:rPr>
              <a:t>Background</a:t>
            </a:r>
            <a:endParaRPr lang="en-US" dirty="0">
              <a:latin typeface="Arial"/>
            </a:endParaRPr>
          </a:p>
        </p:txBody>
      </p:sp>
      <p:sp>
        <p:nvSpPr>
          <p:cNvPr id="3075" name="Rectangle 3"/>
          <p:cNvSpPr>
            <a:spLocks noGrp="1" noChangeArrowheads="1"/>
          </p:cNvSpPr>
          <p:nvPr>
            <p:ph type="body" idx="1"/>
          </p:nvPr>
        </p:nvSpPr>
        <p:spPr/>
        <p:txBody>
          <a:bodyPr/>
          <a:lstStyle/>
          <a:p>
            <a:r>
              <a:rPr lang="en-US" sz="2800" dirty="0">
                <a:latin typeface="Arial"/>
              </a:rPr>
              <a:t>Lentivirus, member of retroviruses</a:t>
            </a:r>
          </a:p>
          <a:p>
            <a:endParaRPr lang="en-US" sz="2800" dirty="0" smtClean="0">
              <a:latin typeface="Arial"/>
            </a:endParaRPr>
          </a:p>
          <a:p>
            <a:r>
              <a:rPr lang="en-US" sz="2800" dirty="0" smtClean="0">
                <a:latin typeface="Arial"/>
              </a:rPr>
              <a:t>Genome is single </a:t>
            </a:r>
            <a:r>
              <a:rPr lang="en-US" sz="2800" dirty="0">
                <a:latin typeface="Arial"/>
              </a:rPr>
              <a:t>stranded RNA that converts to double stranded DNA by reverse </a:t>
            </a:r>
            <a:r>
              <a:rPr lang="en-US" sz="2800" dirty="0" smtClean="0">
                <a:latin typeface="Arial"/>
              </a:rPr>
              <a:t>transcription</a:t>
            </a:r>
          </a:p>
          <a:p>
            <a:endParaRPr lang="en-US" sz="2800" dirty="0">
              <a:latin typeface="Arial"/>
            </a:endParaRPr>
          </a:p>
          <a:p>
            <a:r>
              <a:rPr lang="en-US" sz="2800" dirty="0">
                <a:latin typeface="Arial"/>
              </a:rPr>
              <a:t>Responsible for </a:t>
            </a:r>
            <a:r>
              <a:rPr lang="en-US" sz="2800" dirty="0" smtClean="0">
                <a:latin typeface="Arial"/>
              </a:rPr>
              <a:t>Acquired </a:t>
            </a:r>
            <a:r>
              <a:rPr lang="en-US" sz="2800" dirty="0">
                <a:latin typeface="Arial"/>
              </a:rPr>
              <a:t>I</a:t>
            </a:r>
            <a:r>
              <a:rPr lang="en-US" sz="2800" dirty="0" smtClean="0">
                <a:latin typeface="Arial"/>
              </a:rPr>
              <a:t>mmunodeficiency </a:t>
            </a:r>
            <a:r>
              <a:rPr lang="en-US" sz="2800" dirty="0">
                <a:latin typeface="Arial"/>
              </a:rPr>
              <a:t>S</a:t>
            </a:r>
            <a:r>
              <a:rPr lang="en-US" sz="2800" dirty="0" smtClean="0">
                <a:latin typeface="Arial"/>
              </a:rPr>
              <a:t>yndrome </a:t>
            </a:r>
            <a:r>
              <a:rPr lang="en-US" sz="2800" dirty="0">
                <a:latin typeface="Arial"/>
              </a:rPr>
              <a:t>(AIDS)</a:t>
            </a:r>
          </a:p>
          <a:p>
            <a:endParaRPr lang="en-US" sz="2800" dirty="0">
              <a:latin typeface="Arial"/>
            </a:endParaRPr>
          </a:p>
          <a:p>
            <a:endParaRPr lang="en-US" sz="2800" dirty="0">
              <a:latin typeface="Arial"/>
            </a:endParaRPr>
          </a:p>
        </p:txBody>
      </p:sp>
    </p:spTree>
    <p:extLst>
      <p:ext uri="{BB962C8B-B14F-4D97-AF65-F5344CB8AC3E}">
        <p14:creationId xmlns:p14="http://schemas.microsoft.com/office/powerpoint/2010/main" val="14325307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63" y="-53605"/>
            <a:ext cx="8229600" cy="1143000"/>
          </a:xfrm>
        </p:spPr>
        <p:txBody>
          <a:bodyPr/>
          <a:lstStyle/>
          <a:p>
            <a:r>
              <a:rPr lang="en-US" dirty="0" smtClean="0"/>
              <a:t>My Research on HIV</a:t>
            </a:r>
            <a:endParaRPr lang="en-US" dirty="0"/>
          </a:p>
        </p:txBody>
      </p:sp>
      <p:sp>
        <p:nvSpPr>
          <p:cNvPr id="3" name="Content Placeholder 2"/>
          <p:cNvSpPr>
            <a:spLocks noGrp="1"/>
          </p:cNvSpPr>
          <p:nvPr>
            <p:ph idx="1"/>
          </p:nvPr>
        </p:nvSpPr>
        <p:spPr>
          <a:xfrm>
            <a:off x="574163" y="948449"/>
            <a:ext cx="8043757" cy="3513533"/>
          </a:xfrm>
        </p:spPr>
        <p:txBody>
          <a:bodyPr>
            <a:normAutofit lnSpcReduction="10000"/>
          </a:bodyPr>
          <a:lstStyle/>
          <a:p>
            <a:r>
              <a:rPr lang="en-US" dirty="0" smtClean="0"/>
              <a:t>New potential </a:t>
            </a:r>
            <a:r>
              <a:rPr lang="en-US" dirty="0" err="1" smtClean="0"/>
              <a:t>integrase</a:t>
            </a:r>
            <a:r>
              <a:rPr lang="en-US" dirty="0" smtClean="0"/>
              <a:t> inhibitor developed on campus assayed for anti-HIV activity by time of addition assay</a:t>
            </a:r>
          </a:p>
          <a:p>
            <a:pPr lvl="1"/>
            <a:r>
              <a:rPr lang="en-US" dirty="0" smtClean="0"/>
              <a:t>Cells infected and treated with drug at different times</a:t>
            </a:r>
            <a:endParaRPr lang="en-US" dirty="0"/>
          </a:p>
          <a:p>
            <a:r>
              <a:rPr lang="en-US" dirty="0" smtClean="0"/>
              <a:t>One drug* shown to act early, </a:t>
            </a:r>
            <a:r>
              <a:rPr lang="en-US" dirty="0" err="1" smtClean="0"/>
              <a:t>ie</a:t>
            </a:r>
            <a:r>
              <a:rPr lang="en-US" dirty="0" smtClean="0"/>
              <a:t>. under 2 hours post infection</a:t>
            </a:r>
          </a:p>
        </p:txBody>
      </p:sp>
      <p:pic>
        <p:nvPicPr>
          <p:cNvPr id="4" name="Picture 3"/>
          <p:cNvPicPr>
            <a:picLocks noChangeAspect="1"/>
          </p:cNvPicPr>
          <p:nvPr/>
        </p:nvPicPr>
        <p:blipFill>
          <a:blip r:embed="rId2"/>
          <a:stretch>
            <a:fillRect/>
          </a:stretch>
        </p:blipFill>
        <p:spPr>
          <a:xfrm>
            <a:off x="0" y="4704471"/>
            <a:ext cx="9144000" cy="1704814"/>
          </a:xfrm>
          <a:prstGeom prst="rect">
            <a:avLst/>
          </a:prstGeom>
        </p:spPr>
      </p:pic>
      <p:sp>
        <p:nvSpPr>
          <p:cNvPr id="6" name="TextBox 5"/>
          <p:cNvSpPr txBox="1"/>
          <p:nvPr/>
        </p:nvSpPr>
        <p:spPr>
          <a:xfrm>
            <a:off x="0" y="6408446"/>
            <a:ext cx="7882724" cy="369332"/>
          </a:xfrm>
          <a:prstGeom prst="rect">
            <a:avLst/>
          </a:prstGeom>
          <a:noFill/>
        </p:spPr>
        <p:txBody>
          <a:bodyPr wrap="none" rtlCol="0">
            <a:spAutoFit/>
          </a:bodyPr>
          <a:lstStyle/>
          <a:p>
            <a:r>
              <a:rPr lang="en-US" b="1" dirty="0"/>
              <a:t>Figure 1. L-</a:t>
            </a:r>
            <a:r>
              <a:rPr lang="en-US" b="1" dirty="0" err="1"/>
              <a:t>Chicoric</a:t>
            </a:r>
            <a:r>
              <a:rPr lang="en-US" b="1" dirty="0"/>
              <a:t> acid and potent </a:t>
            </a:r>
            <a:r>
              <a:rPr lang="en-US" b="1" dirty="0" err="1"/>
              <a:t>disulfone</a:t>
            </a:r>
            <a:r>
              <a:rPr lang="en-US" b="1" dirty="0"/>
              <a:t> inhibitors of HIV-IN in pilot studies</a:t>
            </a:r>
            <a:r>
              <a:rPr lang="en-US" dirty="0"/>
              <a:t>.</a:t>
            </a:r>
          </a:p>
        </p:txBody>
      </p:sp>
      <p:sp>
        <p:nvSpPr>
          <p:cNvPr id="7" name="TextBox 6"/>
          <p:cNvSpPr txBox="1"/>
          <p:nvPr/>
        </p:nvSpPr>
        <p:spPr>
          <a:xfrm>
            <a:off x="7400208" y="4368562"/>
            <a:ext cx="351638"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40129969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Inactivation</a:t>
            </a:r>
            <a:endParaRPr lang="en-US" dirty="0"/>
          </a:p>
        </p:txBody>
      </p:sp>
      <p:pic>
        <p:nvPicPr>
          <p:cNvPr id="3" name="Picture 7" descr="Picture 2"/>
          <p:cNvPicPr>
            <a:picLocks noChangeAspect="1" noChangeArrowheads="1"/>
          </p:cNvPicPr>
          <p:nvPr/>
        </p:nvPicPr>
        <p:blipFill>
          <a:blip r:embed="rId3">
            <a:extLst>
              <a:ext uri="{28A0092B-C50C-407E-A947-70E740481C1C}">
                <a14:useLocalDpi xmlns:a14="http://schemas.microsoft.com/office/drawing/2010/main" val="0"/>
              </a:ext>
            </a:extLst>
          </a:blip>
          <a:srcRect b="15340"/>
          <a:stretch>
            <a:fillRect/>
          </a:stretch>
        </p:blipFill>
        <p:spPr bwMode="auto">
          <a:xfrm>
            <a:off x="0" y="15392400"/>
            <a:ext cx="134874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Picture 2"/>
          <p:cNvPicPr>
            <a:picLocks noChangeAspect="1" noChangeArrowheads="1"/>
          </p:cNvPicPr>
          <p:nvPr/>
        </p:nvPicPr>
        <p:blipFill>
          <a:blip r:embed="rId3">
            <a:extLst>
              <a:ext uri="{28A0092B-C50C-407E-A947-70E740481C1C}">
                <a14:useLocalDpi xmlns:a14="http://schemas.microsoft.com/office/drawing/2010/main" val="0"/>
              </a:ext>
            </a:extLst>
          </a:blip>
          <a:srcRect b="15340"/>
          <a:stretch>
            <a:fillRect/>
          </a:stretch>
        </p:blipFill>
        <p:spPr bwMode="auto">
          <a:xfrm>
            <a:off x="152400" y="15544800"/>
            <a:ext cx="134874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Picture 2"/>
          <p:cNvPicPr>
            <a:picLocks noChangeAspect="1" noChangeArrowheads="1"/>
          </p:cNvPicPr>
          <p:nvPr/>
        </p:nvPicPr>
        <p:blipFill>
          <a:blip r:embed="rId3">
            <a:extLst>
              <a:ext uri="{28A0092B-C50C-407E-A947-70E740481C1C}">
                <a14:useLocalDpi xmlns:a14="http://schemas.microsoft.com/office/drawing/2010/main" val="0"/>
              </a:ext>
            </a:extLst>
          </a:blip>
          <a:srcRect b="15340"/>
          <a:stretch>
            <a:fillRect/>
          </a:stretch>
        </p:blipFill>
        <p:spPr bwMode="auto">
          <a:xfrm>
            <a:off x="304800" y="15697200"/>
            <a:ext cx="134874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0" y="1417638"/>
            <a:ext cx="9144000" cy="4919133"/>
          </a:xfrm>
          <a:prstGeom prst="rect">
            <a:avLst/>
          </a:prstGeom>
        </p:spPr>
      </p:pic>
    </p:spTree>
    <p:extLst>
      <p:ext uri="{BB962C8B-B14F-4D97-AF65-F5344CB8AC3E}">
        <p14:creationId xmlns:p14="http://schemas.microsoft.com/office/powerpoint/2010/main" val="89522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Activity</a:t>
            </a:r>
            <a:endParaRPr lang="en-US" dirty="0"/>
          </a:p>
        </p:txBody>
      </p:sp>
      <p:pic>
        <p:nvPicPr>
          <p:cNvPr id="3" name="Picture 2"/>
          <p:cNvPicPr>
            <a:picLocks noChangeAspect="1"/>
          </p:cNvPicPr>
          <p:nvPr/>
        </p:nvPicPr>
        <p:blipFill>
          <a:blip r:embed="rId3"/>
          <a:stretch>
            <a:fillRect/>
          </a:stretch>
        </p:blipFill>
        <p:spPr>
          <a:xfrm>
            <a:off x="596198" y="1200299"/>
            <a:ext cx="7674757" cy="5485262"/>
          </a:xfrm>
          <a:prstGeom prst="rect">
            <a:avLst/>
          </a:prstGeom>
        </p:spPr>
      </p:pic>
    </p:spTree>
    <p:extLst>
      <p:ext uri="{BB962C8B-B14F-4D97-AF65-F5344CB8AC3E}">
        <p14:creationId xmlns:p14="http://schemas.microsoft.com/office/powerpoint/2010/main" val="19234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4"/>
            <a:ext cx="8229600" cy="1143000"/>
          </a:xfrm>
        </p:spPr>
        <p:txBody>
          <a:bodyPr/>
          <a:lstStyle/>
          <a:p>
            <a:r>
              <a:rPr lang="en-US" dirty="0" smtClean="0"/>
              <a:t>Proof of Concept?</a:t>
            </a:r>
            <a:endParaRPr lang="en-US" dirty="0"/>
          </a:p>
        </p:txBody>
      </p:sp>
      <p:pic>
        <p:nvPicPr>
          <p:cNvPr id="3" name="Picture 2"/>
          <p:cNvPicPr>
            <a:picLocks noChangeAspect="1"/>
          </p:cNvPicPr>
          <p:nvPr/>
        </p:nvPicPr>
        <p:blipFill>
          <a:blip r:embed="rId2"/>
          <a:stretch>
            <a:fillRect/>
          </a:stretch>
        </p:blipFill>
        <p:spPr>
          <a:xfrm>
            <a:off x="267344" y="1931115"/>
            <a:ext cx="6015240" cy="4128861"/>
          </a:xfrm>
          <a:prstGeom prst="rect">
            <a:avLst/>
          </a:prstGeom>
        </p:spPr>
      </p:pic>
      <p:pic>
        <p:nvPicPr>
          <p:cNvPr id="4" name="Picture 3"/>
          <p:cNvPicPr>
            <a:picLocks noChangeAspect="1"/>
          </p:cNvPicPr>
          <p:nvPr/>
        </p:nvPicPr>
        <p:blipFill rotWithShape="1">
          <a:blip r:embed="rId3"/>
          <a:srcRect l="65783"/>
          <a:stretch/>
        </p:blipFill>
        <p:spPr>
          <a:xfrm>
            <a:off x="4927221" y="4336823"/>
            <a:ext cx="4216779" cy="2297659"/>
          </a:xfrm>
          <a:prstGeom prst="rect">
            <a:avLst/>
          </a:prstGeom>
        </p:spPr>
      </p:pic>
      <p:sp>
        <p:nvSpPr>
          <p:cNvPr id="5" name="TextBox 4"/>
          <p:cNvSpPr txBox="1"/>
          <p:nvPr/>
        </p:nvSpPr>
        <p:spPr>
          <a:xfrm>
            <a:off x="457200" y="1250522"/>
            <a:ext cx="8229600" cy="830997"/>
          </a:xfrm>
          <a:prstGeom prst="rect">
            <a:avLst/>
          </a:prstGeom>
          <a:noFill/>
        </p:spPr>
        <p:txBody>
          <a:bodyPr wrap="square" rtlCol="0">
            <a:spAutoFit/>
          </a:bodyPr>
          <a:lstStyle/>
          <a:p>
            <a:r>
              <a:rPr lang="en-US" sz="2400" dirty="0" smtClean="0"/>
              <a:t>Prior resistance studies indicated that DCM205 might bind at the base of the V3 loop</a:t>
            </a:r>
            <a:endParaRPr lang="en-US" sz="2400" dirty="0"/>
          </a:p>
        </p:txBody>
      </p:sp>
    </p:spTree>
    <p:extLst>
      <p:ext uri="{BB962C8B-B14F-4D97-AF65-F5344CB8AC3E}">
        <p14:creationId xmlns:p14="http://schemas.microsoft.com/office/powerpoint/2010/main" val="18273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Next?</a:t>
            </a:r>
            <a:endParaRPr lang="en-US" dirty="0"/>
          </a:p>
        </p:txBody>
      </p:sp>
      <p:sp>
        <p:nvSpPr>
          <p:cNvPr id="3" name="Content Placeholder 2"/>
          <p:cNvSpPr>
            <a:spLocks noGrp="1"/>
          </p:cNvSpPr>
          <p:nvPr>
            <p:ph idx="1"/>
          </p:nvPr>
        </p:nvSpPr>
        <p:spPr>
          <a:xfrm>
            <a:off x="457200" y="1600200"/>
            <a:ext cx="7980845" cy="2210032"/>
          </a:xfrm>
        </p:spPr>
        <p:txBody>
          <a:bodyPr>
            <a:normAutofit lnSpcReduction="10000"/>
          </a:bodyPr>
          <a:lstStyle/>
          <a:p>
            <a:r>
              <a:rPr lang="en-US" dirty="0" smtClean="0"/>
              <a:t>Funding ran out </a:t>
            </a:r>
          </a:p>
          <a:p>
            <a:endParaRPr lang="en-US" dirty="0" smtClean="0"/>
          </a:p>
          <a:p>
            <a:r>
              <a:rPr lang="en-US" dirty="0" smtClean="0"/>
              <a:t>Hoped to develop as a </a:t>
            </a:r>
            <a:r>
              <a:rPr lang="en-US" dirty="0" err="1" smtClean="0"/>
              <a:t>microbicide</a:t>
            </a:r>
            <a:endParaRPr lang="en-US" dirty="0" smtClean="0"/>
          </a:p>
          <a:p>
            <a:pPr lvl="1"/>
            <a:r>
              <a:rPr lang="en-US" dirty="0" smtClean="0"/>
              <a:t>Some already in development</a:t>
            </a:r>
          </a:p>
          <a:p>
            <a:endParaRPr lang="en-US" dirty="0"/>
          </a:p>
          <a:p>
            <a:endParaRPr lang="en-US" dirty="0" smtClean="0"/>
          </a:p>
          <a:p>
            <a:endParaRPr lang="en-US" dirty="0"/>
          </a:p>
          <a:p>
            <a:pPr marL="0" indent="0">
              <a:buNone/>
            </a:pPr>
            <a:endParaRPr lang="en-US" dirty="0" smtClean="0"/>
          </a:p>
        </p:txBody>
      </p:sp>
      <p:sp>
        <p:nvSpPr>
          <p:cNvPr id="4" name="TextBox 3"/>
          <p:cNvSpPr txBox="1"/>
          <p:nvPr/>
        </p:nvSpPr>
        <p:spPr>
          <a:xfrm>
            <a:off x="3208128" y="4027482"/>
            <a:ext cx="2752752" cy="769441"/>
          </a:xfrm>
          <a:prstGeom prst="rect">
            <a:avLst/>
          </a:prstGeom>
          <a:noFill/>
        </p:spPr>
        <p:txBody>
          <a:bodyPr wrap="none" rtlCol="0">
            <a:spAutoFit/>
          </a:bodyPr>
          <a:lstStyle/>
          <a:p>
            <a:r>
              <a:rPr lang="en-US" sz="4400" dirty="0" smtClean="0"/>
              <a:t>Questions?</a:t>
            </a:r>
            <a:endParaRPr lang="en-US" sz="4400" dirty="0"/>
          </a:p>
        </p:txBody>
      </p:sp>
    </p:spTree>
    <p:extLst>
      <p:ext uri="{BB962C8B-B14F-4D97-AF65-F5344CB8AC3E}">
        <p14:creationId xmlns:p14="http://schemas.microsoft.com/office/powerpoint/2010/main" val="936760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latin typeface="Arial"/>
              </a:rPr>
              <a:t>HIV Websites</a:t>
            </a:r>
            <a:endParaRPr lang="en-US" dirty="0"/>
          </a:p>
        </p:txBody>
      </p:sp>
      <p:sp>
        <p:nvSpPr>
          <p:cNvPr id="52227" name="Rectangle 3"/>
          <p:cNvSpPr>
            <a:spLocks noGrp="1" noChangeArrowheads="1"/>
          </p:cNvSpPr>
          <p:nvPr>
            <p:ph idx="1"/>
          </p:nvPr>
        </p:nvSpPr>
        <p:spPr/>
        <p:txBody>
          <a:bodyPr/>
          <a:lstStyle/>
          <a:p>
            <a:r>
              <a:rPr lang="en-US" sz="2000" dirty="0">
                <a:latin typeface="Arial"/>
                <a:hlinkClick r:id="rId3"/>
              </a:rPr>
              <a:t>http://www.trimeris.com/science/hivfusion.html</a:t>
            </a:r>
            <a:r>
              <a:rPr lang="en-US" sz="2000" dirty="0">
                <a:latin typeface="Arial"/>
              </a:rPr>
              <a:t> (has videos depicting membrane fusion)</a:t>
            </a:r>
          </a:p>
          <a:p>
            <a:r>
              <a:rPr lang="en-US" sz="2000" dirty="0">
                <a:latin typeface="Arial"/>
                <a:hlinkClick r:id="rId4"/>
              </a:rPr>
              <a:t>http://www.chemistry.wustl.edu/~edudev/LabTutorials/HIV/DrugStrategies.html</a:t>
            </a:r>
            <a:r>
              <a:rPr lang="en-US" sz="2000" dirty="0">
                <a:latin typeface="Arial"/>
              </a:rPr>
              <a:t> (more info on drug strategies)</a:t>
            </a:r>
          </a:p>
          <a:p>
            <a:r>
              <a:rPr lang="en-US" sz="2000" dirty="0">
                <a:latin typeface="Arial"/>
                <a:hlinkClick r:id="rId5"/>
              </a:rPr>
              <a:t>http://www.treathiv.com/patient_info/howhiv_page1.html</a:t>
            </a:r>
            <a:r>
              <a:rPr lang="en-US" sz="2000" dirty="0">
                <a:latin typeface="Arial"/>
              </a:rPr>
              <a:t> (how HIV works in the body)</a:t>
            </a:r>
            <a:endParaRPr lang="en-US" dirty="0"/>
          </a:p>
        </p:txBody>
      </p:sp>
    </p:spTree>
    <p:extLst>
      <p:ext uri="{BB962C8B-B14F-4D97-AF65-F5344CB8AC3E}">
        <p14:creationId xmlns:p14="http://schemas.microsoft.com/office/powerpoint/2010/main" val="2647938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1149858"/>
            <a:ext cx="9144000" cy="3023919"/>
          </a:xfrm>
          <a:prstGeom prst="rect">
            <a:avLst/>
          </a:prstGeom>
        </p:spPr>
      </p:pic>
      <p:sp>
        <p:nvSpPr>
          <p:cNvPr id="13" name="Title 12"/>
          <p:cNvSpPr>
            <a:spLocks noGrp="1"/>
          </p:cNvSpPr>
          <p:nvPr>
            <p:ph type="title"/>
          </p:nvPr>
        </p:nvSpPr>
        <p:spPr>
          <a:xfrm>
            <a:off x="457200" y="160385"/>
            <a:ext cx="8229600" cy="1143000"/>
          </a:xfrm>
        </p:spPr>
        <p:txBody>
          <a:bodyPr/>
          <a:lstStyle/>
          <a:p>
            <a:r>
              <a:rPr lang="en-US" dirty="0"/>
              <a:t>U.S. Statistics</a:t>
            </a:r>
          </a:p>
        </p:txBody>
      </p:sp>
      <p:sp>
        <p:nvSpPr>
          <p:cNvPr id="14" name="Content Placeholder 13"/>
          <p:cNvSpPr>
            <a:spLocks noGrp="1"/>
          </p:cNvSpPr>
          <p:nvPr>
            <p:ph idx="1"/>
          </p:nvPr>
        </p:nvSpPr>
        <p:spPr>
          <a:xfrm>
            <a:off x="457200" y="4173777"/>
            <a:ext cx="8229600" cy="2410571"/>
          </a:xfrm>
        </p:spPr>
        <p:txBody>
          <a:bodyPr>
            <a:normAutofit/>
          </a:bodyPr>
          <a:lstStyle/>
          <a:p>
            <a:r>
              <a:rPr lang="en-US" dirty="0"/>
              <a:t>More than 1.1 million people in the United States are living with HIV </a:t>
            </a:r>
            <a:r>
              <a:rPr lang="en-US" dirty="0" smtClean="0"/>
              <a:t>infection</a:t>
            </a:r>
            <a:endParaRPr lang="en-US" dirty="0"/>
          </a:p>
        </p:txBody>
      </p:sp>
    </p:spTree>
    <p:extLst>
      <p:ext uri="{BB962C8B-B14F-4D97-AF65-F5344CB8AC3E}">
        <p14:creationId xmlns:p14="http://schemas.microsoft.com/office/powerpoint/2010/main" val="243778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1704578"/>
            <a:ext cx="9144000" cy="2913045"/>
          </a:xfrm>
          <a:prstGeom prst="rect">
            <a:avLst/>
          </a:prstGeom>
        </p:spPr>
      </p:pic>
      <p:sp>
        <p:nvSpPr>
          <p:cNvPr id="12" name="TextBox 11"/>
          <p:cNvSpPr txBox="1"/>
          <p:nvPr/>
        </p:nvSpPr>
        <p:spPr>
          <a:xfrm>
            <a:off x="217217" y="4754794"/>
            <a:ext cx="8521590" cy="1754327"/>
          </a:xfrm>
          <a:prstGeom prst="rect">
            <a:avLst/>
          </a:prstGeom>
          <a:noFill/>
        </p:spPr>
        <p:txBody>
          <a:bodyPr wrap="square" rtlCol="0">
            <a:spAutoFit/>
          </a:bodyPr>
          <a:lstStyle/>
          <a:p>
            <a:pPr marL="285750" indent="-285750">
              <a:buFont typeface="Arial"/>
              <a:buChar char="•"/>
            </a:pPr>
            <a:r>
              <a:rPr lang="en-US" dirty="0" smtClean="0"/>
              <a:t>As of 2012, 35.3 </a:t>
            </a:r>
            <a:r>
              <a:rPr lang="en-US" dirty="0"/>
              <a:t>million are currently living with HIV/AIDS</a:t>
            </a:r>
            <a:r>
              <a:rPr lang="en-US" dirty="0" smtClean="0"/>
              <a:t>.</a:t>
            </a:r>
            <a:endParaRPr lang="en-US" dirty="0"/>
          </a:p>
          <a:p>
            <a:pPr marL="285750" indent="-285750">
              <a:buFont typeface="Arial"/>
              <a:buChar char="•"/>
            </a:pPr>
            <a:r>
              <a:rPr lang="en-US" dirty="0"/>
              <a:t>More than 25 million people have died of AIDS worldwide since the first cases were reported in 1981</a:t>
            </a:r>
            <a:r>
              <a:rPr lang="en-US" dirty="0" smtClean="0"/>
              <a:t>.</a:t>
            </a:r>
          </a:p>
          <a:p>
            <a:pPr marL="285750" indent="-285750">
              <a:buFont typeface="Arial"/>
              <a:buChar char="•"/>
            </a:pPr>
            <a:r>
              <a:rPr lang="en-US" dirty="0" smtClean="0"/>
              <a:t>While </a:t>
            </a:r>
            <a:r>
              <a:rPr lang="en-US" dirty="0"/>
              <a:t>cases have been reported in all regions of the world, almost all those living with HIV (97%) reside in low- and middle-income countries, particularly in sub-Saharan Africa</a:t>
            </a:r>
            <a:r>
              <a:rPr lang="en-US" dirty="0" smtClean="0"/>
              <a:t>.</a:t>
            </a:r>
            <a:endParaRPr lang="en-US" dirty="0"/>
          </a:p>
        </p:txBody>
      </p:sp>
      <p:sp>
        <p:nvSpPr>
          <p:cNvPr id="13" name="Title 12"/>
          <p:cNvSpPr>
            <a:spLocks noGrp="1"/>
          </p:cNvSpPr>
          <p:nvPr>
            <p:ph type="title"/>
          </p:nvPr>
        </p:nvSpPr>
        <p:spPr>
          <a:xfrm>
            <a:off x="457200" y="160385"/>
            <a:ext cx="8229600" cy="1143000"/>
          </a:xfrm>
        </p:spPr>
        <p:txBody>
          <a:bodyPr/>
          <a:lstStyle/>
          <a:p>
            <a:r>
              <a:rPr lang="en-US" dirty="0" smtClean="0"/>
              <a:t>Global Statistics</a:t>
            </a:r>
            <a:endParaRPr lang="en-US" dirty="0"/>
          </a:p>
        </p:txBody>
      </p:sp>
    </p:spTree>
    <p:extLst>
      <p:ext uri="{BB962C8B-B14F-4D97-AF65-F5344CB8AC3E}">
        <p14:creationId xmlns:p14="http://schemas.microsoft.com/office/powerpoint/2010/main" val="144572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idx="1"/>
          </p:nvPr>
        </p:nvSpPr>
        <p:spPr/>
        <p:txBody>
          <a:bodyPr/>
          <a:lstStyle/>
          <a:p>
            <a:r>
              <a:rPr lang="en-US" dirty="0" smtClean="0"/>
              <a:t>Rapid Antibody Tests</a:t>
            </a:r>
          </a:p>
          <a:p>
            <a:endParaRPr lang="en-US" dirty="0" smtClean="0"/>
          </a:p>
          <a:p>
            <a:r>
              <a:rPr lang="en-US" dirty="0" smtClean="0"/>
              <a:t>Antibody/antigen Tests</a:t>
            </a:r>
          </a:p>
          <a:p>
            <a:endParaRPr lang="en-US" dirty="0" smtClean="0"/>
          </a:p>
          <a:p>
            <a:r>
              <a:rPr lang="en-US" dirty="0" smtClean="0"/>
              <a:t>RT-PCR</a:t>
            </a:r>
            <a:endParaRPr lang="en-US" dirty="0"/>
          </a:p>
        </p:txBody>
      </p:sp>
    </p:spTree>
    <p:extLst>
      <p:ext uri="{BB962C8B-B14F-4D97-AF65-F5344CB8AC3E}">
        <p14:creationId xmlns:p14="http://schemas.microsoft.com/office/powerpoint/2010/main" val="191473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785"/>
          </a:xfrm>
        </p:spPr>
        <p:txBody>
          <a:bodyPr>
            <a:normAutofit fontScale="90000"/>
          </a:bodyPr>
          <a:lstStyle/>
          <a:p>
            <a:r>
              <a:rPr lang="en-US" dirty="0" smtClean="0"/>
              <a:t>Progression of Illness</a:t>
            </a:r>
            <a:endParaRPr lang="en-US" dirty="0"/>
          </a:p>
        </p:txBody>
      </p:sp>
      <p:pic>
        <p:nvPicPr>
          <p:cNvPr id="4" name="Picture 3" descr="729px-Hiv-timecourse_copy.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0518"/>
            <a:ext cx="9144000" cy="5431210"/>
          </a:xfrm>
          <a:prstGeom prst="rect">
            <a:avLst/>
          </a:prstGeom>
        </p:spPr>
      </p:pic>
    </p:spTree>
    <p:extLst>
      <p:ext uri="{BB962C8B-B14F-4D97-AF65-F5344CB8AC3E}">
        <p14:creationId xmlns:p14="http://schemas.microsoft.com/office/powerpoint/2010/main" val="62825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1676" y="53975"/>
            <a:ext cx="7772400" cy="723900"/>
          </a:xfrm>
        </p:spPr>
        <p:txBody>
          <a:bodyPr>
            <a:normAutofit fontScale="90000"/>
          </a:bodyPr>
          <a:lstStyle/>
          <a:p>
            <a:r>
              <a:rPr lang="en-US" dirty="0">
                <a:latin typeface="Arial"/>
              </a:rPr>
              <a:t>Structure</a:t>
            </a:r>
          </a:p>
        </p:txBody>
      </p:sp>
      <p:pic>
        <p:nvPicPr>
          <p:cNvPr id="5" name="Content Placeholder 4" descr="HIV_Virion-en.png"/>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2955" t="-4006" r="-2913"/>
          <a:stretch/>
        </p:blipFill>
        <p:spPr>
          <a:xfrm>
            <a:off x="819704" y="889336"/>
            <a:ext cx="7498796" cy="5756120"/>
          </a:xfrm>
        </p:spPr>
      </p:pic>
    </p:spTree>
    <p:extLst>
      <p:ext uri="{BB962C8B-B14F-4D97-AF65-F5344CB8AC3E}">
        <p14:creationId xmlns:p14="http://schemas.microsoft.com/office/powerpoint/2010/main" val="501665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01032" y="0"/>
            <a:ext cx="4542968" cy="1143000"/>
          </a:xfrm>
        </p:spPr>
        <p:txBody>
          <a:bodyPr/>
          <a:lstStyle/>
          <a:p>
            <a:r>
              <a:rPr lang="en-US" dirty="0" smtClean="0">
                <a:latin typeface="Arial"/>
              </a:rPr>
              <a:t>Replication Cycle</a:t>
            </a:r>
            <a:endParaRPr lang="en-US" dirty="0">
              <a:latin typeface="Arial"/>
            </a:endParaRPr>
          </a:p>
        </p:txBody>
      </p:sp>
      <p:sp>
        <p:nvSpPr>
          <p:cNvPr id="5123" name="Rectangle 3"/>
          <p:cNvSpPr>
            <a:spLocks noGrp="1" noChangeArrowheads="1"/>
          </p:cNvSpPr>
          <p:nvPr>
            <p:ph idx="1"/>
          </p:nvPr>
        </p:nvSpPr>
        <p:spPr>
          <a:xfrm>
            <a:off x="4778773" y="1143000"/>
            <a:ext cx="4193959" cy="4983163"/>
          </a:xfrm>
        </p:spPr>
        <p:txBody>
          <a:bodyPr>
            <a:normAutofit fontScale="92500" lnSpcReduction="20000"/>
          </a:bodyPr>
          <a:lstStyle/>
          <a:p>
            <a:pPr>
              <a:lnSpc>
                <a:spcPct val="90000"/>
              </a:lnSpc>
            </a:pPr>
            <a:r>
              <a:rPr lang="en-US" dirty="0" smtClean="0">
                <a:latin typeface="Arial"/>
              </a:rPr>
              <a:t>Attaches to the target cell by binding to the CD4 receptor </a:t>
            </a:r>
          </a:p>
          <a:p>
            <a:pPr>
              <a:lnSpc>
                <a:spcPct val="90000"/>
              </a:lnSpc>
            </a:pPr>
            <a:r>
              <a:rPr lang="en-US" dirty="0" smtClean="0">
                <a:latin typeface="Arial"/>
              </a:rPr>
              <a:t>leads to membrane fusion and virus entry</a:t>
            </a:r>
          </a:p>
          <a:p>
            <a:pPr>
              <a:lnSpc>
                <a:spcPct val="90000"/>
              </a:lnSpc>
            </a:pPr>
            <a:r>
              <a:rPr lang="en-US" dirty="0" smtClean="0">
                <a:latin typeface="Arial"/>
              </a:rPr>
              <a:t>reverse transcription turns viral RNA into </a:t>
            </a:r>
            <a:r>
              <a:rPr lang="en-US" dirty="0" err="1" smtClean="0">
                <a:latin typeface="Arial"/>
              </a:rPr>
              <a:t>proviral</a:t>
            </a:r>
            <a:r>
              <a:rPr lang="en-US" dirty="0" smtClean="0">
                <a:latin typeface="Arial"/>
              </a:rPr>
              <a:t> DNA</a:t>
            </a:r>
          </a:p>
          <a:p>
            <a:pPr>
              <a:lnSpc>
                <a:spcPct val="90000"/>
              </a:lnSpc>
            </a:pPr>
            <a:r>
              <a:rPr lang="en-US" dirty="0" smtClean="0">
                <a:latin typeface="Arial"/>
              </a:rPr>
              <a:t>Provirus integrates into host cells and begins making new virus RNA/proteins/genome</a:t>
            </a:r>
          </a:p>
          <a:p>
            <a:pPr>
              <a:lnSpc>
                <a:spcPct val="90000"/>
              </a:lnSpc>
              <a:buFontTx/>
              <a:buNone/>
            </a:pPr>
            <a:endParaRPr lang="en-US" dirty="0">
              <a:latin typeface="Arial"/>
            </a:endParaRPr>
          </a:p>
        </p:txBody>
      </p:sp>
      <p:pic>
        <p:nvPicPr>
          <p:cNvPr id="4" name="Picture 3" descr="HIV_gross_cycle_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0"/>
            <a:ext cx="3908425" cy="6858000"/>
          </a:xfrm>
          <a:prstGeom prst="rect">
            <a:avLst/>
          </a:prstGeom>
        </p:spPr>
      </p:pic>
    </p:spTree>
    <p:extLst>
      <p:ext uri="{BB962C8B-B14F-4D97-AF65-F5344CB8AC3E}">
        <p14:creationId xmlns:p14="http://schemas.microsoft.com/office/powerpoint/2010/main" val="25947987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V_Mature_and_Imma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032" y="451212"/>
            <a:ext cx="4432300" cy="6096000"/>
          </a:xfrm>
          <a:prstGeom prst="rect">
            <a:avLst/>
          </a:prstGeom>
        </p:spPr>
      </p:pic>
      <p:sp>
        <p:nvSpPr>
          <p:cNvPr id="8" name="Rectangle 4"/>
          <p:cNvSpPr>
            <a:spLocks noGrp="1" noChangeArrowheads="1"/>
          </p:cNvSpPr>
          <p:nvPr>
            <p:ph idx="1"/>
          </p:nvPr>
        </p:nvSpPr>
        <p:spPr>
          <a:xfrm>
            <a:off x="267344" y="601616"/>
            <a:ext cx="3976742" cy="5832329"/>
          </a:xfrm>
        </p:spPr>
        <p:txBody>
          <a:bodyPr>
            <a:normAutofit/>
          </a:bodyPr>
          <a:lstStyle/>
          <a:p>
            <a:r>
              <a:rPr lang="en-US" dirty="0" smtClean="0">
                <a:latin typeface="Arial"/>
              </a:rPr>
              <a:t>Viral </a:t>
            </a:r>
            <a:r>
              <a:rPr lang="en-US" dirty="0">
                <a:latin typeface="Arial"/>
              </a:rPr>
              <a:t>genomic mRNA is transported to the membrane where it is packaged with other viral proteins and is </a:t>
            </a:r>
            <a:r>
              <a:rPr lang="en-US" dirty="0" smtClean="0">
                <a:latin typeface="Arial"/>
              </a:rPr>
              <a:t>released</a:t>
            </a:r>
          </a:p>
          <a:p>
            <a:endParaRPr lang="en-US" dirty="0">
              <a:latin typeface="Arial"/>
            </a:endParaRPr>
          </a:p>
          <a:p>
            <a:r>
              <a:rPr lang="en-US" dirty="0" smtClean="0">
                <a:latin typeface="Arial"/>
              </a:rPr>
              <a:t>Protease/</a:t>
            </a:r>
            <a:r>
              <a:rPr lang="en-US" dirty="0" err="1" smtClean="0">
                <a:latin typeface="Arial"/>
              </a:rPr>
              <a:t>Maturase</a:t>
            </a:r>
            <a:r>
              <a:rPr lang="en-US" dirty="0" smtClean="0">
                <a:latin typeface="Arial"/>
              </a:rPr>
              <a:t> converts virus into infectious form.</a:t>
            </a:r>
            <a:endParaRPr lang="en-US" dirty="0">
              <a:latin typeface="Arial"/>
            </a:endParaRPr>
          </a:p>
        </p:txBody>
      </p:sp>
    </p:spTree>
    <p:extLst>
      <p:ext uri="{BB962C8B-B14F-4D97-AF65-F5344CB8AC3E}">
        <p14:creationId xmlns:p14="http://schemas.microsoft.com/office/powerpoint/2010/main" val="42898714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3218</TotalTime>
  <Words>1489</Words>
  <Application>Microsoft Macintosh PowerPoint</Application>
  <PresentationFormat>On-screen Show (4:3)</PresentationFormat>
  <Paragraphs>169</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Human Immunodeficiency Virus &amp; Acquired Immunodeficiency Syndrome (AIDS)</vt:lpstr>
      <vt:lpstr>HIV Background</vt:lpstr>
      <vt:lpstr>U.S. Statistics</vt:lpstr>
      <vt:lpstr>Global Statistics</vt:lpstr>
      <vt:lpstr>Diagnosis</vt:lpstr>
      <vt:lpstr>Progression of Illness</vt:lpstr>
      <vt:lpstr>Structure</vt:lpstr>
      <vt:lpstr>Replication Cycle</vt:lpstr>
      <vt:lpstr>PowerPoint Presentation</vt:lpstr>
      <vt:lpstr>Treating HIV</vt:lpstr>
      <vt:lpstr>Antriretrovirals Classes </vt:lpstr>
      <vt:lpstr>NRTIs</vt:lpstr>
      <vt:lpstr>NNRTIs</vt:lpstr>
      <vt:lpstr>Protease and Integrase Inhibitors</vt:lpstr>
      <vt:lpstr>Entry Inhibitors</vt:lpstr>
      <vt:lpstr>PowerPoint Presentation</vt:lpstr>
      <vt:lpstr>PowerPoint Presentation</vt:lpstr>
      <vt:lpstr>Education</vt:lpstr>
      <vt:lpstr>Works Cited</vt:lpstr>
      <vt:lpstr>My Research on HIV</vt:lpstr>
      <vt:lpstr>Direct Inactivation</vt:lpstr>
      <vt:lpstr>Wide Range of Activity</vt:lpstr>
      <vt:lpstr>Proof of Concept?</vt:lpstr>
      <vt:lpstr>What Happened Next?</vt:lpstr>
      <vt:lpstr>HIV Websites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Doherty</dc:creator>
  <cp:lastModifiedBy>Matt Doherty</cp:lastModifiedBy>
  <cp:revision>51</cp:revision>
  <dcterms:created xsi:type="dcterms:W3CDTF">2011-11-26T08:07:26Z</dcterms:created>
  <dcterms:modified xsi:type="dcterms:W3CDTF">2014-09-18T22:10:19Z</dcterms:modified>
</cp:coreProperties>
</file>