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72" r:id="rId7"/>
    <p:sldId id="274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5FF"/>
    <a:srgbClr val="003275"/>
    <a:srgbClr val="A3ECF5"/>
    <a:srgbClr val="E1F8FF"/>
    <a:srgbClr val="1BCFCE"/>
    <a:srgbClr val="253C3F"/>
    <a:srgbClr val="5A868C"/>
    <a:srgbClr val="000000"/>
    <a:srgbClr val="608BD9"/>
    <a:srgbClr val="00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49" autoAdjust="0"/>
    <p:restoredTop sz="87640"/>
  </p:normalViewPr>
  <p:slideViewPr>
    <p:cSldViewPr snapToGrid="0">
      <p:cViewPr>
        <p:scale>
          <a:sx n="152" d="100"/>
          <a:sy n="152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40007-654A-437A-A389-44493560CBAB}" type="datetimeFigureOut">
              <a:rPr lang="en-US"/>
              <a:t>4/3/17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573BD-CE00-402B-AF56-69CF97D6E1C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573BD-CE00-402B-AF56-69CF97D6E1C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1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573BD-CE00-402B-AF56-69CF97D6E1C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11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place at app</a:t>
            </a:r>
            <a:r>
              <a:rPr lang="en-US" baseline="0" dirty="0" smtClean="0"/>
              <a:t> design competition</a:t>
            </a:r>
            <a:r>
              <a:rPr lang="en-US" baseline="0" dirty="0"/>
              <a:t> </a:t>
            </a:r>
            <a:r>
              <a:rPr lang="en-US" baseline="0" dirty="0" smtClean="0"/>
              <a:t>at BYU with Yuki, Joey, Me and some other girl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573BD-CE00-402B-AF56-69CF97D6E1C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40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some more pictures if</a:t>
            </a:r>
            <a:r>
              <a:rPr lang="en-US" baseline="0" dirty="0" smtClean="0"/>
              <a:t> you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573BD-CE00-402B-AF56-69CF97D6E1C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89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573BD-CE00-402B-AF56-69CF97D6E1C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30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Mohonri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573BD-CE00-402B-AF56-69CF97D6E1C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Mohonri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573BD-CE00-402B-AF56-69CF97D6E1C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30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573BD-CE00-402B-AF56-69CF97D6E1C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15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8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4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6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1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0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7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5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2247" y="2954206"/>
            <a:ext cx="1005840" cy="1005840"/>
          </a:xfrm>
          <a:prstGeom prst="rect">
            <a:avLst/>
          </a:prstGeom>
          <a:solidFill>
            <a:srgbClr val="003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/>
          <p:cNvSpPr/>
          <p:nvPr/>
        </p:nvSpPr>
        <p:spPr>
          <a:xfrm>
            <a:off x="3165231" y="2954206"/>
            <a:ext cx="1005840" cy="1005840"/>
          </a:xfrm>
          <a:prstGeom prst="rect">
            <a:avLst/>
          </a:prstGeom>
          <a:solidFill>
            <a:srgbClr val="003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52248" y="4267183"/>
            <a:ext cx="1005840" cy="1005840"/>
          </a:xfrm>
          <a:prstGeom prst="rect">
            <a:avLst/>
          </a:prstGeom>
          <a:solidFill>
            <a:srgbClr val="003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5232" y="4267183"/>
            <a:ext cx="1005840" cy="1005840"/>
          </a:xfrm>
          <a:prstGeom prst="rect">
            <a:avLst/>
          </a:prstGeom>
          <a:solidFill>
            <a:srgbClr val="003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3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970" y="2297681"/>
            <a:ext cx="9741877" cy="1645920"/>
          </a:xfrm>
          <a:noFill/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003275"/>
                </a:solidFill>
                <a:latin typeface="Graphik Medium" charset="0"/>
                <a:ea typeface="Graphik Medium" charset="0"/>
                <a:cs typeface="Graphik Medium" charset="0"/>
              </a:rPr>
              <a:t>Windo  </a:t>
            </a:r>
            <a:r>
              <a:rPr lang="en-US" dirty="0">
                <a:solidFill>
                  <a:srgbClr val="003275"/>
                </a:solidFill>
                <a:latin typeface="Graphik Medium" charset="0"/>
                <a:ea typeface="Graphik Medium" charset="0"/>
                <a:cs typeface="Graphik Medium" charset="0"/>
              </a:rPr>
              <a:t>Group Scheduling </a:t>
            </a:r>
            <a:r>
              <a:rPr lang="en-US" dirty="0" smtClean="0">
                <a:solidFill>
                  <a:srgbClr val="003275"/>
                </a:solidFill>
                <a:latin typeface="Graphik Medium" charset="0"/>
                <a:ea typeface="Graphik Medium" charset="0"/>
                <a:cs typeface="Graphik Medium" charset="0"/>
              </a:rPr>
              <a:t>App</a:t>
            </a:r>
            <a:br>
              <a:rPr lang="en-US" dirty="0" smtClean="0">
                <a:solidFill>
                  <a:srgbClr val="003275"/>
                </a:solidFill>
                <a:latin typeface="Graphik Medium" charset="0"/>
                <a:ea typeface="Graphik Medium" charset="0"/>
                <a:cs typeface="Graphik Medium" charset="0"/>
              </a:rPr>
            </a:br>
            <a:r>
              <a:rPr lang="en-US" sz="2000" dirty="0" smtClean="0">
                <a:solidFill>
                  <a:srgbClr val="003275"/>
                </a:solidFill>
                <a:latin typeface="Graphik" charset="0"/>
                <a:ea typeface="Graphik" charset="0"/>
                <a:cs typeface="Graphik" charset="0"/>
              </a:rPr>
              <a:t>server &amp; </a:t>
            </a:r>
            <a:r>
              <a:rPr lang="en-US" sz="2000" dirty="0" err="1" smtClean="0">
                <a:solidFill>
                  <a:srgbClr val="003275"/>
                </a:solidFill>
                <a:latin typeface="Graphik" charset="0"/>
                <a:ea typeface="Graphik" charset="0"/>
                <a:cs typeface="Graphik" charset="0"/>
              </a:rPr>
              <a:t>api</a:t>
            </a:r>
            <a:endParaRPr lang="en-US" sz="2000" dirty="0">
              <a:solidFill>
                <a:srgbClr val="003275"/>
              </a:solidFill>
              <a:latin typeface="Graphik" charset="0"/>
              <a:ea typeface="Graphik" charset="0"/>
              <a:cs typeface="Graphi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039" y="6344937"/>
            <a:ext cx="9993737" cy="513063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003275"/>
                </a:solidFill>
                <a:latin typeface="Graphik" charset="0"/>
                <a:ea typeface="Graphik" charset="0"/>
                <a:cs typeface="Graphik" charset="0"/>
              </a:rPr>
              <a:t>CS460 </a:t>
            </a:r>
            <a:r>
              <a:rPr lang="en-US" dirty="0" smtClean="0">
                <a:solidFill>
                  <a:srgbClr val="003275"/>
                </a:solidFill>
                <a:latin typeface="Graphik" charset="0"/>
                <a:ea typeface="Graphik" charset="0"/>
                <a:cs typeface="Graphik" charset="0"/>
              </a:rPr>
              <a:t>- Mohonri Dorff</a:t>
            </a:r>
            <a:endParaRPr lang="en-US" dirty="0">
              <a:solidFill>
                <a:srgbClr val="003275"/>
              </a:solidFill>
              <a:latin typeface="Graphik" charset="0"/>
              <a:ea typeface="Graphik" charset="0"/>
              <a:cs typeface="Graphik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blackWhite">
          <a:xfrm>
            <a:off x="3347562" y="924789"/>
            <a:ext cx="673719" cy="3963702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003275"/>
                </a:solidFill>
                <a:latin typeface="Graphik Medium" charset="0"/>
                <a:ea typeface="Graphik Medium" charset="0"/>
                <a:cs typeface="Graphik Medium" charset="0"/>
              </a:rPr>
              <a:t>:</a:t>
            </a:r>
            <a:endParaRPr lang="en-US" sz="4800" dirty="0">
              <a:solidFill>
                <a:srgbClr val="003275"/>
              </a:solidFill>
              <a:latin typeface="Graphik Medium" charset="0"/>
              <a:ea typeface="Graphik Medium" charset="0"/>
              <a:cs typeface="Graphik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7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0" y="0"/>
            <a:ext cx="12192000" cy="105507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3275"/>
                </a:solidFill>
                <a:latin typeface="Graphik Medium" charset="0"/>
                <a:ea typeface="Graphik Medium" charset="0"/>
                <a:cs typeface="Graphik Medium" charset="0"/>
              </a:rPr>
              <a:t>Overview</a:t>
            </a:r>
            <a:endParaRPr lang="en-US" dirty="0">
              <a:solidFill>
                <a:srgbClr val="003275"/>
              </a:solidFill>
              <a:latin typeface="Graphik Medium" charset="0"/>
              <a:ea typeface="Graphik Medium" charset="0"/>
              <a:cs typeface="Graphik Medium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258" y="1471100"/>
            <a:ext cx="2671227" cy="475834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91" y="1457409"/>
            <a:ext cx="2686599" cy="47857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553" y="1484793"/>
            <a:ext cx="2671225" cy="47583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846" y="1484793"/>
            <a:ext cx="2671227" cy="475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0"/>
            <a:ext cx="5731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8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231136" y="2133955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3275"/>
              </a:buClr>
            </a:pPr>
            <a:r>
              <a:rPr lang="en-US" dirty="0" smtClean="0">
                <a:solidFill>
                  <a:srgbClr val="003275"/>
                </a:solidFill>
                <a:latin typeface="Palatino Linotype" charset="0"/>
                <a:ea typeface="Palatino Linotype" charset="0"/>
                <a:cs typeface="Palatino Linotype" charset="0"/>
              </a:rPr>
              <a:t>HTTP Protocol</a:t>
            </a:r>
          </a:p>
          <a:p>
            <a:pPr>
              <a:buClr>
                <a:srgbClr val="003275"/>
              </a:buClr>
            </a:pPr>
            <a:r>
              <a:rPr lang="en-US" dirty="0" err="1" smtClean="0">
                <a:solidFill>
                  <a:srgbClr val="003275"/>
                </a:solidFill>
                <a:latin typeface="Palatino Linotype" charset="0"/>
                <a:ea typeface="Palatino Linotype" charset="0"/>
                <a:cs typeface="Palatino Linotype" charset="0"/>
              </a:rPr>
              <a:t>Node.js</a:t>
            </a:r>
            <a:endParaRPr lang="en-US" dirty="0" smtClean="0">
              <a:solidFill>
                <a:srgbClr val="003275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pPr lvl="1">
              <a:buClr>
                <a:srgbClr val="003275"/>
              </a:buClr>
            </a:pPr>
            <a:r>
              <a:rPr lang="en-US" dirty="0" smtClean="0">
                <a:solidFill>
                  <a:srgbClr val="003275"/>
                </a:solidFill>
                <a:latin typeface="Palatino Linotype" charset="0"/>
                <a:ea typeface="Palatino Linotype" charset="0"/>
                <a:cs typeface="Palatino Linotype" charset="0"/>
              </a:rPr>
              <a:t>Express</a:t>
            </a:r>
          </a:p>
          <a:p>
            <a:pPr lvl="1">
              <a:buClr>
                <a:srgbClr val="003275"/>
              </a:buClr>
            </a:pPr>
            <a:r>
              <a:rPr lang="en-US" dirty="0" smtClean="0">
                <a:solidFill>
                  <a:srgbClr val="003275"/>
                </a:solidFill>
                <a:latin typeface="Palatino Linotype" charset="0"/>
                <a:ea typeface="Palatino Linotype" charset="0"/>
                <a:cs typeface="Palatino Linotype" charset="0"/>
              </a:rPr>
              <a:t>MongoDB</a:t>
            </a:r>
            <a:endParaRPr lang="en-US" dirty="0">
              <a:solidFill>
                <a:srgbClr val="003275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pPr>
              <a:buClr>
                <a:srgbClr val="003275"/>
              </a:buClr>
            </a:pPr>
            <a:r>
              <a:rPr lang="en-US" dirty="0" smtClean="0">
                <a:solidFill>
                  <a:srgbClr val="003275"/>
                </a:solidFill>
                <a:latin typeface="Palatino Linotype" charset="0"/>
                <a:ea typeface="Palatino Linotype" charset="0"/>
                <a:cs typeface="Palatino Linotype" charset="0"/>
              </a:rPr>
              <a:t>Postman</a:t>
            </a:r>
          </a:p>
          <a:p>
            <a:pPr>
              <a:buClr>
                <a:srgbClr val="003275"/>
              </a:buClr>
            </a:pPr>
            <a:r>
              <a:rPr lang="en-US" dirty="0" smtClean="0">
                <a:solidFill>
                  <a:srgbClr val="003275"/>
                </a:solidFill>
                <a:latin typeface="Palatino Linotype" charset="0"/>
                <a:ea typeface="Palatino Linotype" charset="0"/>
                <a:cs typeface="Palatino Linotype" charset="0"/>
              </a:rPr>
              <a:t>ES6</a:t>
            </a:r>
          </a:p>
          <a:p>
            <a:pPr>
              <a:buClr>
                <a:srgbClr val="003275"/>
              </a:buClr>
            </a:pPr>
            <a:r>
              <a:rPr lang="en-US" dirty="0" smtClean="0">
                <a:solidFill>
                  <a:srgbClr val="003275"/>
                </a:solidFill>
                <a:latin typeface="Palatino Linotype" charset="0"/>
                <a:ea typeface="Palatino Linotype" charset="0"/>
                <a:cs typeface="Palatino Linotype" charset="0"/>
              </a:rPr>
              <a:t>AWS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0" y="785445"/>
            <a:ext cx="12192000" cy="105507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3275"/>
                </a:solidFill>
                <a:latin typeface="Graphik Medium" charset="0"/>
                <a:ea typeface="Graphik Medium" charset="0"/>
                <a:cs typeface="Graphik Medium" charset="0"/>
              </a:rPr>
              <a:t>New Things</a:t>
            </a:r>
            <a:endParaRPr lang="en-US" dirty="0">
              <a:solidFill>
                <a:srgbClr val="003275"/>
              </a:solidFill>
              <a:latin typeface="Graphik Medium" charset="0"/>
              <a:ea typeface="Graphik Medium" charset="0"/>
              <a:cs typeface="Graphik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60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27171" y="2028144"/>
            <a:ext cx="5568022" cy="36679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endParaRPr lang="en-US" dirty="0">
              <a:solidFill>
                <a:srgbClr val="003275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id           :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{ type: Number, required: true },</a:t>
            </a:r>
            <a:br>
              <a:rPr lang="en-US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name         :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{ type: Number, required: true },</a:t>
            </a:r>
            <a:br>
              <a:rPr lang="en-US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status       :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{ type: String, default: 'pending' }, </a:t>
            </a:r>
            <a:br>
              <a:rPr lang="en-US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location     : String,</a:t>
            </a:r>
            <a:br>
              <a:rPr lang="en-US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time        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{ type: Date, default: undefined },</a:t>
            </a:r>
            <a:br>
              <a:rPr lang="en-US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members     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{ type: String, required: true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},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possibleDays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{ type: String, required: true }, </a:t>
            </a:r>
            <a:br>
              <a:rPr lang="en-US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timeGrid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m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embers: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JSON.stringify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([“Array of members”])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ossibleDays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JSON.stringify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([Date, Date, Date])</a:t>
            </a: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timeGrid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JSON.stringify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2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  <a:r>
              <a:rPr lang="mr-IN" sz="1200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1200" dirty="0">
                <a:latin typeface="Courier New" charset="0"/>
                <a:ea typeface="Courier New" charset="0"/>
                <a:cs typeface="Courier New" charset="0"/>
              </a:rPr>
              <a:t>name01": </a:t>
            </a:r>
            <a:r>
              <a:rPr lang="mr-IN" sz="12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cs-CZ" sz="1200" dirty="0">
                <a:latin typeface="Courier New" charset="0"/>
                <a:ea typeface="Courier New" charset="0"/>
                <a:cs typeface="Courier New" charset="0"/>
              </a:rPr>
              <a:t>1491235623012</a:t>
            </a:r>
            <a:r>
              <a:rPr lang="mr-IN" sz="12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cs-CZ" sz="1200" dirty="0" smtClean="0">
                <a:latin typeface="Courier New" charset="0"/>
                <a:ea typeface="Courier New" charset="0"/>
                <a:cs typeface="Courier New" charset="0"/>
              </a:rPr>
              <a:t>1491235643012, ...</a:t>
            </a:r>
            <a:r>
              <a:rPr lang="mr-IN" sz="1200" dirty="0" smtClean="0">
                <a:latin typeface="Courier New" charset="0"/>
                <a:ea typeface="Courier New" charset="0"/>
                <a:cs typeface="Courier New" charset="0"/>
              </a:rPr>
              <a:t>]},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200" dirty="0" smtClean="0">
                <a:latin typeface="Courier New" charset="0"/>
                <a:ea typeface="Courier New" charset="0"/>
                <a:cs typeface="Courier New" charset="0"/>
              </a:rPr>
              <a:t>{"</a:t>
            </a:r>
            <a:r>
              <a:rPr lang="mr-IN" sz="1200" dirty="0">
                <a:latin typeface="Courier New" charset="0"/>
                <a:ea typeface="Courier New" charset="0"/>
                <a:cs typeface="Courier New" charset="0"/>
              </a:rPr>
              <a:t>name02": </a:t>
            </a:r>
            <a:r>
              <a:rPr lang="mr-IN" sz="12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cs-CZ" sz="1200" dirty="0" smtClean="0">
                <a:latin typeface="Courier New" charset="0"/>
                <a:ea typeface="Courier New" charset="0"/>
                <a:cs typeface="Courier New" charset="0"/>
              </a:rPr>
              <a:t>1491235823012</a:t>
            </a:r>
            <a:r>
              <a:rPr lang="mr-IN" sz="12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cs-CZ" sz="1200" dirty="0" smtClean="0">
                <a:latin typeface="Courier New" charset="0"/>
                <a:ea typeface="Courier New" charset="0"/>
                <a:cs typeface="Courier New" charset="0"/>
              </a:rPr>
              <a:t>1491235833012</a:t>
            </a:r>
            <a:r>
              <a:rPr lang="mr-IN" sz="1200" dirty="0" smtClean="0">
                <a:latin typeface="Courier New" charset="0"/>
                <a:ea typeface="Courier New" charset="0"/>
                <a:cs typeface="Courier New" charset="0"/>
              </a:rPr>
              <a:t>]}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r>
              <a:rPr lang="mr-IN" sz="1200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endParaRPr lang="en-US" sz="1200" dirty="0">
              <a:solidFill>
                <a:srgbClr val="003275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endParaRPr lang="en-US" dirty="0">
              <a:solidFill>
                <a:srgbClr val="003275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0" y="785445"/>
            <a:ext cx="12192000" cy="105507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3275"/>
                </a:solidFill>
                <a:latin typeface="Graphik Medium" charset="0"/>
                <a:ea typeface="Graphik Medium" charset="0"/>
                <a:cs typeface="Graphik Medium" charset="0"/>
              </a:rPr>
              <a:t>Server &amp; </a:t>
            </a:r>
            <a:r>
              <a:rPr lang="en-US" dirty="0" err="1" smtClean="0">
                <a:solidFill>
                  <a:srgbClr val="003275"/>
                </a:solidFill>
                <a:latin typeface="Graphik Medium" charset="0"/>
                <a:ea typeface="Graphik Medium" charset="0"/>
                <a:cs typeface="Graphik Medium" charset="0"/>
              </a:rPr>
              <a:t>Api</a:t>
            </a:r>
            <a:endParaRPr lang="en-US" dirty="0">
              <a:solidFill>
                <a:srgbClr val="003275"/>
              </a:solidFill>
              <a:latin typeface="Graphik Medium" charset="0"/>
              <a:ea typeface="Graphik Medium" charset="0"/>
              <a:cs typeface="Graphik Medium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193" y="1692585"/>
            <a:ext cx="5798371" cy="449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9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627152" y="1840522"/>
            <a:ext cx="6937696" cy="50941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75"/>
              </a:buClr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GET /events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75"/>
              </a:buClr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   Returns list of all events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75"/>
              </a:buClr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75"/>
              </a:buClr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GET/POST /events/:</a:t>
            </a:r>
            <a:r>
              <a:rPr lang="en-US" b="1" dirty="0" err="1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eventID</a:t>
            </a:r>
            <a:endParaRPr lang="en-US" b="1" dirty="0" smtClean="0">
              <a:solidFill>
                <a:srgbClr val="003275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75"/>
              </a:buClr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et or alter particular event information</a:t>
            </a:r>
            <a:endParaRPr lang="en-US" b="1" dirty="0" smtClean="0">
              <a:solidFill>
                <a:srgbClr val="003275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endParaRPr lang="en-US" dirty="0">
              <a:solidFill>
                <a:srgbClr val="003275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r>
              <a:rPr lang="en-US" b="1" dirty="0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POST /events/create-event</a:t>
            </a: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r>
              <a:rPr lang="en-US" dirty="0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   Create a new event</a:t>
            </a: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endParaRPr lang="en-US" dirty="0" smtClean="0">
              <a:solidFill>
                <a:srgbClr val="003275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r>
              <a:rPr lang="en-US" b="1" dirty="0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GET/POST /events/</a:t>
            </a:r>
            <a:r>
              <a:rPr lang="en-US" b="1" dirty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b="1" dirty="0" err="1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eventID</a:t>
            </a:r>
            <a:r>
              <a:rPr lang="en-US" b="1" dirty="0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/time-submit</a:t>
            </a: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r>
              <a:rPr lang="en-US" dirty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  Most valuable information goes here. We want   </a:t>
            </a: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r>
              <a:rPr lang="en-US" dirty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  to take everyone’s time and match what works </a:t>
            </a: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r>
              <a:rPr lang="en-US" dirty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  best. We grab the possible times from here and </a:t>
            </a:r>
          </a:p>
          <a:p>
            <a:pPr marL="0" indent="0">
              <a:spcBef>
                <a:spcPts val="0"/>
              </a:spcBef>
              <a:buClr>
                <a:srgbClr val="003275"/>
              </a:buClr>
              <a:buNone/>
            </a:pPr>
            <a:r>
              <a:rPr lang="en-US" dirty="0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   submit the times that work for us.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0" y="785445"/>
            <a:ext cx="12192000" cy="105507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003275"/>
                </a:solidFill>
                <a:latin typeface="Graphik Medium" charset="0"/>
                <a:ea typeface="Graphik Medium" charset="0"/>
                <a:cs typeface="Graphik Medium" charset="0"/>
              </a:rPr>
              <a:t>Api</a:t>
            </a:r>
            <a:r>
              <a:rPr lang="en-US" dirty="0" smtClean="0">
                <a:solidFill>
                  <a:srgbClr val="003275"/>
                </a:solidFill>
                <a:latin typeface="Graphik Medium" charset="0"/>
                <a:ea typeface="Graphik Medium" charset="0"/>
                <a:cs typeface="Graphik Medium" charset="0"/>
              </a:rPr>
              <a:t> Docs?</a:t>
            </a:r>
            <a:endParaRPr lang="en-US" dirty="0">
              <a:solidFill>
                <a:srgbClr val="003275"/>
              </a:solidFill>
              <a:latin typeface="Graphik Medium" charset="0"/>
              <a:ea typeface="Graphik Medium" charset="0"/>
              <a:cs typeface="Graphik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1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231136" y="2133955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3275"/>
              </a:buClr>
            </a:pPr>
            <a:r>
              <a:rPr lang="en-US" dirty="0" smtClean="0">
                <a:solidFill>
                  <a:srgbClr val="003275"/>
                </a:solidFill>
                <a:latin typeface="Palatino Linotype" charset="0"/>
                <a:ea typeface="Palatino Linotype" charset="0"/>
                <a:cs typeface="Palatino Linotype" charset="0"/>
              </a:rPr>
              <a:t>Authentication (Passport)</a:t>
            </a:r>
          </a:p>
          <a:p>
            <a:pPr>
              <a:buClr>
                <a:srgbClr val="003275"/>
              </a:buClr>
            </a:pPr>
            <a:r>
              <a:rPr lang="en-US" dirty="0" smtClean="0">
                <a:solidFill>
                  <a:srgbClr val="003275"/>
                </a:solidFill>
                <a:latin typeface="Palatino Linotype" charset="0"/>
                <a:ea typeface="Palatino Linotype" charset="0"/>
                <a:cs typeface="Palatino Linotype" charset="0"/>
              </a:rPr>
              <a:t>iOS native app</a:t>
            </a:r>
          </a:p>
          <a:p>
            <a:pPr>
              <a:buClr>
                <a:srgbClr val="003275"/>
              </a:buClr>
            </a:pPr>
            <a:r>
              <a:rPr lang="en-US" dirty="0" smtClean="0">
                <a:solidFill>
                  <a:srgbClr val="003275"/>
                </a:solidFill>
                <a:latin typeface="Palatino Linotype" charset="0"/>
                <a:ea typeface="Palatino Linotype" charset="0"/>
                <a:cs typeface="Palatino Linotype" charset="0"/>
              </a:rPr>
              <a:t>Web Interface</a:t>
            </a:r>
          </a:p>
          <a:p>
            <a:pPr>
              <a:buClr>
                <a:srgbClr val="003275"/>
              </a:buClr>
            </a:pPr>
            <a:r>
              <a:rPr lang="en-US" dirty="0" smtClean="0">
                <a:solidFill>
                  <a:srgbClr val="003275"/>
                </a:solidFill>
                <a:latin typeface="Palatino Linotype" charset="0"/>
                <a:ea typeface="Palatino Linotype" charset="0"/>
                <a:cs typeface="Palatino Linotype" charset="0"/>
              </a:rPr>
              <a:t>More robust</a:t>
            </a:r>
            <a:endParaRPr lang="en-US" dirty="0">
              <a:solidFill>
                <a:srgbClr val="003275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pPr>
              <a:buClr>
                <a:srgbClr val="003275"/>
              </a:buClr>
            </a:pPr>
            <a:r>
              <a:rPr lang="en-US" dirty="0" smtClean="0">
                <a:solidFill>
                  <a:srgbClr val="003275"/>
                </a:solidFill>
                <a:latin typeface="Palatino Linotype" charset="0"/>
                <a:ea typeface="Palatino Linotype" charset="0"/>
                <a:cs typeface="Palatino Linotype" charset="0"/>
              </a:rPr>
              <a:t>Extend API</a:t>
            </a:r>
            <a:endParaRPr lang="en-US" dirty="0">
              <a:solidFill>
                <a:srgbClr val="003275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0" y="785445"/>
            <a:ext cx="12192000" cy="1055077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3275"/>
                </a:solidFill>
                <a:latin typeface="Graphik Medium" charset="0"/>
                <a:ea typeface="Graphik Medium" charset="0"/>
                <a:cs typeface="Graphik Medium" charset="0"/>
              </a:rPr>
              <a:t>Scope Beyond </a:t>
            </a:r>
            <a:endParaRPr lang="en-US" dirty="0">
              <a:solidFill>
                <a:srgbClr val="003275"/>
              </a:solidFill>
              <a:latin typeface="Graphik Medium" charset="0"/>
              <a:ea typeface="Graphik Medium" charset="0"/>
              <a:cs typeface="Graphik Medium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28153" y="4243250"/>
            <a:ext cx="7729728" cy="128612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75"/>
              </a:buClr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/signup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75"/>
              </a:buClr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/login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75"/>
              </a:buClr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/app vs /</a:t>
            </a:r>
            <a:r>
              <a:rPr lang="en-US" dirty="0" err="1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api</a:t>
            </a:r>
            <a:endParaRPr lang="en-US" dirty="0" smtClean="0">
              <a:solidFill>
                <a:srgbClr val="003275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75"/>
              </a:buClr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/events/:</a:t>
            </a:r>
            <a:r>
              <a:rPr lang="en-US" dirty="0" err="1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eventID</a:t>
            </a:r>
            <a:r>
              <a:rPr lang="en-US" dirty="0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/results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75"/>
              </a:buClr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/events/:</a:t>
            </a:r>
            <a:r>
              <a:rPr lang="en-US" dirty="0" err="1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eventID</a:t>
            </a:r>
            <a:r>
              <a:rPr lang="en-US" dirty="0" smtClean="0">
                <a:solidFill>
                  <a:srgbClr val="003275"/>
                </a:solidFill>
                <a:latin typeface="Courier New" charset="0"/>
                <a:ea typeface="Courier New" charset="0"/>
                <a:cs typeface="Courier New" charset="0"/>
              </a:rPr>
              <a:t>/messages</a:t>
            </a:r>
          </a:p>
        </p:txBody>
      </p:sp>
    </p:spTree>
    <p:extLst>
      <p:ext uri="{BB962C8B-B14F-4D97-AF65-F5344CB8AC3E}">
        <p14:creationId xmlns:p14="http://schemas.microsoft.com/office/powerpoint/2010/main" val="2563618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582</TotalTime>
  <Words>168</Words>
  <Application>Microsoft Macintosh PowerPoint</Application>
  <PresentationFormat>Widescreen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Graphik</vt:lpstr>
      <vt:lpstr>Graphik Medium</vt:lpstr>
      <vt:lpstr>Palatino Linotype</vt:lpstr>
      <vt:lpstr>Parcel</vt:lpstr>
      <vt:lpstr>PowerPoint Presentation</vt:lpstr>
      <vt:lpstr>Windo  Group Scheduling App server &amp;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Moho Dorff</cp:lastModifiedBy>
  <cp:revision>77</cp:revision>
  <dcterms:created xsi:type="dcterms:W3CDTF">2015-12-01T21:32:24Z</dcterms:created>
  <dcterms:modified xsi:type="dcterms:W3CDTF">2017-04-03T16:42:30Z</dcterms:modified>
</cp:coreProperties>
</file>