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257" r:id="rId4"/>
    <p:sldId id="264" r:id="rId5"/>
    <p:sldId id="260" r:id="rId6"/>
    <p:sldId id="268" r:id="rId7"/>
    <p:sldId id="269" r:id="rId8"/>
    <p:sldId id="270" r:id="rId9"/>
    <p:sldId id="28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3" r:id="rId20"/>
    <p:sldId id="280" r:id="rId21"/>
    <p:sldId id="282" r:id="rId22"/>
    <p:sldId id="283" r:id="rId23"/>
    <p:sldId id="284" r:id="rId24"/>
    <p:sldId id="286" r:id="rId25"/>
    <p:sldId id="287" r:id="rId26"/>
    <p:sldId id="288" r:id="rId27"/>
    <p:sldId id="291" r:id="rId28"/>
    <p:sldId id="292" r:id="rId29"/>
    <p:sldId id="293" r:id="rId30"/>
    <p:sldId id="294" r:id="rId31"/>
    <p:sldId id="296" r:id="rId32"/>
    <p:sldId id="297" r:id="rId33"/>
    <p:sldId id="298" r:id="rId34"/>
    <p:sldId id="299" r:id="rId35"/>
    <p:sldId id="301" r:id="rId36"/>
    <p:sldId id="302" r:id="rId37"/>
    <p:sldId id="305" r:id="rId3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5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620688"/>
            <a:ext cx="91440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#tworzenie obiektu z dendrogramem</a:t>
            </a:r>
          </a:p>
          <a:p>
            <a:endParaRPr lang="pl-PL" sz="2400" dirty="0" smtClean="0"/>
          </a:p>
          <a:p>
            <a:r>
              <a:rPr lang="pl-PL" sz="1900" dirty="0" err="1" smtClean="0">
                <a:latin typeface="Lucida Console" pitchFamily="49" charset="0"/>
              </a:rPr>
              <a:t>hc.snowbeds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 smtClean="0">
                <a:latin typeface="Lucida Console" pitchFamily="49" charset="0"/>
              </a:rPr>
              <a:t>hclust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snowbeds.dist</a:t>
            </a:r>
            <a:r>
              <a:rPr lang="pl-PL" sz="1900" dirty="0" smtClean="0">
                <a:latin typeface="Lucida Console" pitchFamily="49" charset="0"/>
              </a:rPr>
              <a:t>, "</a:t>
            </a:r>
            <a:r>
              <a:rPr lang="pl-PL" sz="1900" dirty="0" err="1" smtClean="0">
                <a:latin typeface="Lucida Console" pitchFamily="49" charset="0"/>
              </a:rPr>
              <a:t>complete</a:t>
            </a:r>
            <a:r>
              <a:rPr lang="pl-PL" sz="1900" dirty="0" smtClean="0">
                <a:latin typeface="Lucida Console" pitchFamily="49" charset="0"/>
              </a:rPr>
              <a:t>")</a:t>
            </a:r>
            <a:endParaRPr lang="pl-PL" sz="1900" dirty="0">
              <a:latin typeface="Lucida Console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291121" cy="16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8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#tworzenie wykresu</a:t>
            </a:r>
          </a:p>
          <a:p>
            <a:r>
              <a:rPr lang="pl-PL" sz="1900" dirty="0">
                <a:latin typeface="Lucida Console" pitchFamily="49" charset="0"/>
              </a:rPr>
              <a:t>plot(</a:t>
            </a:r>
            <a:r>
              <a:rPr lang="pl-PL" sz="1900" dirty="0" err="1">
                <a:latin typeface="Lucida Console" pitchFamily="49" charset="0"/>
              </a:rPr>
              <a:t>hc.snowbeds</a:t>
            </a:r>
            <a:r>
              <a:rPr lang="pl-PL" sz="1900" dirty="0">
                <a:latin typeface="Lucida Console" pitchFamily="49" charset="0"/>
              </a:rPr>
              <a:t>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70" y="836711"/>
            <a:ext cx="5543034" cy="56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60648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#wyrównanie nazw prób do jednej linii i zmiana wielkości czcionki</a:t>
            </a:r>
          </a:p>
          <a:p>
            <a:r>
              <a:rPr lang="pl-PL" sz="1900" dirty="0">
                <a:latin typeface="Lucida Console" pitchFamily="49" charset="0"/>
              </a:rPr>
              <a:t>plot(</a:t>
            </a:r>
            <a:r>
              <a:rPr lang="pl-PL" sz="1900" dirty="0" err="1">
                <a:latin typeface="Lucida Console" pitchFamily="49" charset="0"/>
              </a:rPr>
              <a:t>hc.snowbeds</a:t>
            </a:r>
            <a:r>
              <a:rPr lang="pl-PL" sz="1900" dirty="0">
                <a:latin typeface="Lucida Console" pitchFamily="49" charset="0"/>
              </a:rPr>
              <a:t>, hang = -1, </a:t>
            </a:r>
            <a:r>
              <a:rPr lang="pl-PL" sz="1900" dirty="0" err="1">
                <a:latin typeface="Lucida Console" pitchFamily="49" charset="0"/>
              </a:rPr>
              <a:t>cex</a:t>
            </a:r>
            <a:r>
              <a:rPr lang="pl-PL" sz="1900" dirty="0">
                <a:latin typeface="Lucida Console" pitchFamily="49" charset="0"/>
              </a:rPr>
              <a:t> = 0.8)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37" y="1124744"/>
            <a:ext cx="5557495" cy="56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#dendrogram trójkątny (triangle dendrogram)</a:t>
            </a:r>
          </a:p>
          <a:p>
            <a:r>
              <a:rPr lang="pl-PL" sz="1900" dirty="0" err="1">
                <a:latin typeface="Lucida Console" pitchFamily="49" charset="0"/>
              </a:rPr>
              <a:t>hcd</a:t>
            </a:r>
            <a:r>
              <a:rPr lang="pl-PL" sz="1900" dirty="0">
                <a:latin typeface="Lucida Console" pitchFamily="49" charset="0"/>
              </a:rPr>
              <a:t> &lt;- </a:t>
            </a:r>
            <a:r>
              <a:rPr lang="pl-PL" sz="1900" dirty="0" err="1">
                <a:latin typeface="Lucida Console" pitchFamily="49" charset="0"/>
              </a:rPr>
              <a:t>as.dendrogram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hc.snowbeds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r>
              <a:rPr lang="en-US" sz="1900" dirty="0">
                <a:latin typeface="Lucida Console" pitchFamily="49" charset="0"/>
              </a:rPr>
              <a:t>plot(</a:t>
            </a:r>
            <a:r>
              <a:rPr lang="en-US" sz="1900" dirty="0" err="1">
                <a:latin typeface="Lucida Console" pitchFamily="49" charset="0"/>
              </a:rPr>
              <a:t>hcd</a:t>
            </a:r>
            <a:r>
              <a:rPr lang="en-US" sz="1900" dirty="0">
                <a:latin typeface="Lucida Console" pitchFamily="49" charset="0"/>
              </a:rPr>
              <a:t>, type = "triangle", </a:t>
            </a:r>
            <a:r>
              <a:rPr lang="en-US" sz="1900" dirty="0" err="1">
                <a:latin typeface="Lucida Console" pitchFamily="49" charset="0"/>
              </a:rPr>
              <a:t>ylab</a:t>
            </a:r>
            <a:r>
              <a:rPr lang="en-US" sz="1900" dirty="0">
                <a:latin typeface="Lucida Console" pitchFamily="49" charset="0"/>
              </a:rPr>
              <a:t> = "Height")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78403"/>
            <a:ext cx="69437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#zmiana orientacji wykresu</a:t>
            </a:r>
          </a:p>
          <a:p>
            <a:r>
              <a:rPr lang="en-US" sz="1900" dirty="0" smtClean="0">
                <a:latin typeface="Lucida Console" pitchFamily="49" charset="0"/>
              </a:rPr>
              <a:t>plot(</a:t>
            </a:r>
            <a:r>
              <a:rPr lang="en-US" sz="1900" dirty="0" err="1" smtClean="0">
                <a:latin typeface="Lucida Console" pitchFamily="49" charset="0"/>
              </a:rPr>
              <a:t>hcd</a:t>
            </a:r>
            <a:r>
              <a:rPr lang="en-US" sz="1900" dirty="0">
                <a:latin typeface="Lucida Console" pitchFamily="49" charset="0"/>
              </a:rPr>
              <a:t>,  type="triangle", </a:t>
            </a:r>
            <a:r>
              <a:rPr lang="en-US" sz="1900" dirty="0" err="1">
                <a:latin typeface="Lucida Console" pitchFamily="49" charset="0"/>
              </a:rPr>
              <a:t>xlab</a:t>
            </a:r>
            <a:r>
              <a:rPr lang="en-US" sz="1900" dirty="0">
                <a:latin typeface="Lucida Console" pitchFamily="49" charset="0"/>
              </a:rPr>
              <a:t> = "Height", </a:t>
            </a:r>
            <a:r>
              <a:rPr lang="en-US" sz="1900" dirty="0" err="1">
                <a:latin typeface="Lucida Console" pitchFamily="49" charset="0"/>
              </a:rPr>
              <a:t>horiz</a:t>
            </a:r>
            <a:r>
              <a:rPr lang="en-US" sz="1900" dirty="0">
                <a:latin typeface="Lucida Console" pitchFamily="49" charset="0"/>
              </a:rPr>
              <a:t> = TRUE)</a:t>
            </a:r>
            <a:endParaRPr lang="pl-PL" sz="1900" dirty="0">
              <a:latin typeface="Lucida Console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2736"/>
            <a:ext cx="5210303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7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8285" y="0"/>
            <a:ext cx="9144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</a:t>
            </a:r>
            <a:r>
              <a:rPr lang="pl-PL" sz="2400" dirty="0" err="1" smtClean="0"/>
              <a:t>Kladogram</a:t>
            </a:r>
            <a:r>
              <a:rPr lang="pl-PL" sz="2400" dirty="0" smtClean="0"/>
              <a:t> „korzeniowy” (</a:t>
            </a:r>
            <a:r>
              <a:rPr lang="pl-PL" sz="2400" dirty="0" err="1" smtClean="0"/>
              <a:t>unrooted</a:t>
            </a:r>
            <a:r>
              <a:rPr lang="pl-PL" sz="2400" dirty="0" smtClean="0"/>
              <a:t> </a:t>
            </a:r>
            <a:r>
              <a:rPr lang="pl-PL" sz="2400" dirty="0" err="1" smtClean="0"/>
              <a:t>cladogram</a:t>
            </a:r>
            <a:r>
              <a:rPr lang="pl-PL" sz="2400" dirty="0" smtClean="0"/>
              <a:t>)</a:t>
            </a:r>
          </a:p>
          <a:p>
            <a:r>
              <a:rPr lang="pl-PL" sz="1900" dirty="0" err="1" smtClean="0">
                <a:latin typeface="Lucida Console" pitchFamily="49" charset="0"/>
              </a:rPr>
              <a:t>library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ape</a:t>
            </a:r>
            <a:r>
              <a:rPr lang="pl-PL" sz="1900" dirty="0">
                <a:latin typeface="Lucida Console" pitchFamily="49" charset="0"/>
              </a:rPr>
              <a:t>)</a:t>
            </a:r>
          </a:p>
          <a:p>
            <a:r>
              <a:rPr lang="pl-PL" sz="1900" dirty="0" smtClean="0">
                <a:latin typeface="Lucida Console" pitchFamily="49" charset="0"/>
              </a:rPr>
              <a:t>plot(</a:t>
            </a:r>
            <a:r>
              <a:rPr lang="pl-PL" sz="1900" dirty="0" err="1" smtClean="0">
                <a:latin typeface="Lucida Console" pitchFamily="49" charset="0"/>
              </a:rPr>
              <a:t>as.phylo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hc.snowbeds</a:t>
            </a:r>
            <a:r>
              <a:rPr lang="pl-PL" sz="1900" dirty="0" smtClean="0">
                <a:latin typeface="Lucida Console" pitchFamily="49" charset="0"/>
              </a:rPr>
              <a:t>),</a:t>
            </a:r>
            <a:r>
              <a:rPr lang="pl-PL" sz="1900" dirty="0" err="1" smtClean="0">
                <a:latin typeface="Lucida Console" pitchFamily="49" charset="0"/>
              </a:rPr>
              <a:t>type</a:t>
            </a:r>
            <a:r>
              <a:rPr lang="pl-PL" sz="1900" dirty="0" smtClean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unrooted</a:t>
            </a:r>
            <a:r>
              <a:rPr lang="pl-PL" sz="1900" dirty="0" smtClean="0">
                <a:latin typeface="Lucida Console" pitchFamily="49" charset="0"/>
              </a:rPr>
              <a:t>",</a:t>
            </a:r>
            <a:r>
              <a:rPr lang="pl-PL" sz="1900" dirty="0" err="1" smtClean="0">
                <a:latin typeface="Lucida Console" pitchFamily="49" charset="0"/>
              </a:rPr>
              <a:t>cex</a:t>
            </a:r>
            <a:r>
              <a:rPr lang="pl-PL" sz="1900" dirty="0" smtClean="0">
                <a:latin typeface="Lucida Console" pitchFamily="49" charset="0"/>
              </a:rPr>
              <a:t>=0.6,no.margin= </a:t>
            </a:r>
            <a:r>
              <a:rPr lang="pl-PL" sz="1900" dirty="0">
                <a:latin typeface="Lucida Console" pitchFamily="49" charset="0"/>
              </a:rPr>
              <a:t>TRUE)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7" y="1124744"/>
            <a:ext cx="536257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8285" y="0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</a:t>
            </a:r>
            <a:r>
              <a:rPr lang="pl-PL" sz="2400" dirty="0" err="1" smtClean="0"/>
              <a:t>Kladogram</a:t>
            </a:r>
            <a:r>
              <a:rPr lang="pl-PL" sz="2400" dirty="0" smtClean="0"/>
              <a:t> „wentylatorowy/wachlarzowy” (fan </a:t>
            </a:r>
            <a:r>
              <a:rPr lang="pl-PL" sz="2400" dirty="0" err="1" smtClean="0"/>
              <a:t>cladogram</a:t>
            </a:r>
            <a:r>
              <a:rPr lang="pl-PL" sz="2400" dirty="0" smtClean="0"/>
              <a:t>)</a:t>
            </a:r>
          </a:p>
          <a:p>
            <a:r>
              <a:rPr lang="pl-PL" sz="1900" dirty="0">
                <a:latin typeface="Lucida Console" pitchFamily="49" charset="0"/>
              </a:rPr>
              <a:t>plot(</a:t>
            </a:r>
            <a:r>
              <a:rPr lang="pl-PL" sz="1900" dirty="0" err="1">
                <a:latin typeface="Lucida Console" pitchFamily="49" charset="0"/>
              </a:rPr>
              <a:t>as.phylo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hc.snowbeds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type</a:t>
            </a:r>
            <a:r>
              <a:rPr lang="pl-PL" sz="1900" dirty="0">
                <a:latin typeface="Lucida Console" pitchFamily="49" charset="0"/>
              </a:rPr>
              <a:t> = "fan")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14" y="844984"/>
            <a:ext cx="5630202" cy="558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3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8285" y="0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</a:t>
            </a:r>
            <a:r>
              <a:rPr lang="pl-PL" sz="2400" dirty="0" err="1" smtClean="0"/>
              <a:t>Kladogram</a:t>
            </a:r>
            <a:r>
              <a:rPr lang="pl-PL" sz="2400" dirty="0" smtClean="0"/>
              <a:t> „gwiaździsty” (</a:t>
            </a:r>
            <a:r>
              <a:rPr lang="pl-PL" sz="2400" dirty="0" err="1" smtClean="0"/>
              <a:t>radial</a:t>
            </a:r>
            <a:r>
              <a:rPr lang="pl-PL" sz="2400" dirty="0" smtClean="0"/>
              <a:t> </a:t>
            </a:r>
            <a:r>
              <a:rPr lang="pl-PL" sz="2400" dirty="0" err="1" smtClean="0"/>
              <a:t>cladogram</a:t>
            </a:r>
            <a:r>
              <a:rPr lang="pl-PL" sz="2400" dirty="0" smtClean="0"/>
              <a:t>)</a:t>
            </a:r>
          </a:p>
          <a:p>
            <a:r>
              <a:rPr lang="pl-PL" sz="1900" dirty="0">
                <a:latin typeface="Lucida Console" pitchFamily="49" charset="0"/>
              </a:rPr>
              <a:t>plot(</a:t>
            </a:r>
            <a:r>
              <a:rPr lang="pl-PL" sz="1900" dirty="0" err="1">
                <a:latin typeface="Lucida Console" pitchFamily="49" charset="0"/>
              </a:rPr>
              <a:t>as.phylo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hc.snowbeds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type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smtClean="0">
                <a:latin typeface="Lucida Console" pitchFamily="49" charset="0"/>
              </a:rPr>
              <a:t>„</a:t>
            </a:r>
            <a:r>
              <a:rPr lang="pl-PL" sz="1900" dirty="0" err="1" smtClean="0">
                <a:latin typeface="Lucida Console" pitchFamily="49" charset="0"/>
              </a:rPr>
              <a:t>radial</a:t>
            </a:r>
            <a:r>
              <a:rPr lang="pl-PL" sz="1900" dirty="0" smtClean="0">
                <a:latin typeface="Lucida Console" pitchFamily="49" charset="0"/>
              </a:rPr>
              <a:t>")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22" y="940318"/>
            <a:ext cx="5732586" cy="575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4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3215" y="27523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#edycja wykresu</a:t>
            </a:r>
          </a:p>
          <a:p>
            <a:r>
              <a:rPr lang="pl-PL" dirty="0" smtClean="0">
                <a:latin typeface="Lucida Console" pitchFamily="49" charset="0"/>
              </a:rPr>
              <a:t>plot(</a:t>
            </a:r>
            <a:r>
              <a:rPr lang="pl-PL" dirty="0" err="1" smtClean="0">
                <a:latin typeface="Lucida Console" pitchFamily="49" charset="0"/>
              </a:rPr>
              <a:t>as.phylo</a:t>
            </a:r>
            <a:r>
              <a:rPr lang="pl-PL" dirty="0" smtClean="0">
                <a:latin typeface="Lucida Console" pitchFamily="49" charset="0"/>
              </a:rPr>
              <a:t>(</a:t>
            </a:r>
            <a:r>
              <a:rPr lang="pl-PL" dirty="0" err="1" smtClean="0">
                <a:latin typeface="Lucida Console" pitchFamily="49" charset="0"/>
              </a:rPr>
              <a:t>hc.snowbeds</a:t>
            </a:r>
            <a:r>
              <a:rPr lang="pl-PL" dirty="0">
                <a:latin typeface="Lucida Console" pitchFamily="49" charset="0"/>
              </a:rPr>
              <a:t>), </a:t>
            </a:r>
            <a:r>
              <a:rPr lang="pl-PL" dirty="0" err="1">
                <a:latin typeface="Lucida Console" pitchFamily="49" charset="0"/>
              </a:rPr>
              <a:t>type</a:t>
            </a:r>
            <a:r>
              <a:rPr lang="pl-PL" dirty="0">
                <a:latin typeface="Lucida Console" pitchFamily="49" charset="0"/>
              </a:rPr>
              <a:t> = "</a:t>
            </a:r>
            <a:r>
              <a:rPr lang="pl-PL" dirty="0" err="1">
                <a:latin typeface="Lucida Console" pitchFamily="49" charset="0"/>
              </a:rPr>
              <a:t>radial</a:t>
            </a:r>
            <a:r>
              <a:rPr lang="pl-PL" dirty="0">
                <a:latin typeface="Lucida Console" pitchFamily="49" charset="0"/>
              </a:rPr>
              <a:t>", </a:t>
            </a:r>
            <a:r>
              <a:rPr lang="pl-PL" dirty="0" err="1">
                <a:latin typeface="Lucida Console" pitchFamily="49" charset="0"/>
              </a:rPr>
              <a:t>cex</a:t>
            </a:r>
            <a:r>
              <a:rPr lang="pl-PL" dirty="0">
                <a:latin typeface="Lucida Console" pitchFamily="49" charset="0"/>
              </a:rPr>
              <a:t> = 0.6,</a:t>
            </a:r>
          </a:p>
          <a:p>
            <a:r>
              <a:rPr lang="pl-PL" dirty="0">
                <a:latin typeface="Lucida Console" pitchFamily="49" charset="0"/>
              </a:rPr>
              <a:t>     </a:t>
            </a:r>
            <a:r>
              <a:rPr lang="pl-PL" dirty="0" err="1">
                <a:latin typeface="Lucida Console" pitchFamily="49" charset="0"/>
              </a:rPr>
              <a:t>edge.color</a:t>
            </a:r>
            <a:r>
              <a:rPr lang="pl-PL" dirty="0">
                <a:latin typeface="Lucida Console" pitchFamily="49" charset="0"/>
              </a:rPr>
              <a:t> = "</a:t>
            </a:r>
            <a:r>
              <a:rPr lang="pl-PL" dirty="0" err="1">
                <a:latin typeface="Lucida Console" pitchFamily="49" charset="0"/>
              </a:rPr>
              <a:t>steelblue</a:t>
            </a:r>
            <a:r>
              <a:rPr lang="pl-PL" dirty="0">
                <a:latin typeface="Lucida Console" pitchFamily="49" charset="0"/>
              </a:rPr>
              <a:t>", </a:t>
            </a:r>
            <a:r>
              <a:rPr lang="pl-PL" dirty="0" err="1">
                <a:latin typeface="Lucida Console" pitchFamily="49" charset="0"/>
              </a:rPr>
              <a:t>edge.width</a:t>
            </a:r>
            <a:r>
              <a:rPr lang="pl-PL" dirty="0">
                <a:latin typeface="Lucida Console" pitchFamily="49" charset="0"/>
              </a:rPr>
              <a:t> = 2, </a:t>
            </a:r>
            <a:r>
              <a:rPr lang="pl-PL" dirty="0" err="1">
                <a:latin typeface="Lucida Console" pitchFamily="49" charset="0"/>
              </a:rPr>
              <a:t>edge.lty</a:t>
            </a:r>
            <a:r>
              <a:rPr lang="pl-PL" dirty="0">
                <a:latin typeface="Lucida Console" pitchFamily="49" charset="0"/>
              </a:rPr>
              <a:t> = 2,</a:t>
            </a:r>
          </a:p>
          <a:p>
            <a:r>
              <a:rPr lang="pl-PL" dirty="0">
                <a:latin typeface="Lucida Console" pitchFamily="49" charset="0"/>
              </a:rPr>
              <a:t>     </a:t>
            </a:r>
            <a:r>
              <a:rPr lang="pl-PL" dirty="0" err="1">
                <a:latin typeface="Lucida Console" pitchFamily="49" charset="0"/>
              </a:rPr>
              <a:t>tip.color</a:t>
            </a:r>
            <a:r>
              <a:rPr lang="pl-PL" dirty="0">
                <a:latin typeface="Lucida Console" pitchFamily="49" charset="0"/>
              </a:rPr>
              <a:t> = "red")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63" y="1372128"/>
            <a:ext cx="5328444" cy="53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7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82942"/>
            <a:ext cx="5245198" cy="504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0" y="12141"/>
            <a:ext cx="9143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#podział na klasy</a:t>
            </a:r>
          </a:p>
          <a:p>
            <a:r>
              <a:rPr lang="pl-PL" sz="1900" dirty="0" err="1" smtClean="0">
                <a:latin typeface="Lucida Console" pitchFamily="49" charset="0"/>
              </a:rPr>
              <a:t>colors</a:t>
            </a:r>
            <a:r>
              <a:rPr lang="pl-PL" sz="1900" dirty="0" smtClean="0">
                <a:latin typeface="Lucida Console" pitchFamily="49" charset="0"/>
              </a:rPr>
              <a:t> </a:t>
            </a:r>
            <a:r>
              <a:rPr lang="pl-PL" sz="1900" dirty="0">
                <a:latin typeface="Lucida Console" pitchFamily="49" charset="0"/>
              </a:rPr>
              <a:t>= c("red", "</a:t>
            </a:r>
            <a:r>
              <a:rPr lang="pl-PL" sz="1900" dirty="0" err="1">
                <a:latin typeface="Lucida Console" pitchFamily="49" charset="0"/>
              </a:rPr>
              <a:t>blue</a:t>
            </a:r>
            <a:r>
              <a:rPr lang="pl-PL" sz="1900" dirty="0">
                <a:latin typeface="Lucida Console" pitchFamily="49" charset="0"/>
              </a:rPr>
              <a:t>", "</a:t>
            </a:r>
            <a:r>
              <a:rPr lang="pl-PL" sz="1900" dirty="0" err="1">
                <a:latin typeface="Lucida Console" pitchFamily="49" charset="0"/>
              </a:rPr>
              <a:t>green</a:t>
            </a:r>
            <a:r>
              <a:rPr lang="pl-PL" sz="1900" dirty="0">
                <a:latin typeface="Lucida Console" pitchFamily="49" charset="0"/>
              </a:rPr>
              <a:t>")</a:t>
            </a:r>
          </a:p>
          <a:p>
            <a:r>
              <a:rPr lang="pl-PL" sz="1900" dirty="0">
                <a:latin typeface="Lucida Console" pitchFamily="49" charset="0"/>
              </a:rPr>
              <a:t>clus3 = </a:t>
            </a:r>
            <a:r>
              <a:rPr lang="pl-PL" sz="1900" dirty="0" err="1">
                <a:latin typeface="Lucida Console" pitchFamily="49" charset="0"/>
              </a:rPr>
              <a:t>cutree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hc.snowbeds</a:t>
            </a:r>
            <a:r>
              <a:rPr lang="pl-PL" sz="1900" dirty="0">
                <a:latin typeface="Lucida Console" pitchFamily="49" charset="0"/>
              </a:rPr>
              <a:t>, 3)</a:t>
            </a:r>
          </a:p>
          <a:p>
            <a:r>
              <a:rPr lang="pl-PL" sz="1900" dirty="0">
                <a:latin typeface="Lucida Console" pitchFamily="49" charset="0"/>
              </a:rPr>
              <a:t>plot(</a:t>
            </a:r>
            <a:r>
              <a:rPr lang="pl-PL" sz="1900" dirty="0" err="1">
                <a:latin typeface="Lucida Console" pitchFamily="49" charset="0"/>
              </a:rPr>
              <a:t>as.phylo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hc.snowbeds</a:t>
            </a:r>
            <a:r>
              <a:rPr lang="pl-PL" sz="1900" dirty="0">
                <a:latin typeface="Lucida Console" pitchFamily="49" charset="0"/>
              </a:rPr>
              <a:t>), </a:t>
            </a:r>
            <a:r>
              <a:rPr lang="pl-PL" sz="1900" dirty="0" err="1">
                <a:latin typeface="Lucida Console" pitchFamily="49" charset="0"/>
              </a:rPr>
              <a:t>tip.color</a:t>
            </a:r>
            <a:r>
              <a:rPr lang="pl-PL" sz="1900" dirty="0">
                <a:latin typeface="Lucida Console" pitchFamily="49" charset="0"/>
              </a:rPr>
              <a:t> = </a:t>
            </a:r>
            <a:r>
              <a:rPr lang="pl-PL" sz="1900" dirty="0" err="1">
                <a:latin typeface="Lucida Console" pitchFamily="49" charset="0"/>
              </a:rPr>
              <a:t>colors</a:t>
            </a:r>
            <a:r>
              <a:rPr lang="pl-PL" sz="1900" dirty="0">
                <a:latin typeface="Lucida Console" pitchFamily="49" charset="0"/>
              </a:rPr>
              <a:t>[clus3],</a:t>
            </a:r>
          </a:p>
          <a:p>
            <a:r>
              <a:rPr lang="pl-PL" sz="1900" dirty="0">
                <a:latin typeface="Lucida Console" pitchFamily="49" charset="0"/>
              </a:rPr>
              <a:t>     </a:t>
            </a:r>
            <a:r>
              <a:rPr lang="pl-PL" sz="1900" dirty="0" err="1">
                <a:latin typeface="Lucida Console" pitchFamily="49" charset="0"/>
              </a:rPr>
              <a:t>label.offset</a:t>
            </a:r>
            <a:r>
              <a:rPr lang="pl-PL" sz="1900" dirty="0">
                <a:latin typeface="Lucida Console" pitchFamily="49" charset="0"/>
              </a:rPr>
              <a:t> = 0.02, </a:t>
            </a:r>
            <a:r>
              <a:rPr lang="pl-PL" sz="1900" dirty="0" err="1">
                <a:latin typeface="Lucida Console" pitchFamily="49" charset="0"/>
              </a:rPr>
              <a:t>cex</a:t>
            </a:r>
            <a:r>
              <a:rPr lang="pl-PL" sz="1900" dirty="0">
                <a:latin typeface="Lucida Console" pitchFamily="49" charset="0"/>
              </a:rPr>
              <a:t> = 0.8, </a:t>
            </a:r>
            <a:r>
              <a:rPr lang="pl-PL" sz="1900" dirty="0" err="1">
                <a:latin typeface="Lucida Console" pitchFamily="49" charset="0"/>
              </a:rPr>
              <a:t>type</a:t>
            </a:r>
            <a:r>
              <a:rPr lang="pl-PL" sz="1900" dirty="0">
                <a:latin typeface="Lucida Console" pitchFamily="49" charset="0"/>
              </a:rPr>
              <a:t>="fan")</a:t>
            </a:r>
          </a:p>
        </p:txBody>
      </p:sp>
    </p:spTree>
    <p:extLst>
      <p:ext uri="{BB962C8B-B14F-4D97-AF65-F5344CB8AC3E}">
        <p14:creationId xmlns:p14="http://schemas.microsoft.com/office/powerpoint/2010/main" val="36699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4956" y="260648"/>
            <a:ext cx="7772400" cy="1470025"/>
          </a:xfrm>
        </p:spPr>
        <p:txBody>
          <a:bodyPr>
            <a:normAutofit/>
          </a:bodyPr>
          <a:lstStyle/>
          <a:p>
            <a:r>
              <a:rPr lang="pl-PL" sz="4000" b="1" dirty="0" smtClean="0"/>
              <a:t>Klasyfikacja numeryczna i miary podobieństwa </a:t>
            </a:r>
            <a:r>
              <a:rPr lang="pl-PL" sz="4000" b="1" smtClean="0"/>
              <a:t>składu gatunkowego</a:t>
            </a:r>
            <a:endParaRPr lang="pl-PL" sz="4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44" y="1844824"/>
            <a:ext cx="45434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436524" y="5661247"/>
            <a:ext cx="620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</a:t>
            </a:r>
            <a:r>
              <a:rPr lang="pl-PL" sz="2400" b="1" dirty="0" smtClean="0"/>
              <a:t>gr Patryk </a:t>
            </a:r>
            <a:r>
              <a:rPr lang="pl-PL" sz="2400" b="1" dirty="0" err="1" smtClean="0"/>
              <a:t>Czortek</a:t>
            </a:r>
            <a:r>
              <a:rPr lang="pl-PL" sz="2400" b="1" dirty="0" smtClean="0"/>
              <a:t>, mgr inż. Marcin </a:t>
            </a:r>
            <a:r>
              <a:rPr lang="pl-PL" sz="2400" b="1" dirty="0" smtClean="0"/>
              <a:t>K. Dyderski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3041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780927"/>
            <a:ext cx="9143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Miary (nie)podobieństwa składu gatunkowego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25968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54868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Miary różnorodności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0" y="213285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l-PL" sz="2400" b="1" dirty="0" smtClean="0">
                <a:solidFill>
                  <a:srgbClr val="FF0000"/>
                </a:solidFill>
              </a:rPr>
              <a:t>Alfa</a:t>
            </a:r>
            <a:r>
              <a:rPr lang="pl-PL" sz="2400" dirty="0" smtClean="0">
                <a:solidFill>
                  <a:srgbClr val="FF0000"/>
                </a:solidFill>
              </a:rPr>
              <a:t> - różnorodność prób w danym zbiorowisku, siedlisku</a:t>
            </a:r>
          </a:p>
          <a:p>
            <a:pPr marL="342900" indent="-342900">
              <a:buAutoNum type="arabicParenR"/>
            </a:pPr>
            <a:r>
              <a:rPr lang="pl-PL" sz="2400" b="1" dirty="0" smtClean="0">
                <a:solidFill>
                  <a:srgbClr val="FF0000"/>
                </a:solidFill>
              </a:rPr>
              <a:t>Beta</a:t>
            </a:r>
            <a:r>
              <a:rPr lang="pl-PL" sz="2400" dirty="0" smtClean="0">
                <a:solidFill>
                  <a:srgbClr val="FF0000"/>
                </a:solidFill>
              </a:rPr>
              <a:t> - zróżnicowanie składu gatunkowego między zbiorowiskami/próbami w gradiencie środowiskowym</a:t>
            </a:r>
          </a:p>
          <a:p>
            <a:pPr marL="342900" indent="-342900">
              <a:buAutoNum type="arabicParenR"/>
            </a:pPr>
            <a:r>
              <a:rPr lang="pl-PL" sz="2400" b="1" dirty="0"/>
              <a:t>G</a:t>
            </a:r>
            <a:r>
              <a:rPr lang="pl-PL" sz="2400" b="1" dirty="0" smtClean="0"/>
              <a:t>amma</a:t>
            </a:r>
            <a:r>
              <a:rPr lang="pl-PL" sz="2400" dirty="0" smtClean="0"/>
              <a:t> - różnorodność </a:t>
            </a:r>
            <a:r>
              <a:rPr lang="pl-PL" sz="2400" dirty="0"/>
              <a:t>większej jednostki geograficznej – wyspy, jednostki </a:t>
            </a:r>
            <a:r>
              <a:rPr lang="pl-PL" sz="2400" dirty="0" smtClean="0"/>
              <a:t>krajobrazowej</a:t>
            </a:r>
          </a:p>
          <a:p>
            <a:pPr marL="342900" indent="-342900">
              <a:buAutoNum type="arabicParenR"/>
            </a:pPr>
            <a:r>
              <a:rPr lang="pl-PL" sz="2400" b="1" dirty="0"/>
              <a:t>E</a:t>
            </a:r>
            <a:r>
              <a:rPr lang="pl-PL" sz="2400" b="1" dirty="0" smtClean="0"/>
              <a:t>psilon</a:t>
            </a:r>
            <a:r>
              <a:rPr lang="pl-PL" sz="2400" dirty="0" smtClean="0"/>
              <a:t> - sumaryczna </a:t>
            </a:r>
            <a:r>
              <a:rPr lang="pl-PL" sz="2400" dirty="0"/>
              <a:t>różnorodność grupy obszarów odznaczających się różnorodnością </a:t>
            </a:r>
            <a:r>
              <a:rPr lang="pl-PL" sz="2400" dirty="0" smtClean="0"/>
              <a:t>gamma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7187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70" y="6069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Różnorodność alfa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-21580" y="67788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smtClean="0"/>
              <a:t>Najprostszą miarą jest bogactwo gatunkowe</a:t>
            </a:r>
            <a:endParaRPr lang="pl-PL" sz="2400" dirty="0"/>
          </a:p>
        </p:txBody>
      </p:sp>
      <p:sp>
        <p:nvSpPr>
          <p:cNvPr id="4" name="Prostokąt 3"/>
          <p:cNvSpPr/>
          <p:nvPr/>
        </p:nvSpPr>
        <p:spPr>
          <a:xfrm>
            <a:off x="565164" y="1308334"/>
            <a:ext cx="7977626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#Gatunki w kolumnach, powierzchnie w wierszach (nie trzeba transformować do danych binarnych)</a:t>
            </a:r>
            <a:endParaRPr lang="pl-PL" sz="2400" dirty="0"/>
          </a:p>
          <a:p>
            <a:r>
              <a:rPr lang="pl-PL" sz="1900" dirty="0" smtClean="0">
                <a:latin typeface="Lucida Console" pitchFamily="49" charset="0"/>
              </a:rPr>
              <a:t>snowbeds2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2" y="2564904"/>
            <a:ext cx="8185416" cy="354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39552" y="1340768"/>
            <a:ext cx="63367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library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vegan</a:t>
            </a:r>
            <a:r>
              <a:rPr lang="pl-PL" sz="1900" dirty="0">
                <a:latin typeface="Lucida Console" pitchFamily="49" charset="0"/>
              </a:rPr>
              <a:t>)</a:t>
            </a:r>
          </a:p>
          <a:p>
            <a:r>
              <a:rPr lang="pl-PL" sz="1900" dirty="0" err="1">
                <a:latin typeface="Lucida Console" pitchFamily="49" charset="0"/>
              </a:rPr>
              <a:t>spec.number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specnumber</a:t>
            </a:r>
            <a:r>
              <a:rPr lang="pl-PL" sz="1900" dirty="0">
                <a:latin typeface="Lucida Console" pitchFamily="49" charset="0"/>
              </a:rPr>
              <a:t>(snowbeds2)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0" y="2996952"/>
            <a:ext cx="8299384" cy="173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1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Wskaźnik </a:t>
            </a:r>
            <a:r>
              <a:rPr lang="pl-PL" sz="3400" b="1" dirty="0" err="1" smtClean="0"/>
              <a:t>Shannona</a:t>
            </a:r>
            <a:r>
              <a:rPr lang="pl-PL" sz="3400" b="1" dirty="0" smtClean="0"/>
              <a:t>-Wienera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539552" y="1124743"/>
            <a:ext cx="550136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 smtClean="0">
                <a:latin typeface="Lucida Console" panose="020B0609040504020204" pitchFamily="49" charset="0"/>
              </a:rPr>
              <a:t>murawy.nawapienne</a:t>
            </a:r>
            <a:endParaRPr lang="pl-PL" sz="1900" dirty="0" smtClean="0">
              <a:latin typeface="Lucida Console" panose="020B0609040504020204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1" y="1628800"/>
            <a:ext cx="7917637" cy="497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548680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anose="020B0609040504020204" pitchFamily="49" charset="0"/>
              </a:rPr>
              <a:t>Shannon.index</a:t>
            </a:r>
            <a:r>
              <a:rPr lang="pl-PL" sz="1900" dirty="0">
                <a:latin typeface="Lucida Console" panose="020B0609040504020204" pitchFamily="49" charset="0"/>
              </a:rPr>
              <a:t>&lt;-</a:t>
            </a:r>
            <a:r>
              <a:rPr lang="pl-PL" sz="1900" dirty="0" err="1" smtClean="0">
                <a:latin typeface="Lucida Console" panose="020B0609040504020204" pitchFamily="49" charset="0"/>
              </a:rPr>
              <a:t>diversity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 smtClean="0">
                <a:latin typeface="Lucida Console" panose="020B0609040504020204" pitchFamily="49" charset="0"/>
              </a:rPr>
              <a:t>murawy.nawapienne</a:t>
            </a:r>
            <a:r>
              <a:rPr lang="pl-PL" sz="1900" dirty="0" smtClean="0">
                <a:latin typeface="Lucida Console" panose="020B0609040504020204" pitchFamily="49" charset="0"/>
              </a:rPr>
              <a:t>, </a:t>
            </a:r>
            <a:r>
              <a:rPr lang="pl-PL" sz="1900" dirty="0" err="1">
                <a:latin typeface="Lucida Console" panose="020B0609040504020204" pitchFamily="49" charset="0"/>
              </a:rPr>
              <a:t>index</a:t>
            </a:r>
            <a:r>
              <a:rPr lang="pl-PL" sz="1900" dirty="0">
                <a:latin typeface="Lucida Console" panose="020B0609040504020204" pitchFamily="49" charset="0"/>
              </a:rPr>
              <a:t>="</a:t>
            </a:r>
            <a:r>
              <a:rPr lang="pl-PL" sz="1900" dirty="0" err="1">
                <a:latin typeface="Lucida Console" panose="020B0609040504020204" pitchFamily="49" charset="0"/>
              </a:rPr>
              <a:t>shannon</a:t>
            </a:r>
            <a:r>
              <a:rPr lang="pl-PL" sz="1900" dirty="0">
                <a:latin typeface="Lucida Console" panose="020B0609040504020204" pitchFamily="49" charset="0"/>
              </a:rPr>
              <a:t>", MARGIN=1, </a:t>
            </a:r>
            <a:r>
              <a:rPr lang="pl-PL" sz="1900" dirty="0" err="1">
                <a:latin typeface="Lucida Console" panose="020B0609040504020204" pitchFamily="49" charset="0"/>
              </a:rPr>
              <a:t>base</a:t>
            </a:r>
            <a:r>
              <a:rPr lang="pl-PL" sz="1900" dirty="0">
                <a:latin typeface="Lucida Console" panose="020B0609040504020204" pitchFamily="49" charset="0"/>
              </a:rPr>
              <a:t>=</a:t>
            </a:r>
            <a:r>
              <a:rPr lang="pl-PL" sz="1900" dirty="0" err="1">
                <a:latin typeface="Lucida Console" panose="020B0609040504020204" pitchFamily="49" charset="0"/>
              </a:rPr>
              <a:t>exp</a:t>
            </a:r>
            <a:r>
              <a:rPr lang="pl-PL" sz="1900" dirty="0">
                <a:latin typeface="Lucida Console" panose="020B0609040504020204" pitchFamily="49" charset="0"/>
              </a:rPr>
              <a:t>(1))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52797"/>
            <a:ext cx="7710492" cy="390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Wskaźnik </a:t>
            </a:r>
            <a:r>
              <a:rPr lang="pl-PL" sz="3400" b="1" dirty="0" err="1" smtClean="0"/>
              <a:t>równocenności</a:t>
            </a:r>
            <a:r>
              <a:rPr lang="pl-PL" sz="3400" b="1" dirty="0" smtClean="0"/>
              <a:t> </a:t>
            </a:r>
            <a:r>
              <a:rPr lang="pl-PL" sz="3400" b="1" dirty="0" err="1" smtClean="0"/>
              <a:t>Pielou</a:t>
            </a:r>
            <a:r>
              <a:rPr lang="pl-PL" sz="3400" b="1" dirty="0" smtClean="0"/>
              <a:t> (</a:t>
            </a:r>
            <a:r>
              <a:rPr lang="pl-PL" sz="3400" b="1" dirty="0" err="1" smtClean="0"/>
              <a:t>evenness</a:t>
            </a:r>
            <a:r>
              <a:rPr lang="pl-PL" sz="3400" b="1" dirty="0" smtClean="0"/>
              <a:t>)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052736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 smtClean="0">
                <a:latin typeface="Lucida Console" pitchFamily="49" charset="0"/>
              </a:rPr>
              <a:t>spec.number</a:t>
            </a:r>
            <a:r>
              <a:rPr lang="pl-PL" sz="1900" dirty="0" smtClean="0">
                <a:latin typeface="Lucida Console" pitchFamily="49" charset="0"/>
              </a:rPr>
              <a:t>&lt;-</a:t>
            </a:r>
            <a:r>
              <a:rPr lang="pl-PL" sz="1900" dirty="0" err="1" smtClean="0">
                <a:latin typeface="Lucida Console" pitchFamily="49" charset="0"/>
              </a:rPr>
              <a:t>specnumber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murawy.nawapienne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r>
              <a:rPr lang="pl-PL" sz="1900" dirty="0" err="1">
                <a:latin typeface="Lucida Console" panose="020B0609040504020204" pitchFamily="49" charset="0"/>
              </a:rPr>
              <a:t>Shannon.index</a:t>
            </a:r>
            <a:r>
              <a:rPr lang="pl-PL" sz="1900" dirty="0">
                <a:latin typeface="Lucida Console" panose="020B0609040504020204" pitchFamily="49" charset="0"/>
              </a:rPr>
              <a:t>&lt;-</a:t>
            </a:r>
            <a:r>
              <a:rPr lang="pl-PL" sz="1900" dirty="0" err="1">
                <a:latin typeface="Lucida Console" panose="020B0609040504020204" pitchFamily="49" charset="0"/>
              </a:rPr>
              <a:t>diversity</a:t>
            </a:r>
            <a:r>
              <a:rPr lang="pl-PL" sz="1900" dirty="0">
                <a:latin typeface="Lucida Console" panose="020B0609040504020204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murawy.nawapienne</a:t>
            </a:r>
            <a:r>
              <a:rPr lang="pl-PL" sz="1900" dirty="0">
                <a:latin typeface="Lucida Console" panose="020B0609040504020204" pitchFamily="49" charset="0"/>
              </a:rPr>
              <a:t>, </a:t>
            </a:r>
            <a:r>
              <a:rPr lang="pl-PL" sz="1900" dirty="0" err="1">
                <a:latin typeface="Lucida Console" panose="020B0609040504020204" pitchFamily="49" charset="0"/>
              </a:rPr>
              <a:t>index</a:t>
            </a:r>
            <a:r>
              <a:rPr lang="pl-PL" sz="1900" dirty="0">
                <a:latin typeface="Lucida Console" panose="020B0609040504020204" pitchFamily="49" charset="0"/>
              </a:rPr>
              <a:t>="</a:t>
            </a:r>
            <a:r>
              <a:rPr lang="pl-PL" sz="1900" dirty="0" err="1">
                <a:latin typeface="Lucida Console" panose="020B0609040504020204" pitchFamily="49" charset="0"/>
              </a:rPr>
              <a:t>shannon</a:t>
            </a:r>
            <a:r>
              <a:rPr lang="pl-PL" sz="1900" dirty="0">
                <a:latin typeface="Lucida Console" panose="020B0609040504020204" pitchFamily="49" charset="0"/>
              </a:rPr>
              <a:t>", MARGIN=1, </a:t>
            </a:r>
            <a:r>
              <a:rPr lang="pl-PL" sz="1900" dirty="0" err="1">
                <a:latin typeface="Lucida Console" panose="020B0609040504020204" pitchFamily="49" charset="0"/>
              </a:rPr>
              <a:t>base</a:t>
            </a:r>
            <a:r>
              <a:rPr lang="pl-PL" sz="1900" dirty="0">
                <a:latin typeface="Lucida Console" panose="020B0609040504020204" pitchFamily="49" charset="0"/>
              </a:rPr>
              <a:t>=</a:t>
            </a:r>
            <a:r>
              <a:rPr lang="pl-PL" sz="1900" dirty="0" err="1">
                <a:latin typeface="Lucida Console" panose="020B0609040504020204" pitchFamily="49" charset="0"/>
              </a:rPr>
              <a:t>exp</a:t>
            </a:r>
            <a:r>
              <a:rPr lang="pl-PL" sz="1900" dirty="0">
                <a:latin typeface="Lucida Console" panose="020B0609040504020204" pitchFamily="49" charset="0"/>
              </a:rPr>
              <a:t>(1))</a:t>
            </a:r>
          </a:p>
          <a:p>
            <a:r>
              <a:rPr lang="pl-PL" sz="1900" dirty="0" err="1" smtClean="0">
                <a:latin typeface="Lucida Console" panose="020B0609040504020204" pitchFamily="49" charset="0"/>
              </a:rPr>
              <a:t>Eveness</a:t>
            </a:r>
            <a:r>
              <a:rPr lang="pl-PL" sz="1900" dirty="0">
                <a:latin typeface="Lucida Console" panose="020B0609040504020204" pitchFamily="49" charset="0"/>
              </a:rPr>
              <a:t>&lt;-</a:t>
            </a:r>
            <a:r>
              <a:rPr lang="pl-PL" sz="1900" dirty="0" err="1" smtClean="0">
                <a:latin typeface="Lucida Console" panose="020B0609040504020204" pitchFamily="49" charset="0"/>
              </a:rPr>
              <a:t>Shannon.index</a:t>
            </a:r>
            <a:r>
              <a:rPr lang="pl-PL" sz="1900" dirty="0" smtClean="0">
                <a:latin typeface="Lucida Console" panose="020B0609040504020204" pitchFamily="49" charset="0"/>
              </a:rPr>
              <a:t>/log(</a:t>
            </a:r>
            <a:r>
              <a:rPr lang="pl-PL" sz="1900" dirty="0" err="1">
                <a:latin typeface="Lucida Console" pitchFamily="49" charset="0"/>
              </a:rPr>
              <a:t>spec.number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  <a:p>
            <a:endParaRPr lang="pl-PL" dirty="0">
              <a:latin typeface="Lucida Console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316895" cy="372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370" y="76470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Różnorodność beta</a:t>
            </a:r>
          </a:p>
        </p:txBody>
      </p:sp>
      <p:sp>
        <p:nvSpPr>
          <p:cNvPr id="5" name="Prostokąt 4"/>
          <p:cNvSpPr/>
          <p:nvPr/>
        </p:nvSpPr>
        <p:spPr>
          <a:xfrm>
            <a:off x="-21580" y="220486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Najczęściej używane w naukach biologicznych miary niepodobieństwa składu gatunkowego to: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pl-PL" sz="2400" dirty="0" smtClean="0"/>
              <a:t>Wskaźnik niepodobieństwa </a:t>
            </a:r>
            <a:r>
              <a:rPr lang="pl-PL" sz="2400" dirty="0" err="1" smtClean="0"/>
              <a:t>Bray</a:t>
            </a:r>
            <a:r>
              <a:rPr lang="pl-PL" sz="2400" dirty="0" smtClean="0"/>
              <a:t>-Curtisa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pl-PL" sz="2400" dirty="0" smtClean="0"/>
              <a:t>Wskaźnik niepodobieństwa </a:t>
            </a:r>
            <a:r>
              <a:rPr lang="pl-PL" sz="2400" dirty="0" err="1" smtClean="0"/>
              <a:t>Sorensena</a:t>
            </a:r>
            <a:endParaRPr lang="pl-PL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pl-PL" sz="2400" dirty="0"/>
              <a:t>Wskaźnik niepodobieństwa </a:t>
            </a:r>
            <a:r>
              <a:rPr lang="pl-PL" sz="2400" dirty="0" smtClean="0"/>
              <a:t>Simpsona</a:t>
            </a:r>
          </a:p>
        </p:txBody>
      </p:sp>
    </p:spTree>
    <p:extLst>
      <p:ext uri="{BB962C8B-B14F-4D97-AF65-F5344CB8AC3E}">
        <p14:creationId xmlns:p14="http://schemas.microsoft.com/office/powerpoint/2010/main" val="39805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370" y="26064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Wskaźnik </a:t>
            </a:r>
            <a:r>
              <a:rPr lang="pl-PL" sz="3400" b="1" dirty="0" err="1" smtClean="0"/>
              <a:t>Bray</a:t>
            </a:r>
            <a:r>
              <a:rPr lang="pl-PL" sz="3400" b="1" dirty="0" smtClean="0"/>
              <a:t>-Curtisa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124033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Lucida Console" pitchFamily="49" charset="0"/>
              </a:rPr>
              <a:t>snowbeds.dist</a:t>
            </a:r>
            <a:r>
              <a:rPr lang="pl-PL" dirty="0">
                <a:latin typeface="Lucida Console" pitchFamily="49" charset="0"/>
              </a:rPr>
              <a:t>&lt;-</a:t>
            </a:r>
            <a:r>
              <a:rPr lang="pl-PL" dirty="0" err="1">
                <a:latin typeface="Lucida Console" pitchFamily="49" charset="0"/>
              </a:rPr>
              <a:t>vegdist</a:t>
            </a:r>
            <a:r>
              <a:rPr lang="pl-PL" dirty="0">
                <a:latin typeface="Lucida Console" pitchFamily="49" charset="0"/>
              </a:rPr>
              <a:t>(snowbeds2, </a:t>
            </a:r>
            <a:r>
              <a:rPr lang="pl-PL" dirty="0" err="1">
                <a:latin typeface="Lucida Console" pitchFamily="49" charset="0"/>
              </a:rPr>
              <a:t>method</a:t>
            </a:r>
            <a:r>
              <a:rPr lang="pl-PL" dirty="0">
                <a:latin typeface="Lucida Console" pitchFamily="49" charset="0"/>
              </a:rPr>
              <a:t>="</a:t>
            </a:r>
            <a:r>
              <a:rPr lang="pl-PL" dirty="0" err="1">
                <a:latin typeface="Lucida Console" pitchFamily="49" charset="0"/>
              </a:rPr>
              <a:t>bray</a:t>
            </a:r>
            <a:r>
              <a:rPr lang="pl-PL" dirty="0">
                <a:latin typeface="Lucida Console" pitchFamily="49" charset="0"/>
              </a:rPr>
              <a:t>")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3" y="2060848"/>
            <a:ext cx="845383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7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4391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#jak z macierzy wyciągnąć niepodobieństwo składu gatunkowego pomiędzy próbami z dwóch okresów czasu?</a:t>
            </a:r>
          </a:p>
          <a:p>
            <a:endParaRPr lang="pl-PL" sz="2400" dirty="0" smtClean="0"/>
          </a:p>
          <a:p>
            <a:r>
              <a:rPr lang="pl-PL" sz="2400" dirty="0" smtClean="0"/>
              <a:t>#Obiekt typu „</a:t>
            </a:r>
            <a:r>
              <a:rPr lang="pl-PL" sz="2400" dirty="0" err="1" smtClean="0"/>
              <a:t>dist</a:t>
            </a:r>
            <a:r>
              <a:rPr lang="pl-PL" sz="2400" dirty="0" smtClean="0"/>
              <a:t>” zmienić na obiekt typu „</a:t>
            </a:r>
            <a:r>
              <a:rPr lang="pl-PL" sz="2400" dirty="0" err="1" smtClean="0"/>
              <a:t>matrix</a:t>
            </a:r>
            <a:r>
              <a:rPr lang="pl-PL" sz="2400" dirty="0" smtClean="0"/>
              <a:t>”</a:t>
            </a:r>
          </a:p>
          <a:p>
            <a:r>
              <a:rPr lang="pl-PL" sz="1900" dirty="0" err="1" smtClean="0">
                <a:latin typeface="Lucida Console" panose="020B0609040504020204" pitchFamily="49" charset="0"/>
              </a:rPr>
              <a:t>snowbeds.dist.matrix</a:t>
            </a:r>
            <a:r>
              <a:rPr lang="pl-PL" sz="1900" dirty="0" smtClean="0">
                <a:latin typeface="Lucida Console" panose="020B0609040504020204" pitchFamily="49" charset="0"/>
              </a:rPr>
              <a:t>&lt;-</a:t>
            </a:r>
            <a:r>
              <a:rPr lang="pl-PL" sz="1900" dirty="0" err="1" smtClean="0">
                <a:latin typeface="Lucida Console" panose="020B0609040504020204" pitchFamily="49" charset="0"/>
              </a:rPr>
              <a:t>as.matrix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snowbeds.dist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  <a:p>
            <a:endParaRPr lang="pl-PL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2" y="2312715"/>
            <a:ext cx="8195807" cy="335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57355" y="587727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 tej macierzy jest obliczone niepodobieństwo każdej próby z każdą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025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0" y="476672"/>
            <a:ext cx="9036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Czym jest klasyfikacja numeryczna?</a:t>
            </a:r>
            <a:endParaRPr lang="pl-PL" sz="34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16288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Według niektórych badaczy najprostsza </a:t>
            </a:r>
            <a:r>
              <a:rPr lang="pl-PL" sz="2400" dirty="0" smtClean="0"/>
              <a:t>metoda ordynacji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Dzieli zbiór danych na grupy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ułatwia </a:t>
            </a:r>
            <a:r>
              <a:rPr lang="pl-PL" sz="2400" dirty="0"/>
              <a:t>wyodrębnienie </a:t>
            </a:r>
            <a:r>
              <a:rPr lang="pl-PL" sz="2400" dirty="0" smtClean="0"/>
              <a:t>zasadniczych cech przedmiotów badania</a:t>
            </a:r>
            <a:endParaRPr lang="pl-PL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redukcja </a:t>
            </a:r>
            <a:r>
              <a:rPr lang="pl-PL" sz="2400" dirty="0"/>
              <a:t>dużej liczby danych pierwotnych do kilku podstawowych </a:t>
            </a:r>
            <a:r>
              <a:rPr lang="pl-PL" sz="2400" dirty="0" smtClean="0"/>
              <a:t>kategorii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/>
              <a:t>zmniejszenie nakładu pracy i czasu </a:t>
            </a:r>
            <a:r>
              <a:rPr lang="pl-PL" sz="2400" dirty="0" smtClean="0"/>
              <a:t>analiz (mając 50 obiektów istnieje 10</a:t>
            </a:r>
            <a:r>
              <a:rPr lang="pl-PL" sz="2400" baseline="30000" dirty="0" smtClean="0"/>
              <a:t>80</a:t>
            </a:r>
            <a:r>
              <a:rPr lang="pl-PL" sz="2400" dirty="0" smtClean="0"/>
              <a:t> możliwych sposobów podziału obiektów)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baseline="30000" dirty="0" smtClean="0"/>
              <a:t> </a:t>
            </a:r>
            <a:r>
              <a:rPr lang="pl-PL" sz="2400" dirty="0" smtClean="0"/>
              <a:t>odkrycie </a:t>
            </a:r>
            <a:r>
              <a:rPr lang="pl-PL" sz="2400" dirty="0"/>
              <a:t>nieznanej struktury analizowanych </a:t>
            </a:r>
            <a:r>
              <a:rPr lang="pl-PL" sz="2400" dirty="0" smtClean="0"/>
              <a:t>danych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porównywanie </a:t>
            </a:r>
            <a:r>
              <a:rPr lang="pl-PL" sz="2400" dirty="0"/>
              <a:t>obiektów </a:t>
            </a:r>
            <a:r>
              <a:rPr lang="pl-PL" sz="2400" dirty="0" smtClean="0"/>
              <a:t>wielocechowych</a:t>
            </a:r>
            <a:endParaRPr lang="pl-PL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4391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#Z macierzy wyciągamy tylko niepodobieństwo pomiędzy „starymi” i „nowymi” próbami</a:t>
            </a:r>
          </a:p>
          <a:p>
            <a:endParaRPr lang="pl-PL" sz="2400" dirty="0" smtClean="0"/>
          </a:p>
          <a:p>
            <a:r>
              <a:rPr lang="pl-PL" sz="1900" dirty="0" smtClean="0">
                <a:latin typeface="Lucida Console" panose="020B0609040504020204" pitchFamily="49" charset="0"/>
              </a:rPr>
              <a:t>snowbeds.dist.matrix1</a:t>
            </a:r>
            <a:r>
              <a:rPr lang="pl-PL" sz="1900" dirty="0">
                <a:latin typeface="Lucida Console" panose="020B0609040504020204" pitchFamily="49" charset="0"/>
              </a:rPr>
              <a:t>&lt;-</a:t>
            </a:r>
            <a:r>
              <a:rPr lang="pl-PL" sz="1900" dirty="0" err="1">
                <a:latin typeface="Lucida Console" panose="020B0609040504020204" pitchFamily="49" charset="0"/>
              </a:rPr>
              <a:t>snowbeds.dist.matrix</a:t>
            </a:r>
            <a:r>
              <a:rPr lang="pl-PL" sz="1900" dirty="0">
                <a:latin typeface="Lucida Console" panose="020B0609040504020204" pitchFamily="49" charset="0"/>
              </a:rPr>
              <a:t>[</a:t>
            </a:r>
            <a:r>
              <a:rPr lang="pl-PL" sz="1900" dirty="0" err="1">
                <a:latin typeface="Lucida Console" panose="020B0609040504020204" pitchFamily="49" charset="0"/>
              </a:rPr>
              <a:t>seq</a:t>
            </a:r>
            <a:r>
              <a:rPr lang="pl-PL" sz="1900" dirty="0">
                <a:latin typeface="Lucida Console" panose="020B0609040504020204" pitchFamily="49" charset="0"/>
              </a:rPr>
              <a:t>(1,ncol(</a:t>
            </a:r>
            <a:r>
              <a:rPr lang="pl-PL" sz="1900" dirty="0" err="1">
                <a:latin typeface="Lucida Console" panose="020B0609040504020204" pitchFamily="49" charset="0"/>
              </a:rPr>
              <a:t>snowbeds.dist.matrix</a:t>
            </a:r>
            <a:r>
              <a:rPr lang="pl-PL" sz="1900" dirty="0">
                <a:latin typeface="Lucida Console" panose="020B0609040504020204" pitchFamily="49" charset="0"/>
              </a:rPr>
              <a:t>),by=2), </a:t>
            </a:r>
            <a:r>
              <a:rPr lang="pl-PL" sz="1900" dirty="0" err="1">
                <a:latin typeface="Lucida Console" panose="020B0609040504020204" pitchFamily="49" charset="0"/>
              </a:rPr>
              <a:t>seq</a:t>
            </a:r>
            <a:r>
              <a:rPr lang="pl-PL" sz="1900" dirty="0">
                <a:latin typeface="Lucida Console" panose="020B0609040504020204" pitchFamily="49" charset="0"/>
              </a:rPr>
              <a:t>(2,ncol(</a:t>
            </a:r>
            <a:r>
              <a:rPr lang="pl-PL" sz="1900" dirty="0" err="1">
                <a:latin typeface="Lucida Console" panose="020B0609040504020204" pitchFamily="49" charset="0"/>
              </a:rPr>
              <a:t>snowbeds.dist.matrix</a:t>
            </a:r>
            <a:r>
              <a:rPr lang="pl-PL" sz="1900" dirty="0">
                <a:latin typeface="Lucida Console" panose="020B0609040504020204" pitchFamily="49" charset="0"/>
              </a:rPr>
              <a:t>), by=2</a:t>
            </a:r>
            <a:r>
              <a:rPr lang="pl-PL" sz="1900" dirty="0" smtClean="0">
                <a:latin typeface="Lucida Console" panose="020B0609040504020204" pitchFamily="49" charset="0"/>
              </a:rPr>
              <a:t>)]</a:t>
            </a:r>
          </a:p>
          <a:p>
            <a:endParaRPr lang="pl-PL" sz="1900" dirty="0" smtClean="0">
              <a:latin typeface="Lucida Console" panose="020B0609040504020204" pitchFamily="49" charset="0"/>
            </a:endParaRPr>
          </a:p>
          <a:p>
            <a:r>
              <a:rPr lang="pl-PL" sz="2400" dirty="0" smtClean="0"/>
              <a:t>#Przeprowadzamy przekątną przez macierz</a:t>
            </a:r>
          </a:p>
          <a:p>
            <a:endParaRPr lang="pl-PL" sz="2400" dirty="0" smtClean="0"/>
          </a:p>
          <a:p>
            <a:r>
              <a:rPr lang="pl-PL" sz="1900" dirty="0">
                <a:latin typeface="Lucida Console" pitchFamily="49" charset="0"/>
              </a:rPr>
              <a:t>snowbeds.dist.matrix2&lt;-</a:t>
            </a:r>
            <a:r>
              <a:rPr lang="pl-PL" sz="1900" dirty="0" err="1">
                <a:latin typeface="Lucida Console" pitchFamily="49" charset="0"/>
              </a:rPr>
              <a:t>diag</a:t>
            </a:r>
            <a:r>
              <a:rPr lang="pl-PL" sz="1900" dirty="0">
                <a:latin typeface="Lucida Console" pitchFamily="49" charset="0"/>
              </a:rPr>
              <a:t>(snowbeds.dist.matrix1)</a:t>
            </a:r>
          </a:p>
          <a:p>
            <a:endParaRPr lang="pl-PL" sz="19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8366691" cy="146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3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-31970" y="28865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Wskaźnik </a:t>
            </a:r>
            <a:r>
              <a:rPr lang="pl-PL" sz="3400" b="1" dirty="0" err="1" smtClean="0"/>
              <a:t>Sorensena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32602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Lucida Console" panose="020B0609040504020204" pitchFamily="49" charset="0"/>
              </a:rPr>
              <a:t>snowbeds1&lt;-</a:t>
            </a:r>
            <a:r>
              <a:rPr lang="pl-PL" sz="2000" dirty="0" err="1">
                <a:latin typeface="Lucida Console" panose="020B0609040504020204" pitchFamily="49" charset="0"/>
              </a:rPr>
              <a:t>read.table</a:t>
            </a:r>
            <a:r>
              <a:rPr lang="pl-PL" sz="2000" dirty="0">
                <a:latin typeface="Lucida Console" panose="020B0609040504020204" pitchFamily="49" charset="0"/>
              </a:rPr>
              <a:t>("snowbeds1.csv", sep=";", </a:t>
            </a:r>
            <a:r>
              <a:rPr lang="pl-PL" sz="2000" dirty="0" err="1">
                <a:latin typeface="Lucida Console" panose="020B0609040504020204" pitchFamily="49" charset="0"/>
              </a:rPr>
              <a:t>dec</a:t>
            </a:r>
            <a:r>
              <a:rPr lang="pl-PL" sz="2000" dirty="0">
                <a:latin typeface="Lucida Console" panose="020B0609040504020204" pitchFamily="49" charset="0"/>
              </a:rPr>
              <a:t>=",", </a:t>
            </a:r>
            <a:r>
              <a:rPr lang="pl-PL" sz="2000" dirty="0" err="1">
                <a:latin typeface="Lucida Console" panose="020B0609040504020204" pitchFamily="49" charset="0"/>
              </a:rPr>
              <a:t>header</a:t>
            </a:r>
            <a:r>
              <a:rPr lang="pl-PL" sz="2000" dirty="0">
                <a:latin typeface="Lucida Console" panose="020B0609040504020204" pitchFamily="49" charset="0"/>
              </a:rPr>
              <a:t>=TRUE</a:t>
            </a:r>
            <a:r>
              <a:rPr lang="pl-PL" sz="2000" dirty="0" smtClean="0">
                <a:latin typeface="Lucida Console" panose="020B0609040504020204" pitchFamily="49" charset="0"/>
              </a:rPr>
              <a:t>)</a:t>
            </a:r>
          </a:p>
          <a:p>
            <a:endParaRPr lang="pl-PL" sz="2000" dirty="0" smtClean="0">
              <a:latin typeface="Lucida Console" panose="020B0609040504020204" pitchFamily="49" charset="0"/>
            </a:endParaRPr>
          </a:p>
          <a:p>
            <a:r>
              <a:rPr lang="pl-PL" sz="2400" dirty="0" smtClean="0"/>
              <a:t>#transpozycja kolumn z wierszami (w kolumnach gatunki, w wierszach powierzchnie badawcze/próby)</a:t>
            </a:r>
          </a:p>
          <a:p>
            <a:endParaRPr lang="pl-PL" sz="2400" dirty="0"/>
          </a:p>
          <a:p>
            <a:r>
              <a:rPr lang="pl-PL" sz="2000" dirty="0" smtClean="0">
                <a:latin typeface="Lucida Console" panose="020B0609040504020204" pitchFamily="49" charset="0"/>
              </a:rPr>
              <a:t>snowbeds2</a:t>
            </a:r>
            <a:r>
              <a:rPr lang="pl-PL" sz="2000" dirty="0">
                <a:latin typeface="Lucida Console" panose="020B0609040504020204" pitchFamily="49" charset="0"/>
              </a:rPr>
              <a:t>&lt;-</a:t>
            </a:r>
            <a:r>
              <a:rPr lang="pl-PL" sz="2000" dirty="0" err="1" smtClean="0">
                <a:latin typeface="Lucida Console" panose="020B0609040504020204" pitchFamily="49" charset="0"/>
              </a:rPr>
              <a:t>as.data.frame</a:t>
            </a:r>
            <a:r>
              <a:rPr lang="pl-PL" sz="2000" dirty="0" smtClean="0">
                <a:latin typeface="Lucida Console" panose="020B0609040504020204" pitchFamily="49" charset="0"/>
              </a:rPr>
              <a:t>(t(snowbeds1))</a:t>
            </a:r>
          </a:p>
          <a:p>
            <a:endParaRPr lang="pl-PL" sz="2000" dirty="0">
              <a:latin typeface="Lucida Console" panose="020B0609040504020204" pitchFamily="49" charset="0"/>
            </a:endParaRPr>
          </a:p>
          <a:p>
            <a:r>
              <a:rPr lang="pl-PL" sz="2400" dirty="0"/>
              <a:t>#konieczna transformacja do danych </a:t>
            </a:r>
            <a:r>
              <a:rPr lang="pl-PL" sz="2400" dirty="0" smtClean="0"/>
              <a:t>binarnych</a:t>
            </a:r>
          </a:p>
          <a:p>
            <a:endParaRPr lang="pl-PL" sz="2400" dirty="0"/>
          </a:p>
          <a:p>
            <a:r>
              <a:rPr lang="pl-PL" sz="2000" dirty="0">
                <a:latin typeface="Lucida Console" panose="020B0609040504020204" pitchFamily="49" charset="0"/>
              </a:rPr>
              <a:t>snowbeds3&lt;-</a:t>
            </a:r>
            <a:r>
              <a:rPr lang="pl-PL" sz="2000" dirty="0" err="1">
                <a:latin typeface="Lucida Console" panose="020B0609040504020204" pitchFamily="49" charset="0"/>
              </a:rPr>
              <a:t>decostand</a:t>
            </a:r>
            <a:r>
              <a:rPr lang="pl-PL" sz="2000" dirty="0">
                <a:latin typeface="Lucida Console" panose="020B0609040504020204" pitchFamily="49" charset="0"/>
              </a:rPr>
              <a:t>(snowbeds2, </a:t>
            </a:r>
            <a:r>
              <a:rPr lang="pl-PL" sz="2000" dirty="0" err="1">
                <a:latin typeface="Lucida Console" panose="020B0609040504020204" pitchFamily="49" charset="0"/>
              </a:rPr>
              <a:t>method</a:t>
            </a:r>
            <a:r>
              <a:rPr lang="pl-PL" sz="2000" dirty="0">
                <a:latin typeface="Lucida Console" panose="020B0609040504020204" pitchFamily="49" charset="0"/>
              </a:rPr>
              <a:t>='pa</a:t>
            </a:r>
            <a:r>
              <a:rPr lang="pl-PL" sz="2000" dirty="0" smtClean="0">
                <a:latin typeface="Lucida Console" panose="020B060904050402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81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548680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anose="020B0609040504020204" pitchFamily="49" charset="0"/>
              </a:rPr>
              <a:t>library</a:t>
            </a:r>
            <a:r>
              <a:rPr lang="pl-PL" sz="1900" dirty="0">
                <a:latin typeface="Lucida Console" panose="020B0609040504020204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betapart</a:t>
            </a:r>
            <a:r>
              <a:rPr lang="pl-PL" sz="1900" dirty="0">
                <a:latin typeface="Lucida Console" panose="020B0609040504020204" pitchFamily="49" charset="0"/>
              </a:rPr>
              <a:t>)</a:t>
            </a:r>
          </a:p>
          <a:p>
            <a:r>
              <a:rPr lang="pl-PL" sz="1900" dirty="0">
                <a:latin typeface="Lucida Console" panose="020B0609040504020204" pitchFamily="49" charset="0"/>
              </a:rPr>
              <a:t>beta0&lt;-</a:t>
            </a:r>
            <a:r>
              <a:rPr lang="pl-PL" sz="1900" dirty="0" err="1">
                <a:latin typeface="Lucida Console" panose="020B0609040504020204" pitchFamily="49" charset="0"/>
              </a:rPr>
              <a:t>beta.pair</a:t>
            </a:r>
            <a:r>
              <a:rPr lang="pl-PL" sz="1900" dirty="0">
                <a:latin typeface="Lucida Console" panose="020B0609040504020204" pitchFamily="49" charset="0"/>
              </a:rPr>
              <a:t>(snowbeds3, </a:t>
            </a:r>
            <a:r>
              <a:rPr lang="pl-PL" sz="1900" dirty="0" err="1">
                <a:latin typeface="Lucida Console" panose="020B0609040504020204" pitchFamily="49" charset="0"/>
              </a:rPr>
              <a:t>index.family</a:t>
            </a:r>
            <a:r>
              <a:rPr lang="pl-PL" sz="1900" dirty="0">
                <a:latin typeface="Lucida Console" panose="020B0609040504020204" pitchFamily="49" charset="0"/>
              </a:rPr>
              <a:t> = '</a:t>
            </a:r>
            <a:r>
              <a:rPr lang="pl-PL" sz="1900" dirty="0" err="1">
                <a:latin typeface="Lucida Console" panose="020B0609040504020204" pitchFamily="49" charset="0"/>
              </a:rPr>
              <a:t>sorensen</a:t>
            </a:r>
            <a:r>
              <a:rPr lang="pl-PL" sz="1900" dirty="0" smtClean="0">
                <a:latin typeface="Lucida Console" panose="020B0609040504020204" pitchFamily="49" charset="0"/>
              </a:rPr>
              <a:t>')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8" y="1700808"/>
            <a:ext cx="898348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2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170595" cy="386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79512" y="548680"/>
            <a:ext cx="2775055" cy="11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/>
              <a:t>#Wskaźnik Simpsona</a:t>
            </a:r>
          </a:p>
          <a:p>
            <a:endParaRPr lang="pl-PL" sz="2400" dirty="0" smtClean="0"/>
          </a:p>
          <a:p>
            <a:r>
              <a:rPr lang="pl-PL" sz="1900" dirty="0" smtClean="0">
                <a:latin typeface="Lucida Console" pitchFamily="49" charset="0"/>
              </a:rPr>
              <a:t>beta0$beta.sim</a:t>
            </a:r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4" y="1916832"/>
            <a:ext cx="85464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79512" y="332656"/>
            <a:ext cx="2871876" cy="11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/>
              <a:t>#Wskaźnik </a:t>
            </a:r>
            <a:r>
              <a:rPr lang="pl-PL" sz="2400" dirty="0" err="1" smtClean="0"/>
              <a:t>Sorensena</a:t>
            </a:r>
            <a:endParaRPr lang="pl-PL" sz="2400" dirty="0" smtClean="0"/>
          </a:p>
          <a:p>
            <a:endParaRPr lang="pl-PL" sz="2400" dirty="0" smtClean="0"/>
          </a:p>
          <a:p>
            <a:r>
              <a:rPr lang="pl-PL" sz="1900" dirty="0" smtClean="0">
                <a:latin typeface="Lucida Console" pitchFamily="49" charset="0"/>
              </a:rPr>
              <a:t>beta0$beta.sor</a:t>
            </a:r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79512" y="116632"/>
            <a:ext cx="590465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#dendrogram z niepodobieństwem </a:t>
            </a:r>
            <a:r>
              <a:rPr lang="pl-PL" sz="2400" dirty="0" err="1" smtClean="0"/>
              <a:t>Sorensena</a:t>
            </a:r>
            <a:endParaRPr lang="pl-PL" sz="2400" dirty="0" smtClean="0"/>
          </a:p>
          <a:p>
            <a:endParaRPr lang="pl-PL" sz="2400" dirty="0" smtClean="0"/>
          </a:p>
          <a:p>
            <a:r>
              <a:rPr lang="pl-PL" sz="1900" dirty="0" err="1" smtClean="0">
                <a:latin typeface="Lucida Console" panose="020B0609040504020204" pitchFamily="49" charset="0"/>
              </a:rPr>
              <a:t>clust.soren</a:t>
            </a:r>
            <a:r>
              <a:rPr lang="pl-PL" sz="1900" dirty="0" smtClean="0">
                <a:latin typeface="Lucida Console" panose="020B0609040504020204" pitchFamily="49" charset="0"/>
              </a:rPr>
              <a:t>&lt;-</a:t>
            </a:r>
            <a:r>
              <a:rPr lang="pl-PL" sz="1900" dirty="0" err="1">
                <a:latin typeface="Lucida Console" panose="020B0609040504020204" pitchFamily="49" charset="0"/>
              </a:rPr>
              <a:t>hclust</a:t>
            </a:r>
            <a:r>
              <a:rPr lang="pl-PL" sz="1900" dirty="0">
                <a:latin typeface="Lucida Console" panose="020B0609040504020204" pitchFamily="49" charset="0"/>
              </a:rPr>
              <a:t>(beta1)</a:t>
            </a:r>
          </a:p>
          <a:p>
            <a:r>
              <a:rPr lang="pl-PL" sz="1900" dirty="0" smtClean="0">
                <a:latin typeface="Lucida Console" panose="020B0609040504020204" pitchFamily="49" charset="0"/>
              </a:rPr>
              <a:t>plot(</a:t>
            </a:r>
            <a:r>
              <a:rPr lang="pl-PL" sz="1900" dirty="0" err="1" smtClean="0">
                <a:latin typeface="Lucida Console" panose="020B0609040504020204" pitchFamily="49" charset="0"/>
              </a:rPr>
              <a:t>clust.soren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3" y="1448772"/>
            <a:ext cx="8365206" cy="52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9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4"/>
            <a:ext cx="2664296" cy="29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rostokąt 2"/>
          <p:cNvSpPr/>
          <p:nvPr/>
        </p:nvSpPr>
        <p:spPr>
          <a:xfrm>
            <a:off x="0" y="2099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atin typeface="Lucida Console" panose="020B0609040504020204" pitchFamily="49" charset="0"/>
              </a:rPr>
              <a:t>beta3&lt;-</a:t>
            </a:r>
            <a:r>
              <a:rPr lang="pl-PL" sz="2400" b="1" dirty="0" err="1">
                <a:latin typeface="Lucida Console" panose="020B0609040504020204" pitchFamily="49" charset="0"/>
              </a:rPr>
              <a:t>beta.multi</a:t>
            </a:r>
            <a:r>
              <a:rPr lang="pl-PL" sz="2400" b="1" dirty="0">
                <a:latin typeface="Lucida Console" panose="020B0609040504020204" pitchFamily="49" charset="0"/>
              </a:rPr>
              <a:t>(snowbeds3, </a:t>
            </a:r>
            <a:r>
              <a:rPr lang="pl-PL" sz="2400" b="1" dirty="0" err="1">
                <a:latin typeface="Lucida Console" panose="020B0609040504020204" pitchFamily="49" charset="0"/>
              </a:rPr>
              <a:t>index.family</a:t>
            </a:r>
            <a:r>
              <a:rPr lang="pl-PL" sz="2400" b="1" dirty="0">
                <a:latin typeface="Lucida Console" panose="020B0609040504020204" pitchFamily="49" charset="0"/>
              </a:rPr>
              <a:t> = '</a:t>
            </a:r>
            <a:r>
              <a:rPr lang="pl-PL" sz="2400" b="1" dirty="0" err="1">
                <a:latin typeface="Lucida Console" panose="020B0609040504020204" pitchFamily="49" charset="0"/>
              </a:rPr>
              <a:t>sorensen</a:t>
            </a:r>
            <a:r>
              <a:rPr lang="pl-PL" sz="2400" b="1" dirty="0">
                <a:latin typeface="Lucida Console" panose="020B0609040504020204" pitchFamily="49" charset="0"/>
              </a:rPr>
              <a:t>')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17"/>
          <a:stretch/>
        </p:blipFill>
        <p:spPr bwMode="auto">
          <a:xfrm>
            <a:off x="43551" y="4365105"/>
            <a:ext cx="9086999" cy="24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1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12747"/>
            <a:ext cx="9036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Strategie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26930" y="112474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en-US" sz="2400" b="1" dirty="0" smtClean="0"/>
              <a:t>Metoda najbliższego sąsiada (single)</a:t>
            </a:r>
            <a:endParaRPr lang="en-GB" altLang="en-US" sz="2400" b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pl-PL" sz="2400" dirty="0" smtClean="0"/>
              <a:t>zaliczamy obiekt </a:t>
            </a:r>
            <a:r>
              <a:rPr lang="pl-PL" sz="2400" dirty="0"/>
              <a:t>do tej klasy, do której należy większość z jego K najbliższych </a:t>
            </a:r>
            <a:r>
              <a:rPr lang="pl-PL" sz="2400" dirty="0" smtClean="0"/>
              <a:t>sąsiadów</a:t>
            </a:r>
          </a:p>
          <a:p>
            <a:pPr>
              <a:spcBef>
                <a:spcPct val="0"/>
              </a:spcBef>
            </a:pPr>
            <a:endParaRPr lang="pl-PL" altLang="en-US" sz="2400" dirty="0" smtClean="0"/>
          </a:p>
          <a:p>
            <a:pPr>
              <a:spcBef>
                <a:spcPct val="0"/>
              </a:spcBef>
            </a:pPr>
            <a:endParaRPr lang="pl-PL" altLang="en-US" sz="2400" dirty="0" smtClean="0"/>
          </a:p>
          <a:p>
            <a:pPr>
              <a:spcBef>
                <a:spcPct val="0"/>
              </a:spcBef>
            </a:pPr>
            <a:r>
              <a:rPr lang="pl-PL" altLang="en-US" sz="2400" b="1" dirty="0" smtClean="0"/>
              <a:t>Metoda najdalszego sąsiada (</a:t>
            </a:r>
            <a:r>
              <a:rPr lang="pl-PL" altLang="en-US" sz="2400" b="1" dirty="0" err="1" smtClean="0"/>
              <a:t>complete</a:t>
            </a:r>
            <a:r>
              <a:rPr lang="pl-PL" altLang="en-US" sz="2400" b="1" dirty="0" smtClean="0"/>
              <a:t>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pl-PL" sz="2400" dirty="0" smtClean="0"/>
              <a:t>zaliczamy </a:t>
            </a:r>
            <a:r>
              <a:rPr lang="pl-PL" sz="2400" dirty="0"/>
              <a:t>obiekt do tej klasy, do której należy większość z jego K </a:t>
            </a:r>
            <a:r>
              <a:rPr lang="pl-PL" sz="2400" dirty="0" smtClean="0"/>
              <a:t>najdalszych sąsiadów</a:t>
            </a:r>
          </a:p>
          <a:p>
            <a:pPr>
              <a:spcBef>
                <a:spcPct val="0"/>
              </a:spcBef>
            </a:pPr>
            <a:endParaRPr lang="pl-PL" sz="2400" dirty="0" smtClean="0"/>
          </a:p>
          <a:p>
            <a:pPr>
              <a:spcBef>
                <a:spcPct val="0"/>
              </a:spcBef>
            </a:pPr>
            <a:endParaRPr lang="pl-PL" sz="2400" dirty="0"/>
          </a:p>
          <a:p>
            <a:pPr>
              <a:spcBef>
                <a:spcPct val="0"/>
              </a:spcBef>
            </a:pPr>
            <a:r>
              <a:rPr lang="pl-PL" altLang="en-US" sz="2400" b="1" dirty="0"/>
              <a:t>Metoda </a:t>
            </a:r>
            <a:r>
              <a:rPr lang="pl-PL" altLang="en-US" sz="2400" b="1" dirty="0" err="1" smtClean="0"/>
              <a:t>centroidów</a:t>
            </a:r>
            <a:r>
              <a:rPr lang="pl-PL" altLang="en-US" sz="2400" b="1" dirty="0" smtClean="0"/>
              <a:t> (centroid)</a:t>
            </a:r>
            <a:endParaRPr lang="pl-PL" altLang="en-US" sz="2400" b="1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pl-PL" altLang="en-US" sz="2400" dirty="0"/>
              <a:t>Odległość między centroidami dwóch klas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pl-PL" altLang="en-US" sz="2400" dirty="0"/>
              <a:t>Centroid to punkt, który jest średnią wszystkich zmiennych w </a:t>
            </a:r>
            <a:r>
              <a:rPr lang="pl-PL" altLang="en-US" sz="2400" dirty="0" smtClean="0"/>
              <a:t>klasie</a:t>
            </a:r>
            <a:endParaRPr lang="pl-PL" sz="2400" dirty="0"/>
          </a:p>
          <a:p>
            <a:pPr>
              <a:spcBef>
                <a:spcPct val="0"/>
              </a:spcBef>
            </a:pPr>
            <a:endParaRPr lang="en-GB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34076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/>
              <a:t>D</a:t>
            </a:r>
            <a:r>
              <a:rPr lang="pl-PL" sz="2400" dirty="0" smtClean="0"/>
              <a:t>la </a:t>
            </a:r>
            <a:r>
              <a:rPr lang="pl-PL" sz="2400" dirty="0"/>
              <a:t>zbioru obiektów </a:t>
            </a:r>
            <a:r>
              <a:rPr lang="pl-PL" sz="2400" dirty="0" smtClean="0"/>
              <a:t>tworzona jest hierarchia </a:t>
            </a:r>
            <a:r>
              <a:rPr lang="pl-PL" sz="2400" dirty="0"/>
              <a:t>klasyfikacji, zaczynając od takiego podziału, w którym każdy obiekt stanowi samodzielne skupienie, a kończąc na podziale, w którym wszystkie obiekty należą do jednego </a:t>
            </a:r>
            <a:r>
              <a:rPr lang="pl-PL" sz="2400" dirty="0" smtClean="0"/>
              <a:t>skupienia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Procedury aglomeracyjne – </a:t>
            </a:r>
            <a:r>
              <a:rPr lang="pl-PL" sz="2400" dirty="0"/>
              <a:t>tworzą macierz podobieństw klasyfikowanych obiektów, a następnie w kolejnych krokach łączą w skupienia obiekty najbardziej do siebie </a:t>
            </a:r>
            <a:r>
              <a:rPr lang="pl-PL" sz="2400" dirty="0" smtClean="0"/>
              <a:t>podobne,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procedury </a:t>
            </a:r>
            <a:r>
              <a:rPr lang="pl-PL" sz="2400" dirty="0"/>
              <a:t>deglomeracyjne </a:t>
            </a:r>
            <a:r>
              <a:rPr lang="pl-PL" sz="2400" dirty="0" smtClean="0"/>
              <a:t>- zaczynają </a:t>
            </a:r>
            <a:r>
              <a:rPr lang="pl-PL" sz="2400" dirty="0"/>
              <a:t>od skupienia obejmującego wszystkie obiekty, a następnie w kolejnych krokach dzielą je na mniejsze i bardziej jednorodne skupienia aż do momentu, gdy każdy obiekt stanowi samodzielne skupienie.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0" y="323222"/>
            <a:ext cx="9036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Metody hierarchiczne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242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3" y="1772816"/>
            <a:ext cx="8183058" cy="426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0" y="404664"/>
            <a:ext cx="9036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Tworzenie dendrogramu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395536" y="1268760"/>
            <a:ext cx="170502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>
                <a:latin typeface="Lucida Console" panose="020B0609040504020204" pitchFamily="49" charset="0"/>
              </a:rPr>
              <a:t>snowbeds1</a:t>
            </a:r>
          </a:p>
        </p:txBody>
      </p:sp>
    </p:spTree>
    <p:extLst>
      <p:ext uri="{BB962C8B-B14F-4D97-AF65-F5344CB8AC3E}">
        <p14:creationId xmlns:p14="http://schemas.microsoft.com/office/powerpoint/2010/main" val="10234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65826" y="476672"/>
            <a:ext cx="4400244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/>
              <a:t>#transpozycja kolumn z wierszam</a:t>
            </a:r>
            <a:r>
              <a:rPr lang="pl-PL" sz="2400" dirty="0"/>
              <a:t>i</a:t>
            </a:r>
            <a:endParaRPr lang="pl-PL" sz="2400" dirty="0" smtClean="0"/>
          </a:p>
          <a:p>
            <a:r>
              <a:rPr lang="pl-PL" sz="1900" dirty="0" smtClean="0">
                <a:latin typeface="Lucida Console" pitchFamily="49" charset="0"/>
              </a:rPr>
              <a:t>snowbeds2</a:t>
            </a:r>
            <a:r>
              <a:rPr lang="pl-PL" sz="1900" dirty="0">
                <a:latin typeface="Lucida Console" pitchFamily="49" charset="0"/>
              </a:rPr>
              <a:t>&lt;-t(snowbeds1)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0" y="1628800"/>
            <a:ext cx="8185416" cy="354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8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39552" y="999892"/>
            <a:ext cx="8414163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/>
              <a:t>#transformacja do </a:t>
            </a:r>
            <a:r>
              <a:rPr lang="pl-PL" sz="2400" dirty="0" smtClean="0"/>
              <a:t>macierzy niepodobieństwa (obiekt </a:t>
            </a:r>
            <a:r>
              <a:rPr lang="pl-PL" sz="2400" dirty="0" smtClean="0"/>
              <a:t>typu „</a:t>
            </a:r>
            <a:r>
              <a:rPr lang="pl-PL" sz="2400" dirty="0" err="1" smtClean="0"/>
              <a:t>dist</a:t>
            </a:r>
            <a:r>
              <a:rPr lang="pl-PL" sz="2400" dirty="0" smtClean="0"/>
              <a:t>”)</a:t>
            </a:r>
            <a:endParaRPr lang="pl-PL" sz="2400" dirty="0" smtClean="0"/>
          </a:p>
          <a:p>
            <a:r>
              <a:rPr lang="pl-PL" sz="1900" dirty="0" err="1" smtClean="0">
                <a:latin typeface="Lucida Console" pitchFamily="49" charset="0"/>
              </a:rPr>
              <a:t>library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vegan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r>
              <a:rPr lang="pl-PL" sz="1900" dirty="0" err="1">
                <a:latin typeface="Lucida Console" pitchFamily="49" charset="0"/>
              </a:rPr>
              <a:t>snowbeds.dist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 smtClean="0">
                <a:latin typeface="Lucida Console" pitchFamily="49" charset="0"/>
              </a:rPr>
              <a:t>vegdist</a:t>
            </a:r>
            <a:r>
              <a:rPr lang="pl-PL" sz="1900" dirty="0" smtClean="0">
                <a:latin typeface="Lucida Console" pitchFamily="49" charset="0"/>
              </a:rPr>
              <a:t>(snowbeds2, </a:t>
            </a:r>
            <a:r>
              <a:rPr lang="pl-PL" sz="1900" dirty="0" err="1">
                <a:latin typeface="Lucida Console" pitchFamily="49" charset="0"/>
              </a:rPr>
              <a:t>method</a:t>
            </a:r>
            <a:r>
              <a:rPr lang="pl-PL" sz="1900" dirty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bray</a:t>
            </a:r>
            <a:r>
              <a:rPr lang="pl-PL" sz="1900" dirty="0">
                <a:latin typeface="Lucida Console" pitchFamily="49" charset="0"/>
              </a:rPr>
              <a:t>")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21871"/>
            <a:ext cx="7707805" cy="172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6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332656"/>
            <a:ext cx="21018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 smtClean="0">
                <a:latin typeface="Lucida Console" pitchFamily="49" charset="0"/>
              </a:rPr>
              <a:t>snowbeds.dist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7" y="1052736"/>
            <a:ext cx="845383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786</Words>
  <Application>Microsoft Office PowerPoint</Application>
  <PresentationFormat>Pokaz na ekranie (4:3)</PresentationFormat>
  <Paragraphs>123</Paragraphs>
  <Slides>37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Motyw pakietu Office</vt:lpstr>
      <vt:lpstr>Prezentacja programu PowerPoint</vt:lpstr>
      <vt:lpstr>Klasyfikacja numeryczna i miary podobieństwa składu gatunkowego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skupień (clustering)</dc:title>
  <dc:creator>Kraftwerk1970</dc:creator>
  <cp:lastModifiedBy>Patryk</cp:lastModifiedBy>
  <cp:revision>28</cp:revision>
  <dcterms:created xsi:type="dcterms:W3CDTF">2016-09-20T06:49:59Z</dcterms:created>
  <dcterms:modified xsi:type="dcterms:W3CDTF">2018-04-14T15:40:37Z</dcterms:modified>
</cp:coreProperties>
</file>