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257" r:id="rId4"/>
    <p:sldId id="260" r:id="rId5"/>
    <p:sldId id="290" r:id="rId6"/>
    <p:sldId id="291" r:id="rId7"/>
    <p:sldId id="259" r:id="rId8"/>
    <p:sldId id="261" r:id="rId9"/>
    <p:sldId id="264" r:id="rId10"/>
    <p:sldId id="292" r:id="rId11"/>
    <p:sldId id="294" r:id="rId12"/>
    <p:sldId id="295" r:id="rId13"/>
    <p:sldId id="296" r:id="rId14"/>
    <p:sldId id="263" r:id="rId15"/>
    <p:sldId id="265" r:id="rId16"/>
    <p:sldId id="266" r:id="rId17"/>
    <p:sldId id="267" r:id="rId18"/>
    <p:sldId id="297" r:id="rId19"/>
    <p:sldId id="298" r:id="rId20"/>
    <p:sldId id="268" r:id="rId21"/>
    <p:sldId id="269" r:id="rId22"/>
    <p:sldId id="300" r:id="rId23"/>
    <p:sldId id="299" r:id="rId24"/>
    <p:sldId id="270" r:id="rId25"/>
    <p:sldId id="301" r:id="rId26"/>
    <p:sldId id="302" r:id="rId27"/>
    <p:sldId id="278" r:id="rId28"/>
    <p:sldId id="303" r:id="rId29"/>
    <p:sldId id="279" r:id="rId30"/>
    <p:sldId id="307" r:id="rId31"/>
    <p:sldId id="308" r:id="rId32"/>
    <p:sldId id="309" r:id="rId33"/>
    <p:sldId id="310" r:id="rId34"/>
    <p:sldId id="306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2018-04-14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2827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Jak obliczyć procent zmienności wyjaśnionej przez dwie pierwsze osie ordynacyjne?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119728" y="1484783"/>
            <a:ext cx="13950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 smtClean="0">
                <a:latin typeface="Lucida Console" panose="020B0609040504020204" pitchFamily="49" charset="0"/>
              </a:rPr>
              <a:t>pca.food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8" y="1988840"/>
            <a:ext cx="8904543" cy="187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19728" y="4149080"/>
            <a:ext cx="4020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20</a:t>
            </a:r>
          </a:p>
          <a:p>
            <a:r>
              <a:rPr lang="pl-PL" sz="2400" dirty="0" err="1" smtClean="0"/>
              <a:t>Eingenvalue</a:t>
            </a:r>
            <a:r>
              <a:rPr lang="pl-PL" sz="2400" dirty="0" smtClean="0"/>
              <a:t> PC1 = 6.347</a:t>
            </a:r>
          </a:p>
          <a:p>
            <a:endParaRPr lang="pl-PL" sz="2400" dirty="0"/>
          </a:p>
          <a:p>
            <a:r>
              <a:rPr lang="pl-PL" sz="2400" dirty="0" err="1"/>
              <a:t>Eingenvalue</a:t>
            </a:r>
            <a:r>
              <a:rPr lang="pl-PL" sz="2400" dirty="0"/>
              <a:t> </a:t>
            </a:r>
            <a:r>
              <a:rPr lang="pl-PL" sz="2400" dirty="0" smtClean="0"/>
              <a:t>PC1/Total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0.317 (32%)</a:t>
            </a:r>
          </a:p>
        </p:txBody>
      </p:sp>
      <p:sp>
        <p:nvSpPr>
          <p:cNvPr id="7" name="Prostokąt 6"/>
          <p:cNvSpPr/>
          <p:nvPr/>
        </p:nvSpPr>
        <p:spPr>
          <a:xfrm>
            <a:off x="4571999" y="4221088"/>
            <a:ext cx="4020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20</a:t>
            </a:r>
          </a:p>
          <a:p>
            <a:r>
              <a:rPr lang="pl-PL" sz="2400" dirty="0" err="1" smtClean="0"/>
              <a:t>Eingenvalue</a:t>
            </a:r>
            <a:r>
              <a:rPr lang="pl-PL" sz="2400" dirty="0" smtClean="0"/>
              <a:t> PC1 = 3.910</a:t>
            </a:r>
          </a:p>
          <a:p>
            <a:endParaRPr lang="pl-PL" sz="2400" dirty="0"/>
          </a:p>
          <a:p>
            <a:r>
              <a:rPr lang="pl-PL" sz="2400" dirty="0" err="1"/>
              <a:t>Eingenvalue</a:t>
            </a:r>
            <a:r>
              <a:rPr lang="pl-PL" sz="2400" dirty="0"/>
              <a:t> </a:t>
            </a:r>
            <a:r>
              <a:rPr lang="pl-PL" sz="2400" dirty="0" smtClean="0"/>
              <a:t>PC1/Total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0.195 (20%)</a:t>
            </a:r>
          </a:p>
        </p:txBody>
      </p:sp>
    </p:spTree>
    <p:extLst>
      <p:ext uri="{BB962C8B-B14F-4D97-AF65-F5344CB8AC3E}">
        <p14:creationId xmlns:p14="http://schemas.microsoft.com/office/powerpoint/2010/main" val="36410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Metody transformacji danych</a:t>
            </a:r>
            <a:endParaRPr lang="pl-PL" sz="3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760" y="866113"/>
            <a:ext cx="372409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alt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decostand</a:t>
            </a:r>
            <a:r>
              <a:rPr kumimoji="0" lang="pl-PL" alt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(x, </a:t>
            </a:r>
            <a:r>
              <a:rPr kumimoji="0" lang="pl-PL" alt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method</a:t>
            </a:r>
            <a:r>
              <a:rPr lang="pl-PL" altLang="pl-PL" sz="19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=</a:t>
            </a:r>
            <a:r>
              <a:rPr lang="pl-PL" altLang="pl-PL" sz="1900" dirty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"</a:t>
            </a:r>
            <a:r>
              <a:rPr lang="pl-PL" altLang="pl-PL" sz="19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…")</a:t>
            </a:r>
            <a:endParaRPr kumimoji="0" lang="pl-PL" altLang="pl-PL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69" y="1412776"/>
            <a:ext cx="5307727" cy="535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1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833496"/>
            <a:ext cx="6012798" cy="6000272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0" y="833496"/>
            <a:ext cx="9144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food.log&lt;-</a:t>
            </a:r>
            <a:r>
              <a:rPr lang="pl-PL" sz="1900" dirty="0" err="1">
                <a:latin typeface="Lucida Console" pitchFamily="49" charset="0"/>
              </a:rPr>
              <a:t>decostand</a:t>
            </a:r>
            <a:r>
              <a:rPr lang="pl-PL" sz="1900" dirty="0">
                <a:latin typeface="Lucida Console" pitchFamily="49" charset="0"/>
              </a:rPr>
              <a:t>(food, </a:t>
            </a:r>
            <a:r>
              <a:rPr lang="pl-PL" sz="1900" dirty="0" err="1">
                <a:latin typeface="Lucida Console" pitchFamily="49" charset="0"/>
              </a:rPr>
              <a:t>method</a:t>
            </a:r>
            <a:r>
              <a:rPr lang="pl-PL" sz="1900" dirty="0">
                <a:latin typeface="Lucida Console" pitchFamily="49" charset="0"/>
              </a:rPr>
              <a:t>="log")</a:t>
            </a:r>
          </a:p>
          <a:p>
            <a:r>
              <a:rPr lang="pl-PL" sz="1900" dirty="0" smtClean="0">
                <a:latin typeface="Lucida Console" pitchFamily="49" charset="0"/>
              </a:rPr>
              <a:t>pca.food.log&lt;-</a:t>
            </a:r>
            <a:r>
              <a:rPr lang="pl-PL" sz="1900" dirty="0" err="1" smtClean="0">
                <a:latin typeface="Lucida Console" pitchFamily="49" charset="0"/>
              </a:rPr>
              <a:t>rda</a:t>
            </a:r>
            <a:r>
              <a:rPr lang="pl-PL" sz="1900" dirty="0" smtClean="0">
                <a:latin typeface="Lucida Console" pitchFamily="49" charset="0"/>
              </a:rPr>
              <a:t>(food.log)</a:t>
            </a:r>
            <a:endParaRPr lang="pl-PL" sz="1900" dirty="0">
              <a:latin typeface="Lucida Console" pitchFamily="49" charset="0"/>
            </a:endParaRPr>
          </a:p>
          <a:p>
            <a:r>
              <a:rPr lang="pl-PL" sz="1900" dirty="0" err="1" smtClean="0">
                <a:latin typeface="Lucida Console" pitchFamily="49" charset="0"/>
              </a:rPr>
              <a:t>biplot</a:t>
            </a:r>
            <a:r>
              <a:rPr lang="pl-PL" sz="1900" dirty="0" smtClean="0">
                <a:latin typeface="Lucida Console" pitchFamily="49" charset="0"/>
              </a:rPr>
              <a:t>(pca.food.log)</a:t>
            </a:r>
            <a:endParaRPr lang="pl-PL" sz="1900" dirty="0">
              <a:latin typeface="Lucida Console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Transformacja log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407057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Normalizacja</a:t>
            </a:r>
            <a:endParaRPr lang="pl-PL" sz="34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46" y="980729"/>
            <a:ext cx="5889542" cy="5877272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0" y="692696"/>
            <a:ext cx="911898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food.norm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decostand</a:t>
            </a:r>
            <a:r>
              <a:rPr lang="pl-PL" sz="1900" dirty="0">
                <a:latin typeface="Lucida Console" pitchFamily="49" charset="0"/>
              </a:rPr>
              <a:t>(food, </a:t>
            </a:r>
            <a:r>
              <a:rPr lang="pl-PL" sz="1900" dirty="0" err="1">
                <a:latin typeface="Lucida Console" pitchFamily="49" charset="0"/>
              </a:rPr>
              <a:t>method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normalize</a:t>
            </a:r>
            <a:r>
              <a:rPr lang="pl-PL" sz="1900" dirty="0">
                <a:latin typeface="Lucida Console" pitchFamily="49" charset="0"/>
              </a:rPr>
              <a:t>")</a:t>
            </a:r>
          </a:p>
          <a:p>
            <a:r>
              <a:rPr lang="pl-PL" sz="1900" dirty="0" err="1">
                <a:latin typeface="Lucida Console" pitchFamily="49" charset="0"/>
              </a:rPr>
              <a:t>pca.food.norm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rda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food.norm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 err="1">
                <a:latin typeface="Lucida Console" pitchFamily="49" charset="0"/>
              </a:rPr>
              <a:t>biplot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pca.food.norm</a:t>
            </a:r>
            <a:r>
              <a:rPr lang="pl-PL" sz="19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88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71833"/>
            <a:ext cx="5669285" cy="558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71071" y="1628800"/>
            <a:ext cx="31568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screeplot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pca.food</a:t>
            </a:r>
            <a:r>
              <a:rPr lang="pl-PL" sz="1900" dirty="0">
                <a:latin typeface="Lucida Console" panose="020B0609040504020204" pitchFamily="49" charset="0"/>
              </a:rPr>
              <a:t>, </a:t>
            </a:r>
            <a:r>
              <a:rPr lang="pl-PL" sz="1900" dirty="0" err="1">
                <a:latin typeface="Lucida Console" panose="020B0609040504020204" pitchFamily="49" charset="0"/>
              </a:rPr>
              <a:t>type</a:t>
            </a:r>
            <a:r>
              <a:rPr lang="pl-PL" sz="1900" dirty="0">
                <a:latin typeface="Lucida Console" panose="020B0609040504020204" pitchFamily="49" charset="0"/>
              </a:rPr>
              <a:t>='lines', </a:t>
            </a:r>
            <a:r>
              <a:rPr lang="pl-PL" sz="1900" dirty="0" err="1">
                <a:latin typeface="Lucida Console" panose="020B0609040504020204" pitchFamily="49" charset="0"/>
              </a:rPr>
              <a:t>bstick</a:t>
            </a:r>
            <a:r>
              <a:rPr lang="pl-PL" sz="1900" dirty="0">
                <a:latin typeface="Lucida Console" panose="020B0609040504020204" pitchFamily="49" charset="0"/>
              </a:rPr>
              <a:t>=TRUE)</a:t>
            </a:r>
          </a:p>
        </p:txBody>
      </p:sp>
      <p:sp>
        <p:nvSpPr>
          <p:cNvPr id="5" name="Prostokąt 4"/>
          <p:cNvSpPr/>
          <p:nvPr/>
        </p:nvSpPr>
        <p:spPr>
          <a:xfrm>
            <a:off x="-25012" y="16117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Diagnoza poprawności analizy (metoda złamanego kijka)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1614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6064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Artefakt: efekt podkowy (</a:t>
            </a:r>
            <a:r>
              <a:rPr lang="pl-PL" sz="3400" b="1" dirty="0" err="1" smtClean="0"/>
              <a:t>horseshoe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effect</a:t>
            </a:r>
            <a:r>
              <a:rPr lang="pl-PL" sz="3400" b="1" dirty="0" smtClean="0"/>
              <a:t>) </a:t>
            </a:r>
            <a:endParaRPr lang="pl-PL" sz="3400" b="1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4"/>
            <a:ext cx="3384376" cy="380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283968" y="177281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400" dirty="0" smtClean="0"/>
              <a:t>Gdy gradient jest za długi, dane układają się w charakterystyczny sposób, przypominający podkowę. Przyczyna: nieprawidłowe uporządkowanie danych wzdłuż pierwszej osi (dane upakowywane „na siłę” na końcach gradientu). Wtedy PCA nie jest odpowiednią metodą do analizy zbioru danych</a:t>
            </a:r>
          </a:p>
        </p:txBody>
      </p:sp>
    </p:spTree>
    <p:extLst>
      <p:ext uri="{BB962C8B-B14F-4D97-AF65-F5344CB8AC3E}">
        <p14:creationId xmlns:p14="http://schemas.microsoft.com/office/powerpoint/2010/main" val="40499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6926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CA (</a:t>
            </a:r>
            <a:r>
              <a:rPr lang="pl-PL" sz="3400" b="1" dirty="0" err="1" smtClean="0">
                <a:solidFill>
                  <a:srgbClr val="FF0000"/>
                </a:solidFill>
              </a:rPr>
              <a:t>C</a:t>
            </a:r>
            <a:r>
              <a:rPr lang="pl-PL" sz="3400" b="1" dirty="0" err="1" smtClean="0"/>
              <a:t>orrespondence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8" name="Prostokąt 7"/>
          <p:cNvSpPr/>
          <p:nvPr/>
        </p:nvSpPr>
        <p:spPr>
          <a:xfrm>
            <a:off x="22632" y="2204864"/>
            <a:ext cx="9128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/>
              <a:t>Do analizy krótkich gradientów o </a:t>
            </a:r>
            <a:r>
              <a:rPr lang="pl-PL" altLang="en-US" sz="2400" dirty="0" err="1" smtClean="0"/>
              <a:t>unimodalnym</a:t>
            </a:r>
            <a:r>
              <a:rPr lang="pl-PL" altLang="en-US" sz="2400" dirty="0" smtClean="0"/>
              <a:t> rozkładzie cech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Nie wylicza głównych składowych, lecz przyjmuje arbitralne wskaźniki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Dla cech wylicza średnie ważone wartości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Następnie wylicza nowe wartości uśredniając je, by miały jednakowe wagi (korespondowały ze sobą)</a:t>
            </a:r>
          </a:p>
        </p:txBody>
      </p:sp>
    </p:spTree>
    <p:extLst>
      <p:ext uri="{BB962C8B-B14F-4D97-AF65-F5344CB8AC3E}">
        <p14:creationId xmlns:p14="http://schemas.microsoft.com/office/powerpoint/2010/main" val="28833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CA w R</a:t>
            </a:r>
            <a:endParaRPr lang="pl-PL" sz="34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80" y="519398"/>
            <a:ext cx="6300830" cy="6287704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79512" y="69269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food.ca&lt;-</a:t>
            </a:r>
            <a:r>
              <a:rPr lang="pl-PL" sz="1900" dirty="0" err="1">
                <a:latin typeface="Lucida Console" pitchFamily="49" charset="0"/>
              </a:rPr>
              <a:t>cca</a:t>
            </a:r>
            <a:r>
              <a:rPr lang="pl-PL" sz="1900" dirty="0">
                <a:latin typeface="Lucida Console" pitchFamily="49" charset="0"/>
              </a:rPr>
              <a:t>(food)</a:t>
            </a:r>
          </a:p>
          <a:p>
            <a:r>
              <a:rPr lang="pl-PL" sz="1900" dirty="0">
                <a:latin typeface="Lucida Console" pitchFamily="49" charset="0"/>
              </a:rPr>
              <a:t>plot(food.ca)</a:t>
            </a:r>
          </a:p>
        </p:txBody>
      </p:sp>
    </p:spTree>
    <p:extLst>
      <p:ext uri="{BB962C8B-B14F-4D97-AF65-F5344CB8AC3E}">
        <p14:creationId xmlns:p14="http://schemas.microsoft.com/office/powerpoint/2010/main" val="27271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26064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Lucida Console" pitchFamily="49" charset="0"/>
              </a:rPr>
              <a:t>plot(food.ca, display="</a:t>
            </a:r>
            <a:r>
              <a:rPr lang="pl-PL" dirty="0" err="1">
                <a:latin typeface="Lucida Console" pitchFamily="49" charset="0"/>
              </a:rPr>
              <a:t>sites</a:t>
            </a:r>
            <a:r>
              <a:rPr lang="pl-PL" dirty="0">
                <a:latin typeface="Lucida Console" pitchFamily="49" charset="0"/>
              </a:rPr>
              <a:t>")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2696"/>
            <a:ext cx="5868782" cy="5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2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26064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Lucida Console" pitchFamily="49" charset="0"/>
              </a:rPr>
              <a:t>plot(food.ca, display="</a:t>
            </a:r>
            <a:r>
              <a:rPr lang="pl-PL" dirty="0" err="1" smtClean="0">
                <a:latin typeface="Lucida Console" pitchFamily="49" charset="0"/>
              </a:rPr>
              <a:t>species</a:t>
            </a:r>
            <a:r>
              <a:rPr lang="pl-PL" dirty="0" smtClean="0">
                <a:latin typeface="Lucida Console" pitchFamily="49" charset="0"/>
              </a:rPr>
              <a:t>")</a:t>
            </a:r>
            <a:endParaRPr lang="pl-PL" dirty="0">
              <a:latin typeface="Lucida Console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5396"/>
            <a:ext cx="5868782" cy="5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4957" y="188640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b="1" dirty="0" smtClean="0"/>
              <a:t>Metody </a:t>
            </a:r>
            <a:r>
              <a:rPr lang="pl-PL" sz="4000" b="1" smtClean="0"/>
              <a:t>ordynacji pośredniej</a:t>
            </a:r>
            <a:endParaRPr lang="pl-PL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44" y="1844824"/>
            <a:ext cx="4543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372804" y="56612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</a:t>
            </a:r>
            <a:r>
              <a:rPr lang="pl-PL" sz="2400" b="1" dirty="0" smtClean="0"/>
              <a:t>gr Patryk </a:t>
            </a:r>
            <a:r>
              <a:rPr lang="pl-PL" sz="2400" b="1" dirty="0" err="1" smtClean="0"/>
              <a:t>Czortek</a:t>
            </a:r>
            <a:r>
              <a:rPr lang="pl-PL" sz="2400" b="1" dirty="0" smtClean="0"/>
              <a:t>, mgr inż. Marcin K. Dyderski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7235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6064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Artefakt przy CA: efekt łuku (</a:t>
            </a:r>
            <a:r>
              <a:rPr lang="pl-PL" sz="3400" b="1" dirty="0" err="1" smtClean="0"/>
              <a:t>arch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effect</a:t>
            </a:r>
            <a:r>
              <a:rPr lang="pl-PL" sz="3400" b="1" dirty="0" smtClean="0"/>
              <a:t>) </a:t>
            </a:r>
            <a:endParaRPr lang="pl-PL" sz="3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688632" cy="498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DCA (</a:t>
            </a:r>
            <a:r>
              <a:rPr lang="pl-PL" sz="3400" b="1" dirty="0" err="1" smtClean="0">
                <a:solidFill>
                  <a:srgbClr val="FF0000"/>
                </a:solidFill>
              </a:rPr>
              <a:t>D</a:t>
            </a:r>
            <a:r>
              <a:rPr lang="pl-PL" sz="3400" b="1" dirty="0" err="1" smtClean="0"/>
              <a:t>etrended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C</a:t>
            </a:r>
            <a:r>
              <a:rPr lang="pl-PL" sz="3400" b="1" dirty="0" err="1" smtClean="0"/>
              <a:t>orrespondence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30205" y="908720"/>
            <a:ext cx="9144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Detrending</a:t>
            </a:r>
            <a:r>
              <a:rPr lang="pl-PL" sz="2400" dirty="0" smtClean="0"/>
              <a:t> usuwa „fałszywą” krzywiznę w ordynacji pojedynczych „silnych” gradientów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Reskalowanie</a:t>
            </a:r>
            <a:r>
              <a:rPr lang="pl-PL" sz="2400" dirty="0" smtClean="0"/>
              <a:t> służy prawidłowemu rozmieszczaniu prób „upakowanych” na końcach gradientu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Współrzędne DCA wyrażone w jednostkach odchyleń standardowych, a nie w jednostkach abstrakcyjnych</a:t>
            </a:r>
          </a:p>
        </p:txBody>
      </p:sp>
      <p:pic>
        <p:nvPicPr>
          <p:cNvPr id="6" name="Picture 20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0"/>
          <a:stretch/>
        </p:blipFill>
        <p:spPr bwMode="auto">
          <a:xfrm>
            <a:off x="2004708" y="3429000"/>
            <a:ext cx="5164759" cy="316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66607" y="1988840"/>
            <a:ext cx="6425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Najpierw przeprowadź analizę DCA i zobacz jaka jest długość gradientu wzdłuż DCA 1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gradient jest krótszy niż 2 SD użyj PCA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gradient jest dłuższy niż 2 SD użyj CA lub DCA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w CA widać „efekt łuku”,</a:t>
            </a:r>
            <a:r>
              <a:rPr lang="pl-PL" altLang="en-US" sz="2400" dirty="0">
                <a:cs typeface="Times New Roman" pitchFamily="18" charset="0"/>
              </a:rPr>
              <a:t> </a:t>
            </a:r>
            <a:r>
              <a:rPr lang="pl-PL" altLang="en-US" sz="2400" dirty="0" err="1" smtClean="0">
                <a:cs typeface="Times New Roman" pitchFamily="18" charset="0"/>
              </a:rPr>
              <a:t>zRRRób</a:t>
            </a:r>
            <a:r>
              <a:rPr lang="pl-PL" altLang="en-US" sz="2400" dirty="0" smtClean="0">
                <a:cs typeface="Times New Roman" pitchFamily="18" charset="0"/>
              </a:rPr>
              <a:t> DCA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0" y="476672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Kiedy używać PCA, a kiedy CA/DCA?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8297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69269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dca1&lt;-</a:t>
            </a:r>
            <a:r>
              <a:rPr lang="pl-PL" sz="1900" dirty="0" err="1">
                <a:latin typeface="Lucida Console" pitchFamily="49" charset="0"/>
              </a:rPr>
              <a:t>decorana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samples.herbs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>
                <a:latin typeface="Lucida Console" pitchFamily="49" charset="0"/>
              </a:rPr>
              <a:t>dca1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608610" cy="317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12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088" y="-10657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DCA w R</a:t>
            </a:r>
            <a:endParaRPr lang="pl-PL" sz="34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03252"/>
            <a:ext cx="5444278" cy="5432936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107504" y="730340"/>
            <a:ext cx="66967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>
                <a:latin typeface="Lucida Console" panose="020B0609040504020204" pitchFamily="49" charset="0"/>
              </a:rPr>
              <a:t>dca1&lt;-</a:t>
            </a:r>
            <a:r>
              <a:rPr lang="pl-PL" sz="1900" dirty="0" err="1" smtClean="0">
                <a:latin typeface="Lucida Console" panose="020B0609040504020204" pitchFamily="49" charset="0"/>
              </a:rPr>
              <a:t>decorana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samples.herbs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r>
              <a:rPr lang="pl-PL" sz="1900" dirty="0" smtClean="0">
                <a:latin typeface="Lucida Console" panose="020B0609040504020204" pitchFamily="49" charset="0"/>
              </a:rPr>
              <a:t>plot(dca1, </a:t>
            </a:r>
            <a:r>
              <a:rPr lang="pl-PL" sz="1900" dirty="0" err="1">
                <a:latin typeface="Lucida Console" panose="020B0609040504020204" pitchFamily="49" charset="0"/>
              </a:rPr>
              <a:t>disp</a:t>
            </a:r>
            <a:r>
              <a:rPr lang="pl-PL" sz="1900" dirty="0" smtClean="0">
                <a:latin typeface="Lucida Console" panose="020B0609040504020204" pitchFamily="49" charset="0"/>
              </a:rPr>
              <a:t>=„</a:t>
            </a:r>
            <a:r>
              <a:rPr lang="pl-PL" sz="1900" dirty="0" err="1" smtClean="0">
                <a:latin typeface="Lucida Console" panose="020B0609040504020204" pitchFamily="49" charset="0"/>
              </a:rPr>
              <a:t>both</a:t>
            </a:r>
            <a:r>
              <a:rPr lang="pl-PL" sz="1900" dirty="0" smtClean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51680"/>
            <a:ext cx="6012798" cy="6000272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2699792" y="476671"/>
            <a:ext cx="37240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plot(dca1, </a:t>
            </a:r>
            <a:r>
              <a:rPr lang="pl-PL" sz="1900" dirty="0" err="1">
                <a:latin typeface="Lucida Console" pitchFamily="49" charset="0"/>
              </a:rPr>
              <a:t>disp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sites</a:t>
            </a:r>
            <a:r>
              <a:rPr lang="pl-PL" sz="1900" dirty="0">
                <a:latin typeface="Lucida Console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5719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23528" y="260648"/>
            <a:ext cx="6861687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plot(dca1, </a:t>
            </a:r>
            <a:r>
              <a:rPr lang="pl-PL" sz="1900" dirty="0" err="1">
                <a:latin typeface="Lucida Console" pitchFamily="49" charset="0"/>
              </a:rPr>
              <a:t>disp</a:t>
            </a:r>
            <a:r>
              <a:rPr lang="pl-PL" sz="1900" dirty="0">
                <a:latin typeface="Lucida Console" pitchFamily="49" charset="0"/>
              </a:rPr>
              <a:t>="</a:t>
            </a:r>
            <a:r>
              <a:rPr lang="pl-PL" sz="1900" dirty="0" err="1">
                <a:latin typeface="Lucida Console" pitchFamily="49" charset="0"/>
              </a:rPr>
              <a:t>species</a:t>
            </a:r>
            <a:r>
              <a:rPr lang="pl-PL" sz="1900" dirty="0" smtClean="0">
                <a:latin typeface="Lucida Console" pitchFamily="49" charset="0"/>
              </a:rPr>
              <a:t>")</a:t>
            </a:r>
          </a:p>
          <a:p>
            <a:endParaRPr lang="pl-PL" sz="1900" dirty="0">
              <a:latin typeface="Lucida Console" pitchFamily="49" charset="0"/>
            </a:endParaRPr>
          </a:p>
          <a:p>
            <a:r>
              <a:rPr lang="pl-PL" sz="2400" dirty="0" smtClean="0"/>
              <a:t>#Artefakt przy DCA – efekt trójkąta – gradient za długi</a:t>
            </a:r>
          </a:p>
          <a:p>
            <a:r>
              <a:rPr lang="pl-PL" sz="2400" dirty="0" smtClean="0"/>
              <a:t>#Alternatywa – analiza DCCA (niedostępna w R)</a:t>
            </a:r>
            <a:endParaRPr lang="pl-PL" sz="24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/>
          <a:stretch/>
        </p:blipFill>
        <p:spPr>
          <a:xfrm>
            <a:off x="1547664" y="1805873"/>
            <a:ext cx="5803474" cy="49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4989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Dodawanie wektorów zmiennych</a:t>
            </a:r>
            <a:endParaRPr lang="pl-PL" sz="3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4" y="3789040"/>
            <a:ext cx="8458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342900" y="980728"/>
            <a:ext cx="3429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 smtClean="0">
                <a:latin typeface="Lucida Console" pitchFamily="49" charset="0"/>
              </a:rPr>
              <a:t>colnames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traity.herbs</a:t>
            </a:r>
            <a:r>
              <a:rPr lang="pl-PL" sz="1900" dirty="0" smtClean="0">
                <a:latin typeface="Lucida Console" pitchFamily="49" charset="0"/>
              </a:rPr>
              <a:t>)</a:t>
            </a:r>
            <a:endParaRPr lang="pl-PL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53371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rostokąt 7"/>
          <p:cNvSpPr/>
          <p:nvPr/>
        </p:nvSpPr>
        <p:spPr>
          <a:xfrm>
            <a:off x="320548" y="3140968"/>
            <a:ext cx="19543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 smtClean="0">
                <a:latin typeface="Lucida Console" pitchFamily="49" charset="0"/>
              </a:rPr>
              <a:t>traity.herbs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22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7544" y="270087"/>
            <a:ext cx="534633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vektory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envfit</a:t>
            </a:r>
            <a:r>
              <a:rPr lang="pl-PL" sz="1900" dirty="0">
                <a:latin typeface="Lucida Console" pitchFamily="49" charset="0"/>
              </a:rPr>
              <a:t>(dca1, </a:t>
            </a:r>
            <a:r>
              <a:rPr lang="pl-PL" sz="1900" dirty="0" err="1">
                <a:latin typeface="Lucida Console" pitchFamily="49" charset="0"/>
              </a:rPr>
              <a:t>traity.herbs</a:t>
            </a:r>
            <a:r>
              <a:rPr lang="pl-PL" sz="1900" dirty="0">
                <a:latin typeface="Lucida Console" pitchFamily="49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781428" cy="321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66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0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>
                <a:latin typeface="Lucida Console" panose="020B0609040504020204" pitchFamily="49" charset="0"/>
              </a:rPr>
              <a:t>plot(dca1, </a:t>
            </a:r>
            <a:r>
              <a:rPr lang="pl-PL" sz="1900" dirty="0" err="1">
                <a:latin typeface="Lucida Console" panose="020B0609040504020204" pitchFamily="49" charset="0"/>
              </a:rPr>
              <a:t>disp</a:t>
            </a:r>
            <a:r>
              <a:rPr lang="pl-PL" sz="1900" dirty="0">
                <a:latin typeface="Lucida Console" panose="020B0609040504020204" pitchFamily="49" charset="0"/>
              </a:rPr>
              <a:t>="</a:t>
            </a:r>
            <a:r>
              <a:rPr lang="pl-PL" sz="1900" dirty="0" err="1">
                <a:latin typeface="Lucida Console" panose="020B0609040504020204" pitchFamily="49" charset="0"/>
              </a:rPr>
              <a:t>sites</a:t>
            </a:r>
            <a:r>
              <a:rPr lang="pl-PL" sz="1900" dirty="0">
                <a:latin typeface="Lucida Console" panose="020B0609040504020204" pitchFamily="49" charset="0"/>
              </a:rPr>
              <a:t>") </a:t>
            </a:r>
            <a:endParaRPr lang="pl-PL" sz="1900" dirty="0" smtClean="0">
              <a:latin typeface="Lucida Console" panose="020B0609040504020204" pitchFamily="49" charset="0"/>
            </a:endParaRPr>
          </a:p>
          <a:p>
            <a:r>
              <a:rPr lang="pl-PL" sz="1900" dirty="0" smtClean="0">
                <a:latin typeface="Lucida Console" panose="020B0609040504020204" pitchFamily="49" charset="0"/>
              </a:rPr>
              <a:t>plot(</a:t>
            </a:r>
            <a:r>
              <a:rPr lang="pl-PL" sz="1900" dirty="0" err="1" smtClean="0">
                <a:latin typeface="Lucida Console" panose="020B0609040504020204" pitchFamily="49" charset="0"/>
              </a:rPr>
              <a:t>vektory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" y="1052737"/>
            <a:ext cx="8994893" cy="578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069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Jak działają?</a:t>
            </a:r>
            <a:endParaRPr lang="pl-PL" sz="34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173" y="98072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Nie są celem samym w sobie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Grupują obiekty w określonym porządku/kolejności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Dane wielowymiarowe redukowane w sposób geometryczny do niskowymiarowych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Odkrywają podstawową strukturę danych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Zakładają, że istnieje bazowa </a:t>
            </a:r>
            <a:r>
              <a:rPr lang="pl-PL" sz="2400" dirty="0"/>
              <a:t>struktura danych. </a:t>
            </a:r>
            <a:r>
              <a:rPr lang="pl-PL" sz="2400" dirty="0" smtClean="0"/>
              <a:t>Obecności gatunków określane przez kilka zmiennych środowiskowych według prostego modelu odpowiedzi. Metody ordynacyjne służą identyfikacji tej podstawowej zależności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/>
              <a:t>Łatwiejsza charakterystyka kompozycji gatunkowej niż określenie pełnego zakresu zmiennych środowiskowych. Wiele możliwych zmiennych. Które są ważne?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/>
              <a:t>Dają globalny, holistyczny obraz, w przeciwieństwie do regresji, który daje lokalny, indywidualistyczny i redukcjonistyczny </a:t>
            </a:r>
            <a:r>
              <a:rPr lang="pl-PL" sz="2400" dirty="0" smtClean="0"/>
              <a:t>pogląd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694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0190" y="476672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Wybór analizy - podsumowanie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2645" y="2132856"/>
            <a:ext cx="91440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Typ rozkładu zmiennych (</a:t>
            </a:r>
            <a:r>
              <a:rPr lang="pl-PL" sz="2400" dirty="0" err="1" smtClean="0"/>
              <a:t>linear</a:t>
            </a:r>
            <a:r>
              <a:rPr lang="pl-PL" sz="2400" dirty="0" smtClean="0"/>
              <a:t>/</a:t>
            </a:r>
            <a:r>
              <a:rPr lang="pl-PL" sz="2400" dirty="0" err="1" smtClean="0"/>
              <a:t>unimodal</a:t>
            </a:r>
            <a:r>
              <a:rPr lang="pl-PL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Długość gradientu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Broken</a:t>
            </a:r>
            <a:r>
              <a:rPr lang="pl-PL" sz="2400" dirty="0" smtClean="0"/>
              <a:t> </a:t>
            </a:r>
            <a:r>
              <a:rPr lang="pl-PL" sz="2400" dirty="0" err="1" smtClean="0"/>
              <a:t>stick</a:t>
            </a:r>
            <a:endParaRPr lang="pl-PL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Metoda wizualna: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transformacja danych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obecność artefaktów</a:t>
            </a:r>
            <a:endParaRPr lang="pl-PL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149968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Bonus: </a:t>
            </a:r>
            <a:r>
              <a:rPr lang="pl-PL" sz="3400" b="1" dirty="0" err="1" smtClean="0"/>
              <a:t>PCoA</a:t>
            </a:r>
            <a:r>
              <a:rPr lang="pl-PL" sz="3400" b="1" dirty="0" smtClean="0"/>
              <a:t> </a:t>
            </a:r>
            <a:r>
              <a:rPr lang="pl-PL" sz="3400" b="1" dirty="0" smtClean="0"/>
              <a:t>(</a:t>
            </a:r>
            <a:r>
              <a:rPr lang="pl-PL" sz="3400" b="1" dirty="0" smtClean="0">
                <a:solidFill>
                  <a:srgbClr val="FF0000"/>
                </a:solidFill>
              </a:rPr>
              <a:t>P</a:t>
            </a:r>
            <a:r>
              <a:rPr lang="pl-PL" sz="3400" b="1" dirty="0" smtClean="0"/>
              <a:t>rincipal </a:t>
            </a:r>
            <a:r>
              <a:rPr lang="pl-PL" sz="3400" b="1" dirty="0" err="1" smtClean="0">
                <a:solidFill>
                  <a:srgbClr val="FF0000"/>
                </a:solidFill>
              </a:rPr>
              <a:t>Co</a:t>
            </a:r>
            <a:r>
              <a:rPr lang="pl-PL" sz="3400" b="1" dirty="0" err="1" smtClean="0"/>
              <a:t>ordinates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0" y="105273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Ordynacje bazują na macierzach niepodobieństwa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PCA używa odległości Euklidesowej, a CA odległości chi-</a:t>
            </a:r>
            <a:r>
              <a:rPr lang="pl-PL" altLang="en-US" sz="2400" dirty="0" err="1" smtClean="0">
                <a:cs typeface="Times New Roman" pitchFamily="18" charset="0"/>
              </a:rPr>
              <a:t>square</a:t>
            </a:r>
            <a:endParaRPr lang="pl-PL" altLang="en-US" sz="2400" dirty="0" smtClean="0">
              <a:cs typeface="Times New Roman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err="1" smtClean="0">
                <a:cs typeface="Times New Roman" pitchFamily="18" charset="0"/>
              </a:rPr>
              <a:t>PCoA</a:t>
            </a:r>
            <a:r>
              <a:rPr lang="en-GB" altLang="en-US" sz="2400" dirty="0" smtClean="0">
                <a:cs typeface="Times New Roman" pitchFamily="18" charset="0"/>
              </a:rPr>
              <a:t> </a:t>
            </a:r>
            <a:r>
              <a:rPr lang="pl-PL" altLang="en-US" sz="2400" dirty="0" smtClean="0">
                <a:cs typeface="Times New Roman" pitchFamily="18" charset="0"/>
              </a:rPr>
              <a:t>pozwala używać inne miary odległości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Punkty w przestrzeni niskowymiarowej – odległości między nimi są jak najbardziej zbliżone do niepodobieństw wyjściowych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GB" altLang="en-US" sz="2400" dirty="0" err="1" smtClean="0">
                <a:cs typeface="Times New Roman" pitchFamily="18" charset="0"/>
              </a:rPr>
              <a:t>PCoA</a:t>
            </a:r>
            <a:r>
              <a:rPr lang="en-GB" altLang="en-US" sz="2400" dirty="0" smtClean="0">
                <a:cs typeface="Times New Roman" pitchFamily="18" charset="0"/>
              </a:rPr>
              <a:t> </a:t>
            </a:r>
            <a:r>
              <a:rPr lang="pl-PL" altLang="en-US" sz="2400" dirty="0" smtClean="0">
                <a:cs typeface="Times New Roman" pitchFamily="18" charset="0"/>
              </a:rPr>
              <a:t>maksymalizuje liniową zależność między mierzonymi niepodobieństwami a odległościami obliczonymi w ordynacji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53012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Lucida Console" panose="020B0609040504020204" pitchFamily="49" charset="0"/>
              </a:rPr>
              <a:t>capscale</a:t>
            </a:r>
            <a:endParaRPr lang="pl-PL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Bonus: NMDS </a:t>
            </a:r>
            <a:r>
              <a:rPr lang="pl-PL" sz="3400" b="1" dirty="0" smtClean="0"/>
              <a:t>(</a:t>
            </a:r>
            <a:r>
              <a:rPr lang="pl-PL" sz="3400" b="1" dirty="0" smtClean="0">
                <a:solidFill>
                  <a:srgbClr val="FF0000"/>
                </a:solidFill>
              </a:rPr>
              <a:t>N</a:t>
            </a:r>
            <a:r>
              <a:rPr lang="pl-PL" sz="3400" b="1" dirty="0" smtClean="0"/>
              <a:t>on-</a:t>
            </a:r>
            <a:r>
              <a:rPr lang="pl-PL" sz="3400" b="1" dirty="0" err="1" smtClean="0"/>
              <a:t>metric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M</a:t>
            </a:r>
            <a:r>
              <a:rPr lang="pl-PL" sz="3400" b="1" dirty="0" err="1" smtClean="0"/>
              <a:t>ulti</a:t>
            </a:r>
            <a:r>
              <a:rPr lang="pl-PL" sz="3400" b="1" dirty="0" err="1" smtClean="0">
                <a:solidFill>
                  <a:srgbClr val="FF0000"/>
                </a:solidFill>
              </a:rPr>
              <a:t>D</a:t>
            </a:r>
            <a:r>
              <a:rPr lang="pl-PL" sz="3400" b="1" dirty="0" err="1" smtClean="0"/>
              <a:t>imensional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S</a:t>
            </a:r>
            <a:r>
              <a:rPr lang="pl-PL" sz="3400" b="1" dirty="0" err="1" smtClean="0"/>
              <a:t>calling</a:t>
            </a:r>
            <a:r>
              <a:rPr lang="pl-PL" sz="3400" b="1" dirty="0" smtClean="0"/>
              <a:t>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35029" y="206084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400" dirty="0" smtClean="0">
                <a:cs typeface="Times New Roman" pitchFamily="18" charset="0"/>
              </a:rPr>
              <a:t>Skalowanie metryczne (</a:t>
            </a:r>
            <a:r>
              <a:rPr lang="pl-PL" altLang="en-US" sz="2400" b="1" dirty="0" err="1" smtClean="0">
                <a:cs typeface="Times New Roman" pitchFamily="18" charset="0"/>
              </a:rPr>
              <a:t>PCoA</a:t>
            </a:r>
            <a:r>
              <a:rPr lang="pl-PL" altLang="en-US" sz="2400" b="1" dirty="0" smtClean="0">
                <a:cs typeface="Times New Roman" pitchFamily="18" charset="0"/>
              </a:rPr>
              <a:t>; </a:t>
            </a:r>
            <a:r>
              <a:rPr lang="pl-PL" altLang="en-US" sz="2400" b="1" dirty="0" err="1" smtClean="0">
                <a:cs typeface="Times New Roman" pitchFamily="18" charset="0"/>
              </a:rPr>
              <a:t>funckja</a:t>
            </a:r>
            <a:r>
              <a:rPr lang="pl-PL" altLang="en-US" sz="2400" b="1" dirty="0" smtClean="0">
                <a:cs typeface="Times New Roman" pitchFamily="18" charset="0"/>
              </a:rPr>
              <a:t> </a:t>
            </a:r>
            <a:r>
              <a:rPr lang="pl-PL" altLang="en-US" sz="1900" b="1" dirty="0" err="1" smtClean="0">
                <a:latin typeface="Lucida Console" pitchFamily="49" charset="0"/>
                <a:cs typeface="Times New Roman" pitchFamily="18" charset="0"/>
              </a:rPr>
              <a:t>capscale</a:t>
            </a:r>
            <a:r>
              <a:rPr lang="pl-PL" altLang="en-US" sz="2400" b="1" dirty="0" smtClean="0">
                <a:cs typeface="Times New Roman" pitchFamily="18" charset="0"/>
              </a:rPr>
              <a:t> lub </a:t>
            </a:r>
            <a:r>
              <a:rPr lang="pl-PL" altLang="en-US" sz="1900" b="1" dirty="0" err="1" smtClean="0">
                <a:latin typeface="Lucida Console" pitchFamily="49" charset="0"/>
                <a:cs typeface="Times New Roman" pitchFamily="18" charset="0"/>
              </a:rPr>
              <a:t>cmdscale</a:t>
            </a:r>
            <a:r>
              <a:rPr lang="pl-PL" altLang="en-US" sz="2400" dirty="0" smtClean="0">
                <a:cs typeface="Times New Roman" pitchFamily="18" charset="0"/>
              </a:rPr>
              <a:t>) </a:t>
            </a:r>
            <a:r>
              <a:rPr lang="pl-PL" altLang="en-US" sz="2400" dirty="0" smtClean="0">
                <a:cs typeface="Times New Roman" pitchFamily="18" charset="0"/>
              </a:rPr>
              <a:t>zakłada liniową </a:t>
            </a:r>
            <a:r>
              <a:rPr lang="pl-PL" altLang="en-US" sz="2400" dirty="0">
                <a:cs typeface="Times New Roman" pitchFamily="18" charset="0"/>
              </a:rPr>
              <a:t>(</a:t>
            </a:r>
            <a:r>
              <a:rPr lang="pl-PL" altLang="en-US" sz="2400" dirty="0" smtClean="0">
                <a:cs typeface="Times New Roman" pitchFamily="18" charset="0"/>
              </a:rPr>
              <a:t>metryczną) relację </a:t>
            </a:r>
            <a:r>
              <a:rPr lang="pl-PL" altLang="en-US" sz="2400" dirty="0" smtClean="0">
                <a:cs typeface="Times New Roman" pitchFamily="18" charset="0"/>
              </a:rPr>
              <a:t>między odległościami ordynacyjnymi a </a:t>
            </a:r>
            <a:r>
              <a:rPr lang="pl-PL" altLang="en-US" sz="2400" dirty="0" smtClean="0">
                <a:cs typeface="Times New Roman" pitchFamily="18" charset="0"/>
              </a:rPr>
              <a:t>realnymi</a:t>
            </a:r>
            <a:endParaRPr lang="pl-PL" altLang="en-US" sz="24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pl-PL" altLang="en-US" sz="24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pl-PL" altLang="en-US" sz="2400" dirty="0" smtClean="0">
                <a:cs typeface="Times New Roman" pitchFamily="18" charset="0"/>
              </a:rPr>
              <a:t>Skalowanie niemetryczne (</a:t>
            </a:r>
            <a:r>
              <a:rPr lang="pl-PL" altLang="en-US" sz="2400" b="1" dirty="0" smtClean="0">
                <a:cs typeface="Times New Roman" pitchFamily="18" charset="0"/>
              </a:rPr>
              <a:t>NMDS; funkcja </a:t>
            </a:r>
            <a:r>
              <a:rPr lang="pl-PL" altLang="en-US" sz="1900" b="1" dirty="0" err="1" smtClean="0">
                <a:latin typeface="Lucida Console" pitchFamily="49" charset="0"/>
                <a:cs typeface="Times New Roman" pitchFamily="18" charset="0"/>
              </a:rPr>
              <a:t>metaMDS</a:t>
            </a:r>
            <a:r>
              <a:rPr lang="pl-PL" altLang="en-US" sz="2400" dirty="0" smtClean="0">
                <a:cs typeface="Times New Roman" pitchFamily="18" charset="0"/>
              </a:rPr>
              <a:t>) </a:t>
            </a:r>
            <a:r>
              <a:rPr lang="pl-PL" altLang="en-US" sz="2400" dirty="0" smtClean="0">
                <a:cs typeface="Times New Roman" pitchFamily="18" charset="0"/>
              </a:rPr>
              <a:t>rozszerza ten warunek po to, aby znaleźć jakąkolwiek relację</a:t>
            </a:r>
            <a:endParaRPr lang="pl-PL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Wykres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53026" y="1196752"/>
            <a:ext cx="4117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PCoA</a:t>
            </a:r>
            <a:r>
              <a:rPr lang="pl-PL" sz="2400" dirty="0" smtClean="0"/>
              <a:t> i NMDS dostarczają tylko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Skalowanie służy znalezieniu jakiejś podstawowej konfiguracji niepodobieństw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Brak osi lub kierunków zmian; tylko punkty w przestrzeni</a:t>
            </a:r>
          </a:p>
        </p:txBody>
      </p:sp>
      <p:pic>
        <p:nvPicPr>
          <p:cNvPr id="5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94" y="936306"/>
            <a:ext cx="5195292" cy="488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-18614" y="61653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Lucida Console" panose="020B0609040504020204" pitchFamily="49" charset="0"/>
              </a:rPr>
              <a:t>metaMDS</a:t>
            </a:r>
            <a:endParaRPr lang="pl-PL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3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607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Tak jak w regresji, każdy gatunek jest zmienną objaśnianą, ale w przeciwieństwie do regresji ordynacja pośrednia rozpatruje wszystkie zmienne jednocześnie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6192688" cy="53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7020272" y="2060848"/>
            <a:ext cx="1656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sz="2400" dirty="0" smtClean="0"/>
          </a:p>
          <a:p>
            <a:r>
              <a:rPr lang="pl-PL" sz="2400" b="1" dirty="0" smtClean="0"/>
              <a:t>PCA</a:t>
            </a:r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/>
          </a:p>
          <a:p>
            <a:r>
              <a:rPr lang="pl-PL" sz="2400" b="1" dirty="0" smtClean="0"/>
              <a:t>CA &amp; DCA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4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-13830" y="6114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Jak sprawdzić, jaki rozkład reprezentują cechy?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270477" y="1916832"/>
            <a:ext cx="769493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 zbiorze danych </a:t>
            </a:r>
            <a:r>
              <a:rPr lang="pl-PL" sz="1900" dirty="0" err="1" smtClean="0">
                <a:latin typeface="Lucida Console" pitchFamily="49" charset="0"/>
              </a:rPr>
              <a:t>ponds.env</a:t>
            </a:r>
            <a:r>
              <a:rPr lang="pl-PL" sz="2400" dirty="0" smtClean="0"/>
              <a:t> jest 15 cech</a:t>
            </a:r>
          </a:p>
          <a:p>
            <a:r>
              <a:rPr lang="pl-PL" sz="1900" dirty="0" err="1">
                <a:latin typeface="Lucida Console" pitchFamily="49" charset="0"/>
              </a:rPr>
              <a:t>colnames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)</a:t>
            </a:r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7" y="3356992"/>
            <a:ext cx="8603043" cy="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0" y="754053"/>
            <a:ext cx="6116690" cy="6103947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0" y="206458"/>
            <a:ext cx="769493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#wyświetlmy na wykresach np. tylko pierwszych 6 cech</a:t>
            </a:r>
          </a:p>
          <a:p>
            <a:r>
              <a:rPr lang="pl-PL" sz="1900" dirty="0" err="1" smtClean="0">
                <a:latin typeface="Lucida Console" pitchFamily="49" charset="0"/>
              </a:rPr>
              <a:t>pairs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ponds.env</a:t>
            </a:r>
            <a:r>
              <a:rPr lang="pl-PL" sz="1900" dirty="0" smtClean="0">
                <a:latin typeface="Lucida Console" pitchFamily="49" charset="0"/>
              </a:rPr>
              <a:t>[1:6</a:t>
            </a:r>
            <a:r>
              <a:rPr lang="pl-PL" sz="1900" dirty="0">
                <a:latin typeface="Lucida Console" pitchFamily="49" charset="0"/>
              </a:rPr>
              <a:t>])</a:t>
            </a:r>
            <a:endParaRPr lang="pl-PL" sz="19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5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-20066" y="330141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PCA (</a:t>
            </a:r>
            <a:r>
              <a:rPr lang="pl-PL" sz="3400" b="1" dirty="0" smtClean="0">
                <a:solidFill>
                  <a:srgbClr val="FF0000"/>
                </a:solidFill>
              </a:rPr>
              <a:t>P</a:t>
            </a:r>
            <a:r>
              <a:rPr lang="pl-PL" sz="3400" b="1" dirty="0" smtClean="0"/>
              <a:t>rincipal </a:t>
            </a:r>
            <a:r>
              <a:rPr lang="pl-PL" sz="3400" b="1" dirty="0" smtClean="0">
                <a:solidFill>
                  <a:srgbClr val="FF0000"/>
                </a:solidFill>
              </a:rPr>
              <a:t>C</a:t>
            </a:r>
            <a:r>
              <a:rPr lang="pl-PL" sz="3400" b="1" dirty="0" smtClean="0"/>
              <a:t>omponent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</a:p>
        </p:txBody>
      </p:sp>
      <p:sp>
        <p:nvSpPr>
          <p:cNvPr id="3" name="Prostokąt 2"/>
          <p:cNvSpPr/>
          <p:nvPr/>
        </p:nvSpPr>
        <p:spPr>
          <a:xfrm>
            <a:off x="0" y="1772816"/>
            <a:ext cx="3707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/>
              <a:t>Wyliczenie głównych składowych – sztucznych zmiennych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Zmienne te to liniowe kombinacje cech, skorelowane ze sobą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cs typeface="Times New Roman" pitchFamily="18" charset="0"/>
              </a:rPr>
              <a:t>Kilka głównych składowych pozwala wyjaśnić większość zmienności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4744"/>
            <a:ext cx="5539732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49" y="1390650"/>
            <a:ext cx="59912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-20066" y="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PCA w R</a:t>
            </a:r>
          </a:p>
        </p:txBody>
      </p:sp>
      <p:sp>
        <p:nvSpPr>
          <p:cNvPr id="2" name="Prostokąt 1"/>
          <p:cNvSpPr/>
          <p:nvPr/>
        </p:nvSpPr>
        <p:spPr>
          <a:xfrm>
            <a:off x="8566" y="600727"/>
            <a:ext cx="578757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library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vegan</a:t>
            </a:r>
            <a:r>
              <a:rPr lang="pl-PL" sz="1900" dirty="0">
                <a:latin typeface="Lucida Console" panose="020B0609040504020204" pitchFamily="49" charset="0"/>
              </a:rPr>
              <a:t>)</a:t>
            </a:r>
          </a:p>
          <a:p>
            <a:r>
              <a:rPr lang="pl-PL" sz="1900" dirty="0" err="1">
                <a:latin typeface="Lucida Console" panose="020B0609040504020204" pitchFamily="49" charset="0"/>
              </a:rPr>
              <a:t>pca.food</a:t>
            </a:r>
            <a:r>
              <a:rPr lang="pl-PL" sz="1900" dirty="0">
                <a:latin typeface="Lucida Console" panose="020B0609040504020204" pitchFamily="49" charset="0"/>
              </a:rPr>
              <a:t>&lt;-</a:t>
            </a:r>
            <a:r>
              <a:rPr lang="pl-PL" sz="1900" dirty="0" err="1" smtClean="0">
                <a:latin typeface="Lucida Console" panose="020B0609040504020204" pitchFamily="49" charset="0"/>
              </a:rPr>
              <a:t>rda</a:t>
            </a:r>
            <a:r>
              <a:rPr lang="pl-PL" sz="1900" dirty="0" smtClean="0">
                <a:latin typeface="Lucida Console" panose="020B0609040504020204" pitchFamily="49" charset="0"/>
              </a:rPr>
              <a:t>(food, </a:t>
            </a:r>
            <a:r>
              <a:rPr lang="pl-PL" sz="1900" dirty="0" err="1">
                <a:latin typeface="Lucida Console" panose="020B0609040504020204" pitchFamily="49" charset="0"/>
              </a:rPr>
              <a:t>scale</a:t>
            </a:r>
            <a:r>
              <a:rPr lang="pl-PL" sz="1900" dirty="0">
                <a:latin typeface="Lucida Console" panose="020B0609040504020204" pitchFamily="49" charset="0"/>
              </a:rPr>
              <a:t>=T)</a:t>
            </a:r>
          </a:p>
          <a:p>
            <a:r>
              <a:rPr lang="pl-PL" sz="1900" dirty="0" err="1" smtClean="0">
                <a:latin typeface="Lucida Console" panose="020B0609040504020204" pitchFamily="49" charset="0"/>
              </a:rPr>
              <a:t>biplot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pca.food</a:t>
            </a:r>
            <a:r>
              <a:rPr lang="pl-PL" sz="19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0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0" y="3128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Skalowanie danych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212084" y="5623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sz="2000" dirty="0" err="1" smtClean="0">
                <a:latin typeface="Lucida Console" panose="020B0609040504020204" pitchFamily="49" charset="0"/>
              </a:rPr>
              <a:t>scale</a:t>
            </a:r>
            <a:r>
              <a:rPr lang="pl-PL" sz="2000" dirty="0" smtClean="0">
                <a:latin typeface="Lucida Console" panose="020B0609040504020204" pitchFamily="49" charset="0"/>
              </a:rPr>
              <a:t>=F</a:t>
            </a:r>
            <a:r>
              <a:rPr lang="pl-PL" sz="2000" dirty="0" smtClean="0"/>
              <a:t> – najważniejsze dane z najwyższymi wariancjami</a:t>
            </a:r>
            <a:endParaRPr lang="pl-PL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359083" cy="397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rostokąt 1"/>
          <p:cNvSpPr/>
          <p:nvPr/>
        </p:nvSpPr>
        <p:spPr>
          <a:xfrm>
            <a:off x="4682204" y="561375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scale=T</a:t>
            </a:r>
            <a:r>
              <a:rPr lang="en-US" sz="2000" dirty="0"/>
              <a:t> </a:t>
            </a:r>
            <a:r>
              <a:rPr lang="pl-PL" sz="2000" dirty="0"/>
              <a:t> - skalowanie gatunków to jednakowej wariancji. Dzięki temu wszystkie zmienne są tak samo </a:t>
            </a:r>
            <a:r>
              <a:rPr lang="pl-PL" sz="2000" dirty="0" smtClean="0"/>
              <a:t>ważne</a:t>
            </a:r>
            <a:endParaRPr lang="pl-PL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36" y="1052736"/>
            <a:ext cx="4370709" cy="39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768</Words>
  <Application>Microsoft Office PowerPoint</Application>
  <PresentationFormat>Pokaz na ekranie (4:3)</PresentationFormat>
  <Paragraphs>127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Motyw pakietu Office</vt:lpstr>
      <vt:lpstr>Prezentacja programu PowerPoint</vt:lpstr>
      <vt:lpstr>Metody ordynacji pośredniej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ordynacji pośredniej (indirect ordination methods)</dc:title>
  <dc:creator>Kraftwerk1970</dc:creator>
  <cp:lastModifiedBy>Patryk</cp:lastModifiedBy>
  <cp:revision>38</cp:revision>
  <dcterms:created xsi:type="dcterms:W3CDTF">2016-09-24T07:29:25Z</dcterms:created>
  <dcterms:modified xsi:type="dcterms:W3CDTF">2018-04-14T16:21:15Z</dcterms:modified>
</cp:coreProperties>
</file>