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71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344" autoAdjust="0"/>
    <p:restoredTop sz="94660"/>
  </p:normalViewPr>
  <p:slideViewPr>
    <p:cSldViewPr>
      <p:cViewPr varScale="1">
        <p:scale>
          <a:sx n="68" d="100"/>
          <a:sy n="68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pPr/>
              <a:t>2018-04-19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91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30083" y="0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Selekcja cech</a:t>
            </a:r>
            <a:endParaRPr lang="pl-PL" sz="3400" b="1" dirty="0"/>
          </a:p>
        </p:txBody>
      </p:sp>
      <p:sp>
        <p:nvSpPr>
          <p:cNvPr id="5" name="Prostokąt 4"/>
          <p:cNvSpPr/>
          <p:nvPr/>
        </p:nvSpPr>
        <p:spPr>
          <a:xfrm>
            <a:off x="-11531" y="615553"/>
            <a:ext cx="25442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smtClean="0">
                <a:latin typeface="Lucida Console" panose="020B0609040504020204" pitchFamily="49" charset="0"/>
              </a:rPr>
              <a:t>step(ponds.cca2)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8712" y="1124745"/>
            <a:ext cx="7055171" cy="555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61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39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54957" y="188640"/>
            <a:ext cx="7772400" cy="1470025"/>
          </a:xfrm>
        </p:spPr>
        <p:txBody>
          <a:bodyPr>
            <a:normAutofit/>
          </a:bodyPr>
          <a:lstStyle/>
          <a:p>
            <a:r>
              <a:rPr lang="pl-PL" sz="4000" b="1" dirty="0" smtClean="0"/>
              <a:t>Metody ordynacji bezpośredniej</a:t>
            </a:r>
            <a:endParaRPr lang="pl-PL" sz="4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9444" y="1844824"/>
            <a:ext cx="45434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444812" y="573325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</a:t>
            </a:r>
            <a:r>
              <a:rPr lang="pl-PL" sz="2400" b="1" dirty="0" smtClean="0"/>
              <a:t>gr Patryk </a:t>
            </a:r>
            <a:r>
              <a:rPr lang="pl-PL" sz="2400" b="1" dirty="0" err="1" smtClean="0"/>
              <a:t>Czortek</a:t>
            </a:r>
            <a:r>
              <a:rPr lang="pl-PL" sz="2400" b="1" dirty="0" smtClean="0"/>
              <a:t>, mgr inż. Marcin K. Dyderski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xmlns="" val="32480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9512" y="1628800"/>
            <a:ext cx="8534400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latin typeface="+mn-lt"/>
              </a:rPr>
              <a:t>Przedstawiają zmienne środowiskowe w sposób </a:t>
            </a:r>
            <a:r>
              <a:rPr lang="pl-PL" altLang="en-US" sz="2400" b="1" dirty="0" smtClean="0">
                <a:latin typeface="+mn-lt"/>
              </a:rPr>
              <a:t>aktywny</a:t>
            </a:r>
            <a:r>
              <a:rPr lang="pl-PL" altLang="en-US" sz="2400" dirty="0">
                <a:latin typeface="+mn-lt"/>
              </a:rPr>
              <a:t> </a:t>
            </a:r>
            <a:r>
              <a:rPr lang="pl-PL" altLang="en-US" sz="2400" dirty="0" smtClean="0">
                <a:latin typeface="+mn-lt"/>
              </a:rPr>
              <a:t>(dodanie do analizy zmiennych środowiskowych modyfikuje rozmieszczenie punktów w przestrzeni ordynacyjnej) 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l-PL" altLang="en-US" sz="2400" dirty="0" smtClean="0">
                <a:latin typeface="+mn-lt"/>
              </a:rPr>
              <a:t>Przy ordynacji pośredniej </a:t>
            </a:r>
            <a:r>
              <a:rPr lang="pl-PL" altLang="en-US" sz="2400" b="1" dirty="0" smtClean="0">
                <a:latin typeface="+mn-lt"/>
              </a:rPr>
              <a:t>pasywne</a:t>
            </a:r>
            <a:r>
              <a:rPr lang="pl-PL" altLang="en-US" sz="2400" dirty="0" smtClean="0">
                <a:latin typeface="+mn-lt"/>
              </a:rPr>
              <a:t> nakładanie zmiennych (po dodaniu do analizy zmiennych środowiskowych brak modyfikacji rozmieszczenia punktów w przestrzeni ordynacyjnej)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pl-PL" altLang="en-US" sz="2400" dirty="0">
              <a:latin typeface="+mn-lt"/>
            </a:endParaRP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altLang="en-US" sz="2400" dirty="0">
                <a:latin typeface="+mn-lt"/>
              </a:rPr>
              <a:t>Redundancy </a:t>
            </a:r>
            <a:r>
              <a:rPr lang="en-GB" altLang="en-US" sz="2400" dirty="0" smtClean="0">
                <a:latin typeface="+mn-lt"/>
              </a:rPr>
              <a:t>analysis</a:t>
            </a:r>
            <a:r>
              <a:rPr lang="pl-PL" altLang="en-US" sz="2400" dirty="0" smtClean="0">
                <a:latin typeface="+mn-lt"/>
              </a:rPr>
              <a:t> (</a:t>
            </a:r>
            <a:r>
              <a:rPr lang="pl-PL" altLang="en-US" sz="2400" b="1" dirty="0" smtClean="0">
                <a:latin typeface="+mn-lt"/>
              </a:rPr>
              <a:t>RDA</a:t>
            </a:r>
            <a:r>
              <a:rPr lang="pl-PL" altLang="en-US" sz="2400" dirty="0" smtClean="0">
                <a:latin typeface="+mn-lt"/>
              </a:rPr>
              <a:t>)</a:t>
            </a:r>
            <a:r>
              <a:rPr lang="en-GB" altLang="en-US" sz="2400" dirty="0" smtClean="0">
                <a:latin typeface="+mn-lt"/>
              </a:rPr>
              <a:t> </a:t>
            </a:r>
            <a:r>
              <a:rPr lang="en-GB" altLang="en-US" sz="2400" dirty="0">
                <a:latin typeface="+mn-lt"/>
                <a:sym typeface="Symbol" pitchFamily="18" charset="2"/>
              </a:rPr>
              <a:t> </a:t>
            </a:r>
            <a:r>
              <a:rPr lang="en-GB" altLang="en-US" sz="2400" dirty="0">
                <a:latin typeface="+mn-lt"/>
              </a:rPr>
              <a:t>constrained or canonical </a:t>
            </a:r>
            <a:r>
              <a:rPr lang="en-GB" altLang="en-US" sz="2400" b="1" dirty="0">
                <a:latin typeface="+mn-lt"/>
              </a:rPr>
              <a:t>PCA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altLang="en-US" sz="2400" dirty="0">
                <a:latin typeface="+mn-lt"/>
              </a:rPr>
              <a:t>Canonical correspondence analysis (</a:t>
            </a:r>
            <a:r>
              <a:rPr lang="en-GB" altLang="en-US" sz="2400" b="1" dirty="0">
                <a:latin typeface="+mn-lt"/>
              </a:rPr>
              <a:t>CCA</a:t>
            </a:r>
            <a:r>
              <a:rPr lang="en-GB" altLang="en-US" sz="2400" dirty="0">
                <a:latin typeface="+mn-lt"/>
              </a:rPr>
              <a:t>) </a:t>
            </a:r>
            <a:r>
              <a:rPr lang="en-GB" altLang="en-US" sz="2400" dirty="0">
                <a:latin typeface="+mn-lt"/>
                <a:sym typeface="Symbol" pitchFamily="18" charset="2"/>
              </a:rPr>
              <a:t> </a:t>
            </a:r>
            <a:r>
              <a:rPr lang="en-GB" altLang="en-US" sz="2400" dirty="0">
                <a:latin typeface="+mn-lt"/>
              </a:rPr>
              <a:t>constrained </a:t>
            </a:r>
            <a:r>
              <a:rPr lang="en-GB" altLang="en-US" sz="2400" b="1" dirty="0" smtClean="0">
                <a:latin typeface="+mn-lt"/>
              </a:rPr>
              <a:t>C</a:t>
            </a:r>
            <a:r>
              <a:rPr lang="pl-PL" altLang="en-US" sz="2400" b="1" dirty="0" smtClean="0">
                <a:latin typeface="+mn-lt"/>
              </a:rPr>
              <a:t>A</a:t>
            </a:r>
            <a:endParaRPr lang="pl-PL" altLang="en-US" sz="2400" b="1" dirty="0">
              <a:latin typeface="+mn-lt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738486" y="188640"/>
            <a:ext cx="565039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/>
              <a:t>Ordynacja i regresja w jednym</a:t>
            </a:r>
          </a:p>
        </p:txBody>
      </p:sp>
    </p:spTree>
    <p:extLst>
      <p:ext uri="{BB962C8B-B14F-4D97-AF65-F5344CB8AC3E}">
        <p14:creationId xmlns:p14="http://schemas.microsoft.com/office/powerpoint/2010/main" xmlns="" val="37476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26775" y="170080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/>
              <a:t>Dobra do analizy długich gradientów (&lt;2SD)</a:t>
            </a:r>
          </a:p>
          <a:p>
            <a:endParaRPr lang="pl-PL" sz="2400" dirty="0"/>
          </a:p>
          <a:p>
            <a:r>
              <a:rPr lang="pl-PL" sz="2400" dirty="0" smtClean="0"/>
              <a:t>Co nam daje: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Odległości pomiędzy próbami (</a:t>
            </a:r>
            <a:r>
              <a:rPr lang="pl-PL" sz="2400" b="1" dirty="0" err="1" smtClean="0"/>
              <a:t>site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scores</a:t>
            </a:r>
            <a:r>
              <a:rPr lang="pl-PL" sz="2400" dirty="0" smtClean="0"/>
              <a:t>), czyli podstawowy gradient zmienności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Odległości między gatunkami (</a:t>
            </a:r>
            <a:r>
              <a:rPr lang="pl-PL" sz="2400" b="1" dirty="0" err="1" smtClean="0"/>
              <a:t>species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scores</a:t>
            </a:r>
            <a:r>
              <a:rPr lang="pl-PL" sz="2400" dirty="0" smtClean="0"/>
              <a:t>), czyli lokalizacja optimów występowania gatunków w przestrzeni w zależności od lokalizacji prób (</a:t>
            </a:r>
            <a:r>
              <a:rPr lang="pl-PL" sz="2400" dirty="0" err="1" smtClean="0"/>
              <a:t>sites</a:t>
            </a:r>
            <a:r>
              <a:rPr lang="pl-PL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sz="2400" dirty="0" smtClean="0"/>
              <a:t>Dodatkowo – odległości środowiskowe (</a:t>
            </a:r>
            <a:r>
              <a:rPr lang="pl-PL" sz="2400" b="1" dirty="0" err="1" smtClean="0"/>
              <a:t>biplot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scores</a:t>
            </a:r>
            <a:r>
              <a:rPr lang="pl-PL" sz="2400" dirty="0" smtClean="0"/>
              <a:t>), które definiują przestrzeń gradientu</a:t>
            </a:r>
          </a:p>
        </p:txBody>
      </p:sp>
      <p:sp>
        <p:nvSpPr>
          <p:cNvPr id="3" name="Prostokąt 2"/>
          <p:cNvSpPr/>
          <p:nvPr/>
        </p:nvSpPr>
        <p:spPr>
          <a:xfrm>
            <a:off x="727033" y="188640"/>
            <a:ext cx="767331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CCA (</a:t>
            </a:r>
            <a:r>
              <a:rPr lang="pl-PL" altLang="en-US" sz="3400" b="1" dirty="0" err="1" smtClean="0">
                <a:solidFill>
                  <a:srgbClr val="FF0000"/>
                </a:solidFill>
              </a:rPr>
              <a:t>C</a:t>
            </a:r>
            <a:r>
              <a:rPr lang="pl-PL" altLang="en-US" sz="3400" b="1" dirty="0" err="1" smtClean="0"/>
              <a:t>anonical</a:t>
            </a:r>
            <a:r>
              <a:rPr lang="pl-PL" altLang="en-US" sz="3400" b="1" dirty="0" smtClean="0"/>
              <a:t> </a:t>
            </a:r>
            <a:r>
              <a:rPr lang="pl-PL" altLang="en-US" sz="3400" b="1" dirty="0" err="1" smtClean="0">
                <a:solidFill>
                  <a:srgbClr val="FF0000"/>
                </a:solidFill>
              </a:rPr>
              <a:t>C</a:t>
            </a:r>
            <a:r>
              <a:rPr lang="pl-PL" altLang="en-US" sz="3400" b="1" dirty="0" err="1" smtClean="0"/>
              <a:t>orrespondence</a:t>
            </a:r>
            <a:r>
              <a:rPr lang="pl-PL" altLang="en-US" sz="3400" b="1" dirty="0" smtClean="0"/>
              <a:t> </a:t>
            </a:r>
            <a:r>
              <a:rPr lang="pl-PL" altLang="en-US" sz="3400" b="1" dirty="0" smtClean="0">
                <a:solidFill>
                  <a:srgbClr val="FF0000"/>
                </a:solidFill>
              </a:rPr>
              <a:t>A</a:t>
            </a:r>
            <a:r>
              <a:rPr lang="pl-PL" altLang="en-US" sz="3400" b="1" dirty="0" smtClean="0"/>
              <a:t>nalysis)</a:t>
            </a:r>
            <a:endParaRPr lang="pl-PL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xmlns="" val="3127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0" y="1556792"/>
            <a:ext cx="9144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#pełny zapis:</a:t>
            </a:r>
          </a:p>
          <a:p>
            <a:endParaRPr lang="pl-PL" sz="2400" dirty="0" smtClean="0"/>
          </a:p>
          <a:p>
            <a:r>
              <a:rPr lang="pl-PL" sz="1900" dirty="0" err="1" smtClean="0">
                <a:latin typeface="Lucida Console" pitchFamily="49" charset="0"/>
              </a:rPr>
              <a:t>ponds.cca</a:t>
            </a:r>
            <a:r>
              <a:rPr lang="pl-PL" sz="1900" dirty="0" smtClean="0">
                <a:latin typeface="Lucida Console" pitchFamily="49" charset="0"/>
              </a:rPr>
              <a:t>&lt;-</a:t>
            </a:r>
            <a:r>
              <a:rPr lang="pl-PL" sz="1900" dirty="0" err="1" smtClean="0">
                <a:latin typeface="Lucida Console" pitchFamily="49" charset="0"/>
              </a:rPr>
              <a:t>cca</a:t>
            </a:r>
            <a:r>
              <a:rPr lang="pl-PL" sz="1900" dirty="0" smtClean="0">
                <a:latin typeface="Lucida Console" pitchFamily="49" charset="0"/>
              </a:rPr>
              <a:t>(</a:t>
            </a:r>
            <a:r>
              <a:rPr lang="pl-PL" sz="1900" dirty="0" err="1" smtClean="0">
                <a:latin typeface="Lucida Console" pitchFamily="49" charset="0"/>
              </a:rPr>
              <a:t>ponds.env~pH+Conductivity</a:t>
            </a:r>
            <a:r>
              <a:rPr lang="pl-PL" sz="1900" dirty="0" smtClean="0">
                <a:latin typeface="Lucida Console" pitchFamily="49" charset="0"/>
              </a:rPr>
              <a:t>+</a:t>
            </a:r>
          </a:p>
          <a:p>
            <a:r>
              <a:rPr lang="pl-PL" sz="1900" dirty="0" smtClean="0">
                <a:latin typeface="Lucida Console" pitchFamily="49" charset="0"/>
              </a:rPr>
              <a:t>Alkalinity+TP+SiO2+NO3+Na+K+Mg+Ca+Cl+SO4+</a:t>
            </a:r>
          </a:p>
          <a:p>
            <a:r>
              <a:rPr lang="pl-PL" sz="1900" dirty="0" err="1" smtClean="0">
                <a:latin typeface="Lucida Console" pitchFamily="49" charset="0"/>
              </a:rPr>
              <a:t>Chla+Secchi+Maxdept</a:t>
            </a:r>
            <a:r>
              <a:rPr lang="pl-PL" sz="1900" dirty="0">
                <a:latin typeface="Lucida Console" pitchFamily="49" charset="0"/>
              </a:rPr>
              <a:t>, data=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 smtClean="0">
                <a:latin typeface="Lucida Console" pitchFamily="49" charset="0"/>
              </a:rPr>
              <a:t>)</a:t>
            </a:r>
          </a:p>
          <a:p>
            <a:endParaRPr lang="pl-PL" dirty="0"/>
          </a:p>
          <a:p>
            <a:endParaRPr lang="pl-PL" sz="2400" dirty="0" smtClean="0"/>
          </a:p>
          <a:p>
            <a:r>
              <a:rPr lang="pl-PL" sz="2400" dirty="0" smtClean="0"/>
              <a:t>#Skrócona forma zapisu</a:t>
            </a:r>
          </a:p>
          <a:p>
            <a:endParaRPr lang="pl-PL" sz="2400" dirty="0" smtClean="0"/>
          </a:p>
          <a:p>
            <a:r>
              <a:rPr lang="pl-PL" sz="1900" dirty="0" err="1" smtClean="0">
                <a:latin typeface="Lucida Console" pitchFamily="49" charset="0"/>
              </a:rPr>
              <a:t>ponds.cca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cca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>
                <a:latin typeface="Lucida Console" pitchFamily="49" charset="0"/>
              </a:rPr>
              <a:t>~., data=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>
                <a:latin typeface="Lucida Console" pitchFamily="49" charset="0"/>
              </a:rPr>
              <a:t>)</a:t>
            </a:r>
          </a:p>
        </p:txBody>
      </p:sp>
      <p:sp>
        <p:nvSpPr>
          <p:cNvPr id="7" name="Prostokąt 6"/>
          <p:cNvSpPr/>
          <p:nvPr/>
        </p:nvSpPr>
        <p:spPr>
          <a:xfrm>
            <a:off x="3725161" y="188640"/>
            <a:ext cx="16770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CCA w R</a:t>
            </a:r>
            <a:endParaRPr lang="pl-PL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xmlns="" val="16207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886999" y="1844824"/>
            <a:ext cx="3240088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en-GB" altLang="en-US" sz="2400" dirty="0">
                <a:latin typeface="+mn-lt"/>
              </a:rPr>
              <a:t>CCA </a:t>
            </a:r>
            <a:r>
              <a:rPr lang="en-GB" altLang="en-US" sz="2400" dirty="0" err="1">
                <a:latin typeface="+mn-lt"/>
              </a:rPr>
              <a:t>triplot</a:t>
            </a:r>
            <a:r>
              <a:rPr lang="en-GB" altLang="en-US" sz="2400" dirty="0">
                <a:latin typeface="+mn-lt"/>
              </a:rPr>
              <a:t>: </a:t>
            </a:r>
            <a:endParaRPr lang="pl-PL" altLang="en-US" sz="24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endParaRPr lang="pl-PL" altLang="en-US" sz="24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pl-PL" altLang="en-US" sz="2400" dirty="0" smtClean="0">
                <a:latin typeface="+mn-lt"/>
              </a:rPr>
              <a:t>Ciągłe zmienne środowiskowe (strzałki)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endParaRPr lang="pl-PL" altLang="en-US" sz="24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</a:pPr>
            <a:r>
              <a:rPr lang="pl-PL" altLang="en-US" sz="2400" dirty="0" smtClean="0">
                <a:latin typeface="+mn-lt"/>
              </a:rPr>
              <a:t>Próby jako czarne liczby</a:t>
            </a:r>
          </a:p>
        </p:txBody>
      </p:sp>
      <p:sp>
        <p:nvSpPr>
          <p:cNvPr id="4" name="Prostokąt 3"/>
          <p:cNvSpPr/>
          <p:nvPr/>
        </p:nvSpPr>
        <p:spPr>
          <a:xfrm>
            <a:off x="3796368" y="17818"/>
            <a:ext cx="153465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Wykres</a:t>
            </a:r>
            <a:endParaRPr lang="pl-PL" altLang="en-US" sz="3400" b="1" dirty="0"/>
          </a:p>
        </p:txBody>
      </p:sp>
      <p:sp>
        <p:nvSpPr>
          <p:cNvPr id="6" name="Prostokąt 5"/>
          <p:cNvSpPr/>
          <p:nvPr/>
        </p:nvSpPr>
        <p:spPr>
          <a:xfrm>
            <a:off x="755576" y="908720"/>
            <a:ext cx="534633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>
                <a:latin typeface="Lucida Console" pitchFamily="49" charset="0"/>
              </a:rPr>
              <a:t>plot(</a:t>
            </a:r>
            <a:r>
              <a:rPr lang="pl-PL" sz="1900" dirty="0" err="1">
                <a:latin typeface="Lucida Console" pitchFamily="49" charset="0"/>
              </a:rPr>
              <a:t>ponds.cca</a:t>
            </a:r>
            <a:r>
              <a:rPr lang="pl-PL" sz="1900" dirty="0">
                <a:latin typeface="Lucida Console" pitchFamily="49" charset="0"/>
              </a:rPr>
              <a:t>, </a:t>
            </a:r>
            <a:r>
              <a:rPr lang="pl-PL" sz="1900" dirty="0" err="1">
                <a:latin typeface="Lucida Console" pitchFamily="49" charset="0"/>
              </a:rPr>
              <a:t>disp</a:t>
            </a:r>
            <a:r>
              <a:rPr lang="pl-PL" sz="1900" dirty="0">
                <a:latin typeface="Lucida Console" pitchFamily="49" charset="0"/>
              </a:rPr>
              <a:t>=c("</a:t>
            </a:r>
            <a:r>
              <a:rPr lang="pl-PL" sz="1900" dirty="0" err="1">
                <a:latin typeface="Lucida Console" pitchFamily="49" charset="0"/>
              </a:rPr>
              <a:t>wa</a:t>
            </a:r>
            <a:r>
              <a:rPr lang="pl-PL" sz="1900" dirty="0">
                <a:latin typeface="Lucida Console" pitchFamily="49" charset="0"/>
              </a:rPr>
              <a:t>", "bp"))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136" b="3202"/>
          <a:stretch/>
        </p:blipFill>
        <p:spPr>
          <a:xfrm>
            <a:off x="251519" y="1605227"/>
            <a:ext cx="5363149" cy="45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15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993182" y="0"/>
            <a:ext cx="514102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l-PL" altLang="en-US" sz="3400" b="1" dirty="0" smtClean="0"/>
              <a:t>RDA (</a:t>
            </a:r>
            <a:r>
              <a:rPr lang="pl-PL" altLang="en-US" sz="3400" b="1" dirty="0" err="1" smtClean="0">
                <a:solidFill>
                  <a:srgbClr val="FF0000"/>
                </a:solidFill>
              </a:rPr>
              <a:t>R</a:t>
            </a:r>
            <a:r>
              <a:rPr lang="pl-PL" altLang="en-US" sz="3400" b="1" dirty="0" err="1" smtClean="0"/>
              <a:t>e</a:t>
            </a:r>
            <a:r>
              <a:rPr lang="pl-PL" altLang="en-US" sz="3400" b="1" dirty="0" err="1" smtClean="0">
                <a:solidFill>
                  <a:srgbClr val="FF0000"/>
                </a:solidFill>
              </a:rPr>
              <a:t>D</a:t>
            </a:r>
            <a:r>
              <a:rPr lang="pl-PL" altLang="en-US" sz="3400" b="1" dirty="0" err="1" smtClean="0"/>
              <a:t>undancy</a:t>
            </a:r>
            <a:r>
              <a:rPr lang="pl-PL" altLang="en-US" sz="3400" b="1" dirty="0" smtClean="0"/>
              <a:t> </a:t>
            </a:r>
            <a:r>
              <a:rPr lang="pl-PL" altLang="en-US" sz="3400" b="1" dirty="0" smtClean="0">
                <a:solidFill>
                  <a:srgbClr val="FF0000"/>
                </a:solidFill>
              </a:rPr>
              <a:t>A</a:t>
            </a:r>
            <a:r>
              <a:rPr lang="pl-PL" altLang="en-US" sz="3400" b="1" dirty="0" smtClean="0"/>
              <a:t>nalysis)</a:t>
            </a:r>
            <a:endParaRPr lang="pl-PL" altLang="en-US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10017" y="62493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/>
              <a:t>Dobra do analizy krótkich gradientów (&gt;2SD)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  <p:sp>
        <p:nvSpPr>
          <p:cNvPr id="6" name="Prostokąt 5"/>
          <p:cNvSpPr/>
          <p:nvPr/>
        </p:nvSpPr>
        <p:spPr>
          <a:xfrm>
            <a:off x="282876" y="1225094"/>
            <a:ext cx="884968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itchFamily="49" charset="0"/>
              </a:rPr>
              <a:t>ponds.rda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>
                <a:latin typeface="Lucida Console" pitchFamily="49" charset="0"/>
              </a:rPr>
              <a:t>rda</a:t>
            </a:r>
            <a:r>
              <a:rPr lang="pl-PL" sz="1900" dirty="0">
                <a:latin typeface="Lucida Console" pitchFamily="49" charset="0"/>
              </a:rPr>
              <a:t>(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>
                <a:latin typeface="Lucida Console" pitchFamily="49" charset="0"/>
              </a:rPr>
              <a:t>~., data=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>
                <a:latin typeface="Lucida Console" pitchFamily="49" charset="0"/>
              </a:rPr>
              <a:t>)</a:t>
            </a:r>
          </a:p>
          <a:p>
            <a:r>
              <a:rPr lang="pl-PL" sz="1900" dirty="0">
                <a:latin typeface="Lucida Console" pitchFamily="49" charset="0"/>
              </a:rPr>
              <a:t>plot(</a:t>
            </a:r>
            <a:r>
              <a:rPr lang="pl-PL" sz="1900" dirty="0" err="1">
                <a:latin typeface="Lucida Console" pitchFamily="49" charset="0"/>
              </a:rPr>
              <a:t>ponds.rda</a:t>
            </a:r>
            <a:r>
              <a:rPr lang="pl-PL" sz="1900" dirty="0">
                <a:latin typeface="Lucida Console" pitchFamily="49" charset="0"/>
              </a:rPr>
              <a:t>, </a:t>
            </a:r>
            <a:r>
              <a:rPr lang="pl-PL" sz="1900" dirty="0" err="1">
                <a:latin typeface="Lucida Console" pitchFamily="49" charset="0"/>
              </a:rPr>
              <a:t>disp</a:t>
            </a:r>
            <a:r>
              <a:rPr lang="pl-PL" sz="1900" dirty="0">
                <a:latin typeface="Lucida Console" pitchFamily="49" charset="0"/>
              </a:rPr>
              <a:t>=c("</a:t>
            </a:r>
            <a:r>
              <a:rPr lang="pl-PL" sz="1900" dirty="0" err="1">
                <a:latin typeface="Lucida Console" pitchFamily="49" charset="0"/>
              </a:rPr>
              <a:t>wa</a:t>
            </a:r>
            <a:r>
              <a:rPr lang="pl-PL" sz="1900" dirty="0">
                <a:latin typeface="Lucida Console" pitchFamily="49" charset="0"/>
              </a:rPr>
              <a:t>", "bp"))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503" b="3817"/>
          <a:stretch/>
        </p:blipFill>
        <p:spPr>
          <a:xfrm>
            <a:off x="1619672" y="1941966"/>
            <a:ext cx="5688632" cy="47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54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Ustalenie ważności zmiennych</a:t>
            </a:r>
            <a:endParaRPr lang="pl-PL" sz="3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5694" y="2636912"/>
            <a:ext cx="7851265" cy="247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5"/>
          <p:cNvSpPr/>
          <p:nvPr/>
        </p:nvSpPr>
        <p:spPr>
          <a:xfrm>
            <a:off x="0" y="908720"/>
            <a:ext cx="91440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#krok 1: </a:t>
            </a:r>
            <a:r>
              <a:rPr lang="pl-PL" sz="2400" dirty="0" err="1" smtClean="0"/>
              <a:t>variance</a:t>
            </a:r>
            <a:r>
              <a:rPr lang="pl-PL" sz="2400" dirty="0" smtClean="0"/>
              <a:t> </a:t>
            </a:r>
            <a:r>
              <a:rPr lang="pl-PL" sz="2400" dirty="0" err="1" smtClean="0"/>
              <a:t>inflation</a:t>
            </a:r>
            <a:r>
              <a:rPr lang="pl-PL" sz="2400" dirty="0" smtClean="0"/>
              <a:t> </a:t>
            </a:r>
            <a:r>
              <a:rPr lang="pl-PL" sz="2400" dirty="0" err="1" smtClean="0"/>
              <a:t>factors</a:t>
            </a:r>
            <a:endParaRPr lang="pl-PL" sz="2400" dirty="0" smtClean="0"/>
          </a:p>
          <a:p>
            <a:endParaRPr lang="pl-PL" sz="2400" dirty="0">
              <a:latin typeface="Lucida Console" pitchFamily="49" charset="0"/>
            </a:endParaRPr>
          </a:p>
          <a:p>
            <a:r>
              <a:rPr lang="pl-PL" sz="2000" dirty="0" err="1">
                <a:latin typeface="Lucida Console" panose="020B0609040504020204" pitchFamily="49" charset="0"/>
              </a:rPr>
              <a:t>vif.cca</a:t>
            </a:r>
            <a:r>
              <a:rPr lang="pl-PL" sz="2000" dirty="0">
                <a:latin typeface="Lucida Console" panose="020B0609040504020204" pitchFamily="49" charset="0"/>
              </a:rPr>
              <a:t>(</a:t>
            </a:r>
            <a:r>
              <a:rPr lang="pl-PL" sz="2000" dirty="0" err="1">
                <a:latin typeface="Lucida Console" panose="020B0609040504020204" pitchFamily="49" charset="0"/>
              </a:rPr>
              <a:t>ponds.cca</a:t>
            </a:r>
            <a:r>
              <a:rPr lang="pl-PL" sz="2000" dirty="0">
                <a:latin typeface="Lucida Console" panose="020B0609040504020204" pitchFamily="49" charset="0"/>
              </a:rPr>
              <a:t>)</a:t>
            </a:r>
          </a:p>
          <a:p>
            <a:endParaRPr lang="pl-PL" sz="19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8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6336" y="98089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#Wyrzucamy z zestawu cechy o największych wartościach VIF</a:t>
            </a:r>
            <a:endParaRPr lang="pl-PL" sz="1900" dirty="0"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848" y="2442396"/>
            <a:ext cx="8958152" cy="7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79512" y="1792409"/>
            <a:ext cx="298671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err="1" smtClean="0">
                <a:latin typeface="Lucida Console" panose="020B0609040504020204" pitchFamily="49" charset="0"/>
              </a:rPr>
              <a:t>colnames</a:t>
            </a:r>
            <a:r>
              <a:rPr lang="pl-PL" sz="1900" dirty="0" smtClean="0">
                <a:latin typeface="Lucida Console" panose="020B0609040504020204" pitchFamily="49" charset="0"/>
              </a:rPr>
              <a:t>(</a:t>
            </a:r>
            <a:r>
              <a:rPr lang="pl-PL" sz="1900" dirty="0" err="1" smtClean="0">
                <a:latin typeface="Lucida Console" panose="020B0609040504020204" pitchFamily="49" charset="0"/>
              </a:rPr>
              <a:t>ponds.env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79512" y="2810943"/>
            <a:ext cx="1032243" cy="264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2483768" y="2636344"/>
            <a:ext cx="792088" cy="306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2483768" y="2349047"/>
            <a:ext cx="1800200" cy="274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21642" y="3489904"/>
            <a:ext cx="44614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>
                <a:latin typeface="Lucida Console" pitchFamily="49" charset="0"/>
              </a:rPr>
              <a:t>ponds2&lt;-</a:t>
            </a:r>
            <a:r>
              <a:rPr lang="pl-PL" sz="1900" dirty="0" err="1">
                <a:latin typeface="Lucida Console" pitchFamily="49" charset="0"/>
              </a:rPr>
              <a:t>ponds.env</a:t>
            </a:r>
            <a:r>
              <a:rPr lang="pl-PL" sz="1900" dirty="0">
                <a:latin typeface="Lucida Console" pitchFamily="49" charset="0"/>
              </a:rPr>
              <a:t>[-c(2,7,11)]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718" y="4394721"/>
            <a:ext cx="851944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61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253</Words>
  <Application>Microsoft Office PowerPoint</Application>
  <PresentationFormat>Pokaz na ekranie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Slajd 1</vt:lpstr>
      <vt:lpstr>Metody ordynacji bezpośredniej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ordynacji bezpośredniej (direct ordination methods)</dc:title>
  <dc:creator>Kraftwerk1970</dc:creator>
  <cp:lastModifiedBy>ACER</cp:lastModifiedBy>
  <cp:revision>14</cp:revision>
  <dcterms:created xsi:type="dcterms:W3CDTF">2016-09-24T16:35:39Z</dcterms:created>
  <dcterms:modified xsi:type="dcterms:W3CDTF">2018-04-19T07:07:34Z</dcterms:modified>
</cp:coreProperties>
</file>