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9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2018-04-13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5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#Tworzenie wykresu w ggplot2</a:t>
            </a:r>
          </a:p>
          <a:p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ggplot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as.data.frame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wspol</a:t>
            </a:r>
            <a:r>
              <a:rPr lang="pl-PL" sz="1900" dirty="0">
                <a:latin typeface="Lucida Console" pitchFamily="49" charset="0"/>
              </a:rPr>
              <a:t>))+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(x=PC1, y=PC2, col=</a:t>
            </a:r>
            <a:r>
              <a:rPr lang="pl-PL" sz="1900" dirty="0" err="1">
                <a:latin typeface="Lucida Console" pitchFamily="49" charset="0"/>
              </a:rPr>
              <a:t>cechy$habitat</a:t>
            </a:r>
            <a:r>
              <a:rPr lang="pl-PL" sz="1900" dirty="0">
                <a:latin typeface="Lucida Console" pitchFamily="49" charset="0"/>
              </a:rPr>
              <a:t>, </a:t>
            </a:r>
            <a:r>
              <a:rPr lang="pl-PL" sz="1900" dirty="0" err="1">
                <a:latin typeface="Lucida Console" pitchFamily="49" charset="0"/>
              </a:rPr>
              <a:t>shape</a:t>
            </a:r>
            <a:r>
              <a:rPr lang="pl-PL" sz="1900" dirty="0">
                <a:latin typeface="Lucida Console" pitchFamily="49" charset="0"/>
              </a:rPr>
              <a:t>=</a:t>
            </a:r>
            <a:r>
              <a:rPr lang="pl-PL" sz="1900" dirty="0" err="1">
                <a:latin typeface="Lucida Console" pitchFamily="49" charset="0"/>
              </a:rPr>
              <a:t>cechy$time</a:t>
            </a:r>
            <a:r>
              <a:rPr lang="pl-PL" sz="1900" dirty="0">
                <a:latin typeface="Lucida Console" pitchFamily="49" charset="0"/>
              </a:rPr>
              <a:t>),</a:t>
            </a:r>
            <a:r>
              <a:rPr lang="pl-PL" sz="1900" dirty="0" err="1">
                <a:latin typeface="Lucida Console" pitchFamily="49" charset="0"/>
              </a:rPr>
              <a:t>alpha</a:t>
            </a:r>
            <a:r>
              <a:rPr lang="pl-PL" sz="1900" dirty="0">
                <a:latin typeface="Lucida Console" pitchFamily="49" charset="0"/>
              </a:rPr>
              <a:t>=0.5,size=3</a:t>
            </a:r>
            <a:r>
              <a:rPr lang="pl-PL" sz="2400" dirty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04" y="1767146"/>
            <a:ext cx="6704806" cy="476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6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1693396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#Dodanie pasywnych wektorów zmiennych środowiskowych</a:t>
            </a:r>
          </a:p>
          <a:p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ggplot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as.data.frame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wspol</a:t>
            </a:r>
            <a:r>
              <a:rPr lang="pl-PL" sz="1900" dirty="0">
                <a:latin typeface="Lucida Console" pitchFamily="49" charset="0"/>
              </a:rPr>
              <a:t>))+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(x=PC1, y=PC2, col=</a:t>
            </a:r>
            <a:r>
              <a:rPr lang="pl-PL" sz="1900" dirty="0" err="1">
                <a:latin typeface="Lucida Console" pitchFamily="49" charset="0"/>
              </a:rPr>
              <a:t>cechy$habitat</a:t>
            </a:r>
            <a:r>
              <a:rPr lang="pl-PL" sz="1900" dirty="0">
                <a:latin typeface="Lucida Console" pitchFamily="49" charset="0"/>
              </a:rPr>
              <a:t>, </a:t>
            </a:r>
            <a:r>
              <a:rPr lang="pl-PL" sz="1900" dirty="0" err="1">
                <a:latin typeface="Lucida Console" pitchFamily="49" charset="0"/>
              </a:rPr>
              <a:t>shape</a:t>
            </a:r>
            <a:r>
              <a:rPr lang="pl-PL" sz="1900" dirty="0">
                <a:latin typeface="Lucida Console" pitchFamily="49" charset="0"/>
              </a:rPr>
              <a:t>=</a:t>
            </a:r>
            <a:r>
              <a:rPr lang="pl-PL" sz="1900" dirty="0" err="1">
                <a:latin typeface="Lucida Console" pitchFamily="49" charset="0"/>
              </a:rPr>
              <a:t>cechy$time</a:t>
            </a:r>
            <a:r>
              <a:rPr lang="pl-PL" sz="1900" dirty="0">
                <a:latin typeface="Lucida Console" pitchFamily="49" charset="0"/>
              </a:rPr>
              <a:t>),</a:t>
            </a:r>
            <a:r>
              <a:rPr lang="pl-PL" sz="1900" dirty="0" err="1">
                <a:latin typeface="Lucida Console" pitchFamily="49" charset="0"/>
              </a:rPr>
              <a:t>alpha</a:t>
            </a:r>
            <a:r>
              <a:rPr lang="pl-PL" sz="1900" dirty="0">
                <a:latin typeface="Lucida Console" pitchFamily="49" charset="0"/>
              </a:rPr>
              <a:t>=0.5,size=3</a:t>
            </a:r>
            <a:r>
              <a:rPr lang="pl-PL" sz="1900" dirty="0" smtClean="0">
                <a:latin typeface="Lucida Console" pitchFamily="49" charset="0"/>
              </a:rPr>
              <a:t>)+</a:t>
            </a:r>
          </a:p>
          <a:p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geom_segment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(data=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gg.strzalki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endParaRPr lang="pl-PL" sz="19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(x=0, 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xend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=PC1, y=0, 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yend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=PC2), </a:t>
            </a:r>
          </a:p>
          <a:p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arrow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arrow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length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 = unit(0.6,'cm')),</a:t>
            </a:r>
          </a:p>
          <a:p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color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='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darkgrey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',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size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=.8)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0727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0648"/>
            <a:ext cx="8772525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60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6460" y="62068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#Dodanie podpisów wektorów, usuwanie tła i siatki</a:t>
            </a:r>
          </a:p>
          <a:p>
            <a:endParaRPr lang="pl-PL" sz="2400" dirty="0" smtClean="0"/>
          </a:p>
          <a:p>
            <a:r>
              <a:rPr lang="pl-PL" sz="2400" dirty="0" err="1"/>
              <a:t>ggplot</a:t>
            </a:r>
            <a:r>
              <a:rPr lang="pl-PL" sz="2400" dirty="0"/>
              <a:t>(</a:t>
            </a:r>
            <a:r>
              <a:rPr lang="pl-PL" sz="2400" dirty="0" err="1"/>
              <a:t>as.data.frame</a:t>
            </a:r>
            <a:r>
              <a:rPr lang="pl-PL" sz="2400" dirty="0"/>
              <a:t>(</a:t>
            </a:r>
            <a:r>
              <a:rPr lang="pl-PL" sz="2400" dirty="0" err="1"/>
              <a:t>wspol</a:t>
            </a:r>
            <a:r>
              <a:rPr lang="pl-PL" sz="2400" dirty="0"/>
              <a:t>))+</a:t>
            </a:r>
            <a:r>
              <a:rPr lang="pl-PL" sz="2400" dirty="0" err="1"/>
              <a:t>geom_point</a:t>
            </a:r>
            <a:r>
              <a:rPr lang="pl-PL" sz="2400" dirty="0"/>
              <a:t>(</a:t>
            </a:r>
            <a:r>
              <a:rPr lang="pl-PL" sz="2400" dirty="0" err="1"/>
              <a:t>aes</a:t>
            </a:r>
            <a:r>
              <a:rPr lang="pl-PL" sz="2400" dirty="0"/>
              <a:t>(x=PC1, y=PC2, col=</a:t>
            </a:r>
            <a:r>
              <a:rPr lang="pl-PL" sz="2400" dirty="0" err="1"/>
              <a:t>cechy$habitat</a:t>
            </a:r>
            <a:r>
              <a:rPr lang="pl-PL" sz="2400" dirty="0"/>
              <a:t>, </a:t>
            </a:r>
            <a:r>
              <a:rPr lang="pl-PL" sz="2400" dirty="0" err="1"/>
              <a:t>shape</a:t>
            </a:r>
            <a:r>
              <a:rPr lang="pl-PL" sz="2400" dirty="0"/>
              <a:t>=</a:t>
            </a:r>
            <a:r>
              <a:rPr lang="pl-PL" sz="2400" dirty="0" err="1"/>
              <a:t>cechy$time</a:t>
            </a:r>
            <a:r>
              <a:rPr lang="pl-PL" sz="2400" dirty="0"/>
              <a:t>),</a:t>
            </a:r>
            <a:r>
              <a:rPr lang="pl-PL" sz="2400" dirty="0" err="1"/>
              <a:t>alpha</a:t>
            </a:r>
            <a:r>
              <a:rPr lang="pl-PL" sz="2400" dirty="0"/>
              <a:t>=0.5,size=3</a:t>
            </a:r>
            <a:r>
              <a:rPr lang="pl-PL" sz="2400" dirty="0" smtClean="0"/>
              <a:t>)+</a:t>
            </a:r>
          </a:p>
          <a:p>
            <a:r>
              <a:rPr lang="pl-PL" sz="2400" dirty="0" err="1" smtClean="0">
                <a:solidFill>
                  <a:srgbClr val="FF0000"/>
                </a:solidFill>
              </a:rPr>
              <a:t>geom_segment</a:t>
            </a:r>
            <a:r>
              <a:rPr lang="pl-PL" sz="2400" dirty="0" smtClean="0">
                <a:solidFill>
                  <a:srgbClr val="FF0000"/>
                </a:solidFill>
              </a:rPr>
              <a:t>(data=</a:t>
            </a:r>
            <a:r>
              <a:rPr lang="pl-PL" sz="2400" dirty="0" err="1" smtClean="0">
                <a:solidFill>
                  <a:srgbClr val="FF0000"/>
                </a:solidFill>
              </a:rPr>
              <a:t>gg.strzalki</a:t>
            </a:r>
            <a:r>
              <a:rPr lang="pl-PL" sz="2400" dirty="0">
                <a:solidFill>
                  <a:srgbClr val="FF0000"/>
                </a:solidFill>
              </a:rPr>
              <a:t>, </a:t>
            </a:r>
            <a:endParaRPr lang="pl-PL" sz="2400" dirty="0" smtClean="0">
              <a:solidFill>
                <a:srgbClr val="FF0000"/>
              </a:solidFill>
            </a:endParaRPr>
          </a:p>
          <a:p>
            <a:r>
              <a:rPr lang="pl-PL" sz="2400" dirty="0" smtClean="0">
                <a:solidFill>
                  <a:srgbClr val="FF0000"/>
                </a:solidFill>
              </a:rPr>
              <a:t>               </a:t>
            </a:r>
            <a:r>
              <a:rPr lang="pl-PL" sz="2400" dirty="0" err="1" smtClean="0">
                <a:solidFill>
                  <a:srgbClr val="FF0000"/>
                </a:solidFill>
              </a:rPr>
              <a:t>aes</a:t>
            </a:r>
            <a:r>
              <a:rPr lang="pl-PL" sz="2400" dirty="0" smtClean="0">
                <a:solidFill>
                  <a:srgbClr val="FF0000"/>
                </a:solidFill>
              </a:rPr>
              <a:t>(x=0, </a:t>
            </a:r>
            <a:r>
              <a:rPr lang="pl-PL" sz="2400" dirty="0" err="1" smtClean="0">
                <a:solidFill>
                  <a:srgbClr val="FF0000"/>
                </a:solidFill>
              </a:rPr>
              <a:t>xend</a:t>
            </a:r>
            <a:r>
              <a:rPr lang="pl-PL" sz="2400" dirty="0" smtClean="0">
                <a:solidFill>
                  <a:srgbClr val="FF0000"/>
                </a:solidFill>
              </a:rPr>
              <a:t>=PC1, y=0, </a:t>
            </a:r>
            <a:r>
              <a:rPr lang="pl-PL" sz="2400" dirty="0" err="1" smtClean="0">
                <a:solidFill>
                  <a:srgbClr val="FF0000"/>
                </a:solidFill>
              </a:rPr>
              <a:t>yend</a:t>
            </a:r>
            <a:r>
              <a:rPr lang="pl-PL" sz="2400" dirty="0" smtClean="0">
                <a:solidFill>
                  <a:srgbClr val="FF0000"/>
                </a:solidFill>
              </a:rPr>
              <a:t>=PC2), </a:t>
            </a:r>
          </a:p>
          <a:p>
            <a:r>
              <a:rPr lang="pl-PL" sz="2400" dirty="0" smtClean="0">
                <a:solidFill>
                  <a:srgbClr val="FF0000"/>
                </a:solidFill>
              </a:rPr>
              <a:t>               </a:t>
            </a:r>
            <a:r>
              <a:rPr lang="pl-PL" sz="2400" dirty="0" err="1">
                <a:solidFill>
                  <a:srgbClr val="FF0000"/>
                </a:solidFill>
              </a:rPr>
              <a:t>arrow</a:t>
            </a:r>
            <a:r>
              <a:rPr lang="pl-PL" sz="2400" dirty="0">
                <a:solidFill>
                  <a:srgbClr val="FF0000"/>
                </a:solidFill>
              </a:rPr>
              <a:t> = </a:t>
            </a:r>
            <a:r>
              <a:rPr lang="pl-PL" sz="2400" dirty="0" err="1">
                <a:solidFill>
                  <a:srgbClr val="FF0000"/>
                </a:solidFill>
              </a:rPr>
              <a:t>arrow</a:t>
            </a:r>
            <a:r>
              <a:rPr lang="pl-PL" sz="2400" dirty="0">
                <a:solidFill>
                  <a:srgbClr val="FF0000"/>
                </a:solidFill>
              </a:rPr>
              <a:t>(</a:t>
            </a:r>
            <a:r>
              <a:rPr lang="pl-PL" sz="2400" dirty="0" err="1">
                <a:solidFill>
                  <a:srgbClr val="FF0000"/>
                </a:solidFill>
              </a:rPr>
              <a:t>length</a:t>
            </a:r>
            <a:r>
              <a:rPr lang="pl-PL" sz="2400" dirty="0">
                <a:solidFill>
                  <a:srgbClr val="FF0000"/>
                </a:solidFill>
              </a:rPr>
              <a:t> = unit(0.6,'cm')),</a:t>
            </a:r>
          </a:p>
          <a:p>
            <a:r>
              <a:rPr lang="pl-PL" sz="2400" dirty="0">
                <a:solidFill>
                  <a:srgbClr val="FF0000"/>
                </a:solidFill>
              </a:rPr>
              <a:t>               </a:t>
            </a:r>
            <a:r>
              <a:rPr lang="pl-PL" sz="2400" dirty="0" err="1">
                <a:solidFill>
                  <a:srgbClr val="FF0000"/>
                </a:solidFill>
              </a:rPr>
              <a:t>color</a:t>
            </a:r>
            <a:r>
              <a:rPr lang="pl-PL" sz="2400" dirty="0">
                <a:solidFill>
                  <a:srgbClr val="FF0000"/>
                </a:solidFill>
              </a:rPr>
              <a:t>='</a:t>
            </a:r>
            <a:r>
              <a:rPr lang="pl-PL" sz="2400" dirty="0" err="1">
                <a:solidFill>
                  <a:srgbClr val="FF0000"/>
                </a:solidFill>
              </a:rPr>
              <a:t>darkgrey</a:t>
            </a:r>
            <a:r>
              <a:rPr lang="pl-PL" sz="2400" dirty="0">
                <a:solidFill>
                  <a:srgbClr val="FF0000"/>
                </a:solidFill>
              </a:rPr>
              <a:t>', </a:t>
            </a:r>
            <a:r>
              <a:rPr lang="pl-PL" sz="2400" dirty="0" err="1">
                <a:solidFill>
                  <a:srgbClr val="FF0000"/>
                </a:solidFill>
              </a:rPr>
              <a:t>size</a:t>
            </a:r>
            <a:r>
              <a:rPr lang="pl-PL" sz="2400" dirty="0">
                <a:solidFill>
                  <a:srgbClr val="FF0000"/>
                </a:solidFill>
              </a:rPr>
              <a:t>=.8</a:t>
            </a:r>
            <a:r>
              <a:rPr lang="pl-PL" sz="2400" dirty="0" smtClean="0">
                <a:solidFill>
                  <a:srgbClr val="FF0000"/>
                </a:solidFill>
              </a:rPr>
              <a:t>)+</a:t>
            </a:r>
          </a:p>
          <a:p>
            <a:r>
              <a:rPr lang="pl-PL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geom_text</a:t>
            </a:r>
            <a:r>
              <a:rPr lang="pl-P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(data=</a:t>
            </a:r>
            <a:r>
              <a:rPr lang="pl-PL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gg.strzalki</a:t>
            </a:r>
            <a:r>
              <a:rPr lang="pl-P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), 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aes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(x=PC1,y=PC2, 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label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=lab), 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darkgrey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")+</a:t>
            </a:r>
          </a:p>
          <a:p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theme_bw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()+</a:t>
            </a:r>
          </a:p>
          <a:p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theme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panel.grid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l-P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element_blank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())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172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4" y="304800"/>
            <a:ext cx="878205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87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58806" y="1772816"/>
            <a:ext cx="7227556" cy="249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PCA dla </a:t>
            </a:r>
            <a:r>
              <a:rPr lang="pl-PL" altLang="en-US" sz="3400" b="1" dirty="0" smtClean="0">
                <a:solidFill>
                  <a:srgbClr val="FF0000"/>
                </a:solidFill>
              </a:rPr>
              <a:t>tylko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>
                <a:solidFill>
                  <a:srgbClr val="FF0000"/>
                </a:solidFill>
              </a:rPr>
              <a:t>jednego zbiorowiska leśnego </a:t>
            </a:r>
            <a:r>
              <a:rPr lang="pl-PL" altLang="en-US" sz="3400" b="1" dirty="0" smtClean="0"/>
              <a:t>(np. P-Q)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 punktami połączonymi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za pomocą linii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87763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6371"/>
            <a:ext cx="5904656" cy="648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28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6460" y="1196752"/>
            <a:ext cx="914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#Przeprowadzenie PCA na danych wyekstrahowanych z obiektu początkowego </a:t>
            </a:r>
            <a:r>
              <a:rPr lang="pl-PL" sz="1900" dirty="0" smtClean="0">
                <a:latin typeface="Lucida Console" pitchFamily="49" charset="0"/>
              </a:rPr>
              <a:t>epi.t</a:t>
            </a:r>
            <a:r>
              <a:rPr lang="pl-PL" sz="2400" dirty="0" smtClean="0"/>
              <a:t>, reprezentujących zbiorowisko P-Q</a:t>
            </a:r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pca.PQ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rda</a:t>
            </a:r>
            <a:r>
              <a:rPr lang="pl-PL" sz="1900" dirty="0">
                <a:latin typeface="Lucida Console" pitchFamily="49" charset="0"/>
              </a:rPr>
              <a:t>(epi.t[</a:t>
            </a:r>
            <a:r>
              <a:rPr lang="pl-PL" sz="1900" dirty="0" err="1">
                <a:latin typeface="Lucida Console" pitchFamily="49" charset="0"/>
              </a:rPr>
              <a:t>which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traity$habitat</a:t>
            </a:r>
            <a:r>
              <a:rPr lang="pl-PL" sz="1900" dirty="0">
                <a:latin typeface="Lucida Console" pitchFamily="49" charset="0"/>
              </a:rPr>
              <a:t>=='PQ</a:t>
            </a:r>
            <a:r>
              <a:rPr lang="pl-PL" sz="1900" dirty="0" smtClean="0">
                <a:latin typeface="Lucida Console" pitchFamily="49" charset="0"/>
              </a:rPr>
              <a:t>'),])</a:t>
            </a:r>
            <a:endParaRPr lang="pl-PL" sz="1900" dirty="0">
              <a:latin typeface="Lucida Console" pitchFamily="49" charset="0"/>
            </a:endParaRPr>
          </a:p>
          <a:p>
            <a:endParaRPr lang="pl-PL" sz="2400" dirty="0" smtClean="0"/>
          </a:p>
          <a:p>
            <a:r>
              <a:rPr lang="pl-PL" sz="2400" dirty="0" smtClean="0"/>
              <a:t>#Ekstrakcja </a:t>
            </a:r>
            <a:r>
              <a:rPr lang="pl-PL" sz="2400" dirty="0"/>
              <a:t>współrzędnych dla pierwszej i drugiej osi </a:t>
            </a:r>
            <a:r>
              <a:rPr lang="pl-PL" sz="2400" dirty="0" smtClean="0"/>
              <a:t>ordynacyjnej</a:t>
            </a:r>
          </a:p>
          <a:p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PQ.scores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scores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pca.PQ</a:t>
            </a:r>
            <a:r>
              <a:rPr lang="pl-PL" sz="1900" dirty="0">
                <a:latin typeface="Lucida Console" pitchFamily="49" charset="0"/>
              </a:rPr>
              <a:t>)$</a:t>
            </a:r>
            <a:r>
              <a:rPr lang="pl-PL" sz="1900" dirty="0" err="1" smtClean="0">
                <a:latin typeface="Lucida Console" pitchFamily="49" charset="0"/>
              </a:rPr>
              <a:t>sites</a:t>
            </a:r>
            <a:endParaRPr lang="pl-PL" sz="1900" dirty="0" smtClean="0">
              <a:latin typeface="Lucida Console" pitchFamily="49" charset="0"/>
            </a:endParaRPr>
          </a:p>
          <a:p>
            <a:endParaRPr lang="pl-PL" sz="2400" dirty="0"/>
          </a:p>
          <a:p>
            <a:endParaRPr lang="pl-PL" sz="2400" dirty="0" smtClean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37508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18" y="188640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#Ekstrakcja danych środowiskowych reprezentujących zbiorowisko P-Q</a:t>
            </a:r>
          </a:p>
          <a:p>
            <a:r>
              <a:rPr lang="pl-PL" sz="1900" dirty="0" err="1">
                <a:latin typeface="Lucida Console" pitchFamily="49" charset="0"/>
              </a:rPr>
              <a:t>gg.pca.PQ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subset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traity</a:t>
            </a:r>
            <a:r>
              <a:rPr lang="pl-PL" sz="1900" dirty="0">
                <a:latin typeface="Lucida Console" pitchFamily="49" charset="0"/>
              </a:rPr>
              <a:t>, habitat=='PQ</a:t>
            </a:r>
            <a:r>
              <a:rPr lang="pl-PL" sz="1900" dirty="0" smtClean="0">
                <a:latin typeface="Lucida Console" pitchFamily="49" charset="0"/>
              </a:rPr>
              <a:t>')</a:t>
            </a:r>
          </a:p>
          <a:p>
            <a:endParaRPr lang="pl-PL" sz="2400" dirty="0"/>
          </a:p>
          <a:p>
            <a:r>
              <a:rPr lang="pl-PL" sz="2400" dirty="0" smtClean="0"/>
              <a:t>#My potrzebujemy tylko zmiennej </a:t>
            </a:r>
            <a:r>
              <a:rPr lang="pl-PL" sz="1900" dirty="0" err="1" smtClean="0">
                <a:latin typeface="Lucida Console" pitchFamily="49" charset="0"/>
              </a:rPr>
              <a:t>time</a:t>
            </a:r>
            <a:r>
              <a:rPr lang="pl-PL" sz="2400" dirty="0" smtClean="0"/>
              <a:t> aby móc pokolorować punkty w zależności od okresu czasowego h= próby historyczne n=próby nowe</a:t>
            </a:r>
            <a:endParaRPr lang="pl-PL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880580" cy="40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74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0"/>
            <a:ext cx="9144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#Tworzenie wykresu w ggplot2</a:t>
            </a:r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ggplot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as.data.frame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PQ.scores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(x=PC1, y=PC2))+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(col=</a:t>
            </a:r>
            <a:r>
              <a:rPr lang="pl-PL" sz="1900" dirty="0" err="1">
                <a:latin typeface="Lucida Console" pitchFamily="49" charset="0"/>
              </a:rPr>
              <a:t>gg.pca.PQ$time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size</a:t>
            </a:r>
            <a:r>
              <a:rPr lang="pl-PL" sz="1900" dirty="0">
                <a:latin typeface="Lucida Console" pitchFamily="49" charset="0"/>
              </a:rPr>
              <a:t>=3.5)+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geom_line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group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=gg.pca.PQ$plot.id),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alpha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=0.4,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linetype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='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dashed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')</a:t>
            </a:r>
            <a:endParaRPr lang="pl-PL" sz="1900" dirty="0">
              <a:latin typeface="Lucida Console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90235"/>
            <a:ext cx="6864663" cy="486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49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4957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sz="4000" b="1" smtClean="0"/>
              <a:t>Tworzenie </a:t>
            </a:r>
            <a:r>
              <a:rPr lang="pl-PL" sz="4000" b="1" smtClean="0"/>
              <a:t>diagramów </a:t>
            </a:r>
            <a:r>
              <a:rPr lang="pl-PL" sz="4000" b="1" dirty="0" smtClean="0"/>
              <a:t>ordynacyjnych przy użyciu pakietu ggplot2</a:t>
            </a:r>
            <a:endParaRPr lang="pl-PL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44" y="1844824"/>
            <a:ext cx="45434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44812" y="57332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</a:t>
            </a:r>
            <a:r>
              <a:rPr lang="pl-PL" sz="2400" b="1" dirty="0" smtClean="0"/>
              <a:t>gr Patryk </a:t>
            </a:r>
            <a:r>
              <a:rPr lang="pl-PL" sz="2400" b="1" dirty="0" err="1" smtClean="0"/>
              <a:t>Czortek</a:t>
            </a:r>
            <a:r>
              <a:rPr lang="pl-PL" sz="2400" b="1" dirty="0" smtClean="0"/>
              <a:t>, mgr inż. Marcin K. Dyderski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9306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908720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#Modyfikacja legendy i tła</a:t>
            </a:r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ggplot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as.data.frame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PQ.scores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(x=PC1, y=PC2))+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(col=</a:t>
            </a:r>
            <a:r>
              <a:rPr lang="pl-PL" sz="1900" dirty="0" err="1">
                <a:latin typeface="Lucida Console" pitchFamily="49" charset="0"/>
              </a:rPr>
              <a:t>gg.pca.PQ$time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size</a:t>
            </a:r>
            <a:r>
              <a:rPr lang="pl-PL" sz="1900" dirty="0">
                <a:latin typeface="Lucida Console" pitchFamily="49" charset="0"/>
              </a:rPr>
              <a:t>=3.5)+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geom_line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group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=gg.pca.PQ$plot.id),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alpha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=0.4,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linetype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='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dashed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')+</a:t>
            </a:r>
          </a:p>
          <a:p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theme_bw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()+</a:t>
            </a:r>
          </a:p>
          <a:p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coord_equal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()+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scale_color_brewer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palette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= 'Set1')+</a:t>
            </a:r>
          </a:p>
          <a:p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panel.grid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=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element_blank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())+</a:t>
            </a:r>
          </a:p>
          <a:p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legend.position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= "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right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")+</a:t>
            </a:r>
          </a:p>
          <a:p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panel.grid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=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element_blank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())+</a:t>
            </a:r>
          </a:p>
          <a:p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guides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color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=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guide_legend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("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plots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"))+</a:t>
            </a:r>
          </a:p>
          <a:p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ggtitle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("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Epiphytic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lichenes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compositional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changes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1980-2015")+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plot.title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= 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element_text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00B0F0"/>
                </a:solidFill>
                <a:latin typeface="Lucida Console" pitchFamily="49" charset="0"/>
              </a:rPr>
              <a:t>hjust</a:t>
            </a:r>
            <a:r>
              <a:rPr lang="pl-PL" sz="1900" dirty="0">
                <a:solidFill>
                  <a:srgbClr val="00B0F0"/>
                </a:solidFill>
                <a:latin typeface="Lucida Console" pitchFamily="49" charset="0"/>
              </a:rPr>
              <a:t> = 0.5))</a:t>
            </a:r>
          </a:p>
          <a:p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6371"/>
            <a:ext cx="5904656" cy="648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34451"/>
            <a:ext cx="9144000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PCA z punktami połączonymi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za pomocą elips</a:t>
            </a:r>
            <a:endParaRPr lang="pl-PL" altLang="en-US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0" y="1916832"/>
            <a:ext cx="914400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ggplot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as.data.frame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PQ.scores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(x=PC1, y=PC2))+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(col=</a:t>
            </a:r>
            <a:r>
              <a:rPr lang="pl-PL" sz="1900" dirty="0" err="1">
                <a:latin typeface="Lucida Console" pitchFamily="49" charset="0"/>
              </a:rPr>
              <a:t>gg.pca.PQ$time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size</a:t>
            </a:r>
            <a:r>
              <a:rPr lang="pl-PL" sz="1900" dirty="0">
                <a:latin typeface="Lucida Console" pitchFamily="49" charset="0"/>
              </a:rPr>
              <a:t>=3.5)+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stat_ellipse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(x=PC1,y=PC2,fill=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factor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gg.pca.PQ$time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)),</a:t>
            </a:r>
          </a:p>
          <a:p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geom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polygon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",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level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=0.95, 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alpha</a:t>
            </a:r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=0.2)</a:t>
            </a:r>
            <a:r>
              <a:rPr lang="pl-PL" sz="1900" dirty="0">
                <a:latin typeface="Lucida Console" pitchFamily="49" charset="0"/>
              </a:rPr>
              <a:t>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theme_bw</a:t>
            </a:r>
            <a:r>
              <a:rPr lang="pl-PL" sz="1900" dirty="0">
                <a:latin typeface="Lucida Console" pitchFamily="49" charset="0"/>
              </a:rPr>
              <a:t>()+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coord_equal</a:t>
            </a:r>
            <a:r>
              <a:rPr lang="pl-PL" sz="1900" dirty="0">
                <a:latin typeface="Lucida Console" pitchFamily="49" charset="0"/>
              </a:rPr>
              <a:t>()+</a:t>
            </a:r>
            <a:r>
              <a:rPr lang="pl-PL" sz="1900" dirty="0" err="1">
                <a:latin typeface="Lucida Console" pitchFamily="49" charset="0"/>
              </a:rPr>
              <a:t>scale_color_brewer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palette</a:t>
            </a:r>
            <a:r>
              <a:rPr lang="pl-PL" sz="1900" dirty="0">
                <a:latin typeface="Lucida Console" pitchFamily="49" charset="0"/>
              </a:rPr>
              <a:t> = 'Set1')+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panel.grid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element_blank</a:t>
            </a:r>
            <a:r>
              <a:rPr lang="pl-PL" sz="1900" dirty="0">
                <a:latin typeface="Lucida Console" pitchFamily="49" charset="0"/>
              </a:rPr>
              <a:t>())+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legend.position</a:t>
            </a:r>
            <a:r>
              <a:rPr lang="pl-PL" sz="1900" dirty="0">
                <a:latin typeface="Lucida Console" pitchFamily="49" charset="0"/>
              </a:rPr>
              <a:t> = "</a:t>
            </a:r>
            <a:r>
              <a:rPr lang="pl-PL" sz="1900" dirty="0" err="1">
                <a:latin typeface="Lucida Console" pitchFamily="49" charset="0"/>
              </a:rPr>
              <a:t>right</a:t>
            </a:r>
            <a:r>
              <a:rPr lang="pl-PL" sz="1900" dirty="0">
                <a:latin typeface="Lucida Console" pitchFamily="49" charset="0"/>
              </a:rPr>
              <a:t>")+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panel.grid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element_blank</a:t>
            </a:r>
            <a:r>
              <a:rPr lang="pl-PL" sz="1900" dirty="0">
                <a:latin typeface="Lucida Console" pitchFamily="49" charset="0"/>
              </a:rPr>
              <a:t>())+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panel.grid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element_blank</a:t>
            </a:r>
            <a:r>
              <a:rPr lang="pl-PL" sz="1900" dirty="0">
                <a:latin typeface="Lucida Console" pitchFamily="49" charset="0"/>
              </a:rPr>
              <a:t>())+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guides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color</a:t>
            </a:r>
            <a:r>
              <a:rPr lang="pl-PL" sz="1900" dirty="0">
                <a:latin typeface="Lucida Console" pitchFamily="49" charset="0"/>
              </a:rPr>
              <a:t>=</a:t>
            </a:r>
            <a:r>
              <a:rPr lang="pl-PL" sz="1900" dirty="0" err="1">
                <a:latin typeface="Lucida Console" pitchFamily="49" charset="0"/>
              </a:rPr>
              <a:t>guide_legend</a:t>
            </a:r>
            <a:r>
              <a:rPr lang="pl-PL" sz="1900" dirty="0">
                <a:latin typeface="Lucida Console" pitchFamily="49" charset="0"/>
              </a:rPr>
              <a:t>("</a:t>
            </a:r>
            <a:r>
              <a:rPr lang="pl-PL" sz="1900" dirty="0" err="1">
                <a:latin typeface="Lucida Console" pitchFamily="49" charset="0"/>
              </a:rPr>
              <a:t>plots</a:t>
            </a:r>
            <a:r>
              <a:rPr lang="pl-PL" sz="1900" dirty="0">
                <a:latin typeface="Lucida Console" pitchFamily="49" charset="0"/>
              </a:rPr>
              <a:t>"))+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ggtitle</a:t>
            </a:r>
            <a:r>
              <a:rPr lang="pl-PL" sz="1900" dirty="0">
                <a:latin typeface="Lucida Console" pitchFamily="49" charset="0"/>
              </a:rPr>
              <a:t>("</a:t>
            </a:r>
            <a:r>
              <a:rPr lang="pl-PL" sz="1900" dirty="0" err="1">
                <a:latin typeface="Lucida Console" pitchFamily="49" charset="0"/>
              </a:rPr>
              <a:t>Epiphytic</a:t>
            </a:r>
            <a:r>
              <a:rPr lang="pl-PL" sz="1900" dirty="0">
                <a:latin typeface="Lucida Console" pitchFamily="49" charset="0"/>
              </a:rPr>
              <a:t> </a:t>
            </a:r>
            <a:r>
              <a:rPr lang="pl-PL" sz="1900" dirty="0" err="1">
                <a:latin typeface="Lucida Console" pitchFamily="49" charset="0"/>
              </a:rPr>
              <a:t>lichenes</a:t>
            </a:r>
            <a:r>
              <a:rPr lang="pl-PL" sz="1900" dirty="0">
                <a:latin typeface="Lucida Console" pitchFamily="49" charset="0"/>
              </a:rPr>
              <a:t> </a:t>
            </a:r>
            <a:r>
              <a:rPr lang="pl-PL" sz="1900" dirty="0" err="1">
                <a:latin typeface="Lucida Console" pitchFamily="49" charset="0"/>
              </a:rPr>
              <a:t>compositional</a:t>
            </a:r>
            <a:r>
              <a:rPr lang="pl-PL" sz="1900" dirty="0">
                <a:latin typeface="Lucida Console" pitchFamily="49" charset="0"/>
              </a:rPr>
              <a:t> </a:t>
            </a:r>
            <a:r>
              <a:rPr lang="pl-PL" sz="1900" dirty="0" err="1">
                <a:latin typeface="Lucida Console" pitchFamily="49" charset="0"/>
              </a:rPr>
              <a:t>changes</a:t>
            </a:r>
            <a:r>
              <a:rPr lang="pl-PL" sz="1900" dirty="0">
                <a:latin typeface="Lucida Console" pitchFamily="49" charset="0"/>
              </a:rPr>
              <a:t> 1980-2015")+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plot.title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element_text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hjust</a:t>
            </a:r>
            <a:r>
              <a:rPr lang="pl-PL" sz="1900" dirty="0">
                <a:latin typeface="Lucida Console" pitchFamily="49" charset="0"/>
              </a:rPr>
              <a:t> = 0.5))</a:t>
            </a:r>
          </a:p>
        </p:txBody>
      </p:sp>
    </p:spTree>
    <p:extLst>
      <p:ext uri="{BB962C8B-B14F-4D97-AF65-F5344CB8AC3E}">
        <p14:creationId xmlns:p14="http://schemas.microsoft.com/office/powerpoint/2010/main" val="315612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71463"/>
            <a:ext cx="78771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27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34451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DCA z jedną zmienną środowiskową wyrażoną za pomocą różnego rozmiaru punktów</a:t>
            </a:r>
            <a:endParaRPr lang="pl-PL" altLang="en-US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-6460" y="1700808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#Wczytanie danych z gatunkami i powierzchniami badawczymi</a:t>
            </a:r>
          </a:p>
          <a:p>
            <a:r>
              <a:rPr lang="pl-PL" sz="1900" dirty="0" err="1">
                <a:latin typeface="Lucida Console" pitchFamily="49" charset="0"/>
              </a:rPr>
              <a:t>banki.df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read.table</a:t>
            </a:r>
            <a:r>
              <a:rPr lang="pl-PL" sz="1900" dirty="0">
                <a:latin typeface="Lucida Console" pitchFamily="49" charset="0"/>
              </a:rPr>
              <a:t>("banki.all.red.csv", sep=';', </a:t>
            </a:r>
            <a:r>
              <a:rPr lang="pl-PL" sz="1900" dirty="0" err="1">
                <a:latin typeface="Lucida Console" pitchFamily="49" charset="0"/>
              </a:rPr>
              <a:t>dec</a:t>
            </a:r>
            <a:r>
              <a:rPr lang="pl-PL" sz="1900" dirty="0">
                <a:latin typeface="Lucida Console" pitchFamily="49" charset="0"/>
              </a:rPr>
              <a:t>=',', </a:t>
            </a:r>
            <a:r>
              <a:rPr lang="pl-PL" sz="1900" dirty="0" err="1">
                <a:latin typeface="Lucida Console" pitchFamily="49" charset="0"/>
              </a:rPr>
              <a:t>header</a:t>
            </a:r>
            <a:r>
              <a:rPr lang="pl-PL" sz="1900" dirty="0">
                <a:latin typeface="Lucida Console" pitchFamily="49" charset="0"/>
              </a:rPr>
              <a:t>=TRUE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endParaRPr lang="pl-PL" sz="2400" dirty="0"/>
          </a:p>
          <a:p>
            <a:r>
              <a:rPr lang="pl-PL" sz="2400" dirty="0"/>
              <a:t>#Wczytanie danych </a:t>
            </a:r>
            <a:r>
              <a:rPr lang="pl-PL" sz="2400" dirty="0" smtClean="0"/>
              <a:t>ze zmienną środowiskową (odległość od miejsca dokarmiania żubra)</a:t>
            </a:r>
            <a:endParaRPr lang="pl-PL" sz="2400" dirty="0"/>
          </a:p>
          <a:p>
            <a:r>
              <a:rPr lang="pl-PL" sz="1900" dirty="0" err="1">
                <a:latin typeface="Lucida Console" pitchFamily="49" charset="0"/>
              </a:rPr>
              <a:t>banki.env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read.table</a:t>
            </a:r>
            <a:r>
              <a:rPr lang="pl-PL" sz="1900" dirty="0">
                <a:latin typeface="Lucida Console" pitchFamily="49" charset="0"/>
              </a:rPr>
              <a:t>("banki.env.red.csv", sep=';', </a:t>
            </a:r>
            <a:r>
              <a:rPr lang="pl-PL" sz="1900" dirty="0" err="1">
                <a:latin typeface="Lucida Console" pitchFamily="49" charset="0"/>
              </a:rPr>
              <a:t>dec</a:t>
            </a:r>
            <a:r>
              <a:rPr lang="pl-PL" sz="1900" dirty="0">
                <a:latin typeface="Lucida Console" pitchFamily="49" charset="0"/>
              </a:rPr>
              <a:t>=',', </a:t>
            </a:r>
            <a:r>
              <a:rPr lang="pl-PL" sz="1900" dirty="0" err="1">
                <a:latin typeface="Lucida Console" pitchFamily="49" charset="0"/>
              </a:rPr>
              <a:t>header</a:t>
            </a:r>
            <a:r>
              <a:rPr lang="pl-PL" sz="1900" dirty="0">
                <a:latin typeface="Lucida Console" pitchFamily="49" charset="0"/>
              </a:rPr>
              <a:t>=TRUE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endParaRPr lang="pl-PL" sz="2400" dirty="0"/>
          </a:p>
          <a:p>
            <a:r>
              <a:rPr lang="pl-PL" sz="2400" dirty="0" smtClean="0"/>
              <a:t>#Transformacja do danych binarnych (opcjonalne)</a:t>
            </a:r>
            <a:endParaRPr lang="pl-PL" sz="2400" dirty="0"/>
          </a:p>
          <a:p>
            <a:r>
              <a:rPr lang="pl-PL" sz="1900" dirty="0" err="1">
                <a:latin typeface="Lucida Console" pitchFamily="49" charset="0"/>
              </a:rPr>
              <a:t>banki.pres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decostand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banki.df</a:t>
            </a:r>
            <a:r>
              <a:rPr lang="pl-PL" sz="1900" dirty="0">
                <a:latin typeface="Lucida Console" pitchFamily="49" charset="0"/>
              </a:rPr>
              <a:t>, </a:t>
            </a:r>
            <a:r>
              <a:rPr lang="pl-PL" sz="1900" dirty="0" err="1">
                <a:latin typeface="Lucida Console" pitchFamily="49" charset="0"/>
              </a:rPr>
              <a:t>method</a:t>
            </a:r>
            <a:r>
              <a:rPr lang="pl-PL" sz="1900" dirty="0">
                <a:latin typeface="Lucida Console" pitchFamily="49" charset="0"/>
              </a:rPr>
              <a:t>="pa</a:t>
            </a:r>
            <a:r>
              <a:rPr lang="pl-PL" sz="1900" dirty="0" smtClean="0">
                <a:latin typeface="Lucida Console" pitchFamily="49" charset="0"/>
              </a:rPr>
              <a:t>")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90948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8046185" cy="351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rostokąt 1"/>
          <p:cNvSpPr/>
          <p:nvPr/>
        </p:nvSpPr>
        <p:spPr>
          <a:xfrm>
            <a:off x="755576" y="1052736"/>
            <a:ext cx="136447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banki.df</a:t>
            </a:r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4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70679"/>
            <a:ext cx="2966070" cy="38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3059832" y="1124744"/>
            <a:ext cx="1511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banki.env</a:t>
            </a:r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3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3464" y="0"/>
            <a:ext cx="9144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#Przeprowadzenie DCA</a:t>
            </a:r>
          </a:p>
          <a:p>
            <a:r>
              <a:rPr lang="pl-PL" sz="1900" dirty="0" err="1">
                <a:latin typeface="Lucida Console" pitchFamily="49" charset="0"/>
              </a:rPr>
              <a:t>banki.dca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decorana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banki.pres</a:t>
            </a:r>
            <a:r>
              <a:rPr lang="pl-PL" sz="1900" dirty="0">
                <a:latin typeface="Lucida Console" pitchFamily="49" charset="0"/>
              </a:rPr>
              <a:t>)</a:t>
            </a:r>
          </a:p>
          <a:p>
            <a:endParaRPr lang="pl-PL" sz="2400" dirty="0" smtClean="0"/>
          </a:p>
          <a:p>
            <a:r>
              <a:rPr lang="pl-PL" sz="2400" dirty="0" smtClean="0"/>
              <a:t>#Ekstrakcja </a:t>
            </a:r>
            <a:r>
              <a:rPr lang="pl-PL" sz="2400" dirty="0"/>
              <a:t>współrzędnych dla pierwszej i drugiej osi </a:t>
            </a:r>
            <a:r>
              <a:rPr lang="pl-PL" sz="2400" dirty="0" smtClean="0"/>
              <a:t>ordynacyjnej</a:t>
            </a:r>
          </a:p>
          <a:p>
            <a:r>
              <a:rPr lang="pl-PL" sz="1900" dirty="0" err="1">
                <a:latin typeface="Lucida Console" pitchFamily="49" charset="0"/>
              </a:rPr>
              <a:t>sajt.skory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cbind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scores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banki.dca</a:t>
            </a:r>
            <a:r>
              <a:rPr lang="pl-PL" sz="1900" dirty="0">
                <a:latin typeface="Lucida Console" pitchFamily="49" charset="0"/>
              </a:rPr>
              <a:t>)[,1], </a:t>
            </a:r>
            <a:r>
              <a:rPr lang="pl-PL" sz="1900" dirty="0" err="1">
                <a:latin typeface="Lucida Console" pitchFamily="49" charset="0"/>
              </a:rPr>
              <a:t>scores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banki.dca</a:t>
            </a:r>
            <a:r>
              <a:rPr lang="pl-PL" sz="1900" dirty="0">
                <a:latin typeface="Lucida Console" pitchFamily="49" charset="0"/>
              </a:rPr>
              <a:t>)[,2</a:t>
            </a:r>
            <a:r>
              <a:rPr lang="pl-PL" sz="1900" dirty="0" smtClean="0">
                <a:latin typeface="Lucida Console" pitchFamily="49" charset="0"/>
              </a:rPr>
              <a:t>])</a:t>
            </a:r>
          </a:p>
          <a:p>
            <a:r>
              <a:rPr lang="pl-PL" sz="1900" dirty="0" err="1">
                <a:latin typeface="Lucida Console" pitchFamily="49" charset="0"/>
              </a:rPr>
              <a:t>colnames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sajt.skory</a:t>
            </a:r>
            <a:r>
              <a:rPr lang="pl-PL" sz="1900" dirty="0">
                <a:latin typeface="Lucida Console" pitchFamily="49" charset="0"/>
              </a:rPr>
              <a:t>)&lt;-c("DCA1", "DCA2")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4940"/>
            <a:ext cx="4134594" cy="437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4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464" y="620688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#Wykres</a:t>
            </a:r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ggplot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as.data.frame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sajt.skory</a:t>
            </a:r>
            <a:r>
              <a:rPr lang="pl-PL" sz="1900" dirty="0">
                <a:latin typeface="Lucida Console" pitchFamily="49" charset="0"/>
              </a:rPr>
              <a:t>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(x=DCA1, y=DCA2, 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size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banki.env$Distance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,</a:t>
            </a:r>
          </a:p>
          <a:p>
            <a:r>
              <a:rPr lang="pl-PL" sz="19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fill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banki.env$Distance</a:t>
            </a:r>
            <a:r>
              <a:rPr lang="pl-PL" sz="1900" dirty="0">
                <a:latin typeface="Lucida Console" pitchFamily="49" charset="0"/>
              </a:rPr>
              <a:t>),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smtClean="0">
                <a:latin typeface="Lucida Console" pitchFamily="49" charset="0"/>
              </a:rPr>
              <a:t>col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black</a:t>
            </a:r>
            <a:r>
              <a:rPr lang="pl-PL" sz="1900" dirty="0">
                <a:latin typeface="Lucida Console" pitchFamily="49" charset="0"/>
              </a:rPr>
              <a:t>",</a:t>
            </a:r>
            <a:r>
              <a:rPr lang="pl-PL" sz="1900" dirty="0" err="1">
                <a:latin typeface="Lucida Console" pitchFamily="49" charset="0"/>
              </a:rPr>
              <a:t>shape</a:t>
            </a:r>
            <a:r>
              <a:rPr lang="pl-PL" sz="1900" dirty="0">
                <a:latin typeface="Lucida Console" pitchFamily="49" charset="0"/>
              </a:rPr>
              <a:t>=21)+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scale_size_area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max_size</a:t>
            </a:r>
            <a:r>
              <a:rPr lang="pl-PL" sz="1900" dirty="0">
                <a:latin typeface="Lucida Console" pitchFamily="49" charset="0"/>
              </a:rPr>
              <a:t>=5)+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coord_equal</a:t>
            </a:r>
            <a:r>
              <a:rPr lang="pl-PL" sz="1900" dirty="0">
                <a:latin typeface="Lucida Console" pitchFamily="49" charset="0"/>
              </a:rPr>
              <a:t>()+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theme_bw</a:t>
            </a:r>
            <a:r>
              <a:rPr lang="pl-PL" sz="1900" dirty="0">
                <a:latin typeface="Lucida Console" pitchFamily="49" charset="0"/>
              </a:rPr>
              <a:t>()+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coord_equal</a:t>
            </a:r>
            <a:r>
              <a:rPr lang="pl-PL" sz="1900" dirty="0">
                <a:latin typeface="Lucida Console" pitchFamily="49" charset="0"/>
              </a:rPr>
              <a:t>()+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panel.grid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element_blank</a:t>
            </a:r>
            <a:r>
              <a:rPr lang="pl-PL" sz="1900" dirty="0">
                <a:latin typeface="Lucida Console" pitchFamily="49" charset="0"/>
              </a:rPr>
              <a:t>())+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legend.position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bottom</a:t>
            </a:r>
            <a:r>
              <a:rPr lang="pl-PL" sz="1900" dirty="0">
                <a:latin typeface="Lucida Console" pitchFamily="49" charset="0"/>
              </a:rPr>
              <a:t>", </a:t>
            </a:r>
            <a:r>
              <a:rPr lang="pl-PL" sz="1900" dirty="0" err="1">
                <a:latin typeface="Lucida Console" pitchFamily="49" charset="0"/>
              </a:rPr>
              <a:t>legend.box</a:t>
            </a:r>
            <a:r>
              <a:rPr lang="pl-PL" sz="1900" dirty="0">
                <a:latin typeface="Lucida Console" pitchFamily="49" charset="0"/>
              </a:rPr>
              <a:t> = "</a:t>
            </a:r>
            <a:r>
              <a:rPr lang="pl-PL" sz="1900" dirty="0" err="1">
                <a:latin typeface="Lucida Console" pitchFamily="49" charset="0"/>
              </a:rPr>
              <a:t>horizontal</a:t>
            </a:r>
            <a:r>
              <a:rPr lang="pl-PL" sz="1900" dirty="0">
                <a:latin typeface="Lucida Console" pitchFamily="49" charset="0"/>
              </a:rPr>
              <a:t>")+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ggtitle</a:t>
            </a:r>
            <a:r>
              <a:rPr lang="pl-PL" sz="1900" dirty="0">
                <a:latin typeface="Lucida Console" pitchFamily="49" charset="0"/>
              </a:rPr>
              <a:t>("Herb </a:t>
            </a:r>
            <a:r>
              <a:rPr lang="pl-PL" sz="1900" dirty="0" err="1">
                <a:latin typeface="Lucida Console" pitchFamily="49" charset="0"/>
              </a:rPr>
              <a:t>layer</a:t>
            </a:r>
            <a:r>
              <a:rPr lang="pl-PL" sz="1900" dirty="0">
                <a:latin typeface="Lucida Console" pitchFamily="49" charset="0"/>
              </a:rPr>
              <a:t>")</a:t>
            </a:r>
            <a:endParaRPr lang="pl-PL" sz="19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8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3288"/>
            <a:ext cx="7309098" cy="664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201027" y="24253"/>
            <a:ext cx="6725367" cy="1243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PCA z pasywnie nałożonymi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zmiennymi środowiskowymi</a:t>
            </a:r>
            <a:endParaRPr lang="pl-PL" altLang="en-US" sz="3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6"/>
            <a:ext cx="7263955" cy="516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678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-27571"/>
            <a:ext cx="9144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Tworzenie wykresu RDA/CCA z aktywnie dopasowanymi wektorami zmiennych środowiskowych</a:t>
            </a:r>
            <a:endParaRPr lang="pl-PL" altLang="en-US" sz="3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70" y="1634421"/>
            <a:ext cx="6386859" cy="51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1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3464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#Przeprowadzenie RDA/CCA</a:t>
            </a:r>
          </a:p>
          <a:p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ponds.cca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cca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~., data=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endParaRPr lang="pl-PL" sz="2400" dirty="0"/>
          </a:p>
          <a:p>
            <a:r>
              <a:rPr lang="pl-PL" sz="2400" dirty="0"/>
              <a:t>#Ekstrakcja współrzędnych dla pierwszej i drugiej osi </a:t>
            </a:r>
            <a:r>
              <a:rPr lang="pl-PL" sz="2400" dirty="0" smtClean="0"/>
              <a:t>ordynacyjnej</a:t>
            </a:r>
          </a:p>
          <a:p>
            <a:endParaRPr lang="pl-PL" sz="2400" dirty="0"/>
          </a:p>
          <a:p>
            <a:r>
              <a:rPr lang="pl-PL" sz="1900" dirty="0" err="1">
                <a:latin typeface="Lucida Console" pitchFamily="49" charset="0"/>
              </a:rPr>
              <a:t>sites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as.data.frame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scores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ponds.cca</a:t>
            </a:r>
            <a:r>
              <a:rPr lang="pl-PL" sz="1900" dirty="0">
                <a:latin typeface="Lucida Console" pitchFamily="49" charset="0"/>
              </a:rPr>
              <a:t>)$</a:t>
            </a:r>
            <a:r>
              <a:rPr lang="pl-PL" sz="1900" dirty="0" err="1">
                <a:latin typeface="Lucida Console" pitchFamily="49" charset="0"/>
              </a:rPr>
              <a:t>sites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endParaRPr lang="pl-PL" sz="2400" dirty="0" smtClean="0"/>
          </a:p>
          <a:p>
            <a:endParaRPr lang="pl-PL" sz="2400" dirty="0"/>
          </a:p>
          <a:p>
            <a:r>
              <a:rPr lang="pl-PL" sz="2400" dirty="0" smtClean="0"/>
              <a:t>#Ekstrakcja współrzędnych aktywnie nałożonych zmiennych środowiskowych</a:t>
            </a:r>
          </a:p>
          <a:p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szczalki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data.frame</a:t>
            </a:r>
            <a:r>
              <a:rPr lang="pl-PL" sz="1900" dirty="0">
                <a:latin typeface="Lucida Console" pitchFamily="49" charset="0"/>
              </a:rPr>
              <a:t>(CCA1=</a:t>
            </a:r>
            <a:r>
              <a:rPr lang="pl-PL" sz="1900" dirty="0" err="1">
                <a:latin typeface="Lucida Console" pitchFamily="49" charset="0"/>
              </a:rPr>
              <a:t>ponds.cca$CCA$</a:t>
            </a:r>
            <a:r>
              <a:rPr lang="pl-PL" sz="1900" dirty="0" err="1">
                <a:solidFill>
                  <a:srgbClr val="FF0000"/>
                </a:solidFill>
                <a:latin typeface="Lucida Console" pitchFamily="49" charset="0"/>
              </a:rPr>
              <a:t>biplot</a:t>
            </a:r>
            <a:r>
              <a:rPr lang="pl-PL" sz="1900" dirty="0">
                <a:latin typeface="Lucida Console" pitchFamily="49" charset="0"/>
              </a:rPr>
              <a:t>[,1], </a:t>
            </a:r>
          </a:p>
          <a:p>
            <a:r>
              <a:rPr lang="pl-PL" sz="1900" dirty="0" smtClean="0">
                <a:latin typeface="Lucida Console" pitchFamily="49" charset="0"/>
              </a:rPr>
              <a:t>CCA2=</a:t>
            </a:r>
            <a:r>
              <a:rPr lang="pl-PL" sz="1900" dirty="0" err="1" smtClean="0">
                <a:latin typeface="Lucida Console" pitchFamily="49" charset="0"/>
              </a:rPr>
              <a:t>ponds.cca$CCA$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biplot</a:t>
            </a:r>
            <a:r>
              <a:rPr lang="pl-PL" sz="1900" dirty="0">
                <a:latin typeface="Lucida Console" pitchFamily="49" charset="0"/>
              </a:rPr>
              <a:t>[,2])</a:t>
            </a:r>
            <a:endParaRPr lang="pl-PL" sz="1900" dirty="0" smtClean="0">
              <a:latin typeface="Lucida Console" pitchFamily="49" charset="0"/>
            </a:endParaRPr>
          </a:p>
          <a:p>
            <a:endParaRPr lang="pl-PL" sz="2400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37781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3464" y="548680"/>
            <a:ext cx="91440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#Wykres</a:t>
            </a:r>
          </a:p>
          <a:p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ggplot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sites</a:t>
            </a:r>
            <a:r>
              <a:rPr lang="pl-PL" sz="1900" dirty="0">
                <a:latin typeface="Lucida Console" pitchFamily="49" charset="0"/>
              </a:rPr>
              <a:t>)+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(x=CCA1,y=CCA2, col="red", </a:t>
            </a:r>
            <a:r>
              <a:rPr lang="pl-PL" sz="1900" dirty="0" err="1">
                <a:latin typeface="Lucida Console" pitchFamily="49" charset="0"/>
              </a:rPr>
              <a:t>size</a:t>
            </a:r>
            <a:r>
              <a:rPr lang="pl-PL" sz="1900" dirty="0">
                <a:latin typeface="Lucida Console" pitchFamily="49" charset="0"/>
              </a:rPr>
              <a:t>=1))+</a:t>
            </a:r>
            <a:r>
              <a:rPr lang="pl-PL" sz="1900" dirty="0" err="1">
                <a:latin typeface="Lucida Console" pitchFamily="49" charset="0"/>
              </a:rPr>
              <a:t>theme_bw</a:t>
            </a:r>
            <a:r>
              <a:rPr lang="pl-PL" sz="1900" dirty="0">
                <a:latin typeface="Lucida Console" pitchFamily="49" charset="0"/>
              </a:rPr>
              <a:t>()+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panel.grid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element_blank</a:t>
            </a:r>
            <a:r>
              <a:rPr lang="pl-PL" sz="1900" dirty="0">
                <a:latin typeface="Lucida Console" pitchFamily="49" charset="0"/>
              </a:rPr>
              <a:t>())+</a:t>
            </a:r>
            <a:r>
              <a:rPr lang="pl-PL" sz="1900" dirty="0" err="1">
                <a:latin typeface="Lucida Console" pitchFamily="49" charset="0"/>
              </a:rPr>
              <a:t>coord_equal</a:t>
            </a:r>
            <a:r>
              <a:rPr lang="pl-PL" sz="1900" dirty="0">
                <a:latin typeface="Lucida Console" pitchFamily="49" charset="0"/>
              </a:rPr>
              <a:t>()+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 smtClean="0">
                <a:latin typeface="Lucida Console" pitchFamily="49" charset="0"/>
              </a:rPr>
              <a:t>geom_segment</a:t>
            </a:r>
            <a:r>
              <a:rPr lang="pl-PL" sz="1900" dirty="0" smtClean="0">
                <a:latin typeface="Lucida Console" pitchFamily="49" charset="0"/>
              </a:rPr>
              <a:t>(data=</a:t>
            </a:r>
            <a:r>
              <a:rPr lang="pl-PL" sz="1900" dirty="0" err="1" smtClean="0">
                <a:latin typeface="Lucida Console" pitchFamily="49" charset="0"/>
              </a:rPr>
              <a:t>szczalki</a:t>
            </a:r>
            <a:r>
              <a:rPr lang="pl-PL" sz="1900" dirty="0" smtClean="0">
                <a:latin typeface="Lucida Console" pitchFamily="49" charset="0"/>
              </a:rPr>
              <a:t>, 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(x=0, </a:t>
            </a:r>
            <a:r>
              <a:rPr lang="pl-PL" sz="1900" dirty="0" err="1">
                <a:latin typeface="Lucida Console" pitchFamily="49" charset="0"/>
              </a:rPr>
              <a:t>xend</a:t>
            </a:r>
            <a:r>
              <a:rPr lang="pl-PL" sz="1900" dirty="0">
                <a:latin typeface="Lucida Console" pitchFamily="49" charset="0"/>
              </a:rPr>
              <a:t>=CCA1, y=0, </a:t>
            </a:r>
            <a:r>
              <a:rPr lang="pl-PL" sz="1900" dirty="0" err="1">
                <a:latin typeface="Lucida Console" pitchFamily="49" charset="0"/>
              </a:rPr>
              <a:t>yend</a:t>
            </a:r>
            <a:r>
              <a:rPr lang="pl-PL" sz="1900" dirty="0">
                <a:latin typeface="Lucida Console" pitchFamily="49" charset="0"/>
              </a:rPr>
              <a:t>=CCA2), </a:t>
            </a:r>
            <a:r>
              <a:rPr lang="pl-PL" sz="1900" dirty="0" err="1">
                <a:latin typeface="Lucida Console" pitchFamily="49" charset="0"/>
              </a:rPr>
              <a:t>arrow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arrow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length</a:t>
            </a:r>
            <a:r>
              <a:rPr lang="pl-PL" sz="1900" dirty="0">
                <a:latin typeface="Lucida Console" pitchFamily="49" charset="0"/>
              </a:rPr>
              <a:t> = unit(0.3,'cm')),</a:t>
            </a:r>
            <a:r>
              <a:rPr lang="pl-PL" sz="1900" dirty="0" err="1">
                <a:latin typeface="Lucida Console" pitchFamily="49" charset="0"/>
              </a:rPr>
              <a:t>color</a:t>
            </a:r>
            <a:r>
              <a:rPr lang="pl-PL" sz="1900" dirty="0">
                <a:latin typeface="Lucida Console" pitchFamily="49" charset="0"/>
              </a:rPr>
              <a:t>='</a:t>
            </a:r>
            <a:r>
              <a:rPr lang="pl-PL" sz="1900" dirty="0" err="1">
                <a:latin typeface="Lucida Console" pitchFamily="49" charset="0"/>
              </a:rPr>
              <a:t>darkgray</a:t>
            </a:r>
            <a:r>
              <a:rPr lang="pl-PL" sz="1900" dirty="0">
                <a:latin typeface="Lucida Console" pitchFamily="49" charset="0"/>
              </a:rPr>
              <a:t>', </a:t>
            </a:r>
            <a:r>
              <a:rPr lang="pl-PL" sz="1900" dirty="0" err="1">
                <a:latin typeface="Lucida Console" pitchFamily="49" charset="0"/>
              </a:rPr>
              <a:t>size</a:t>
            </a:r>
            <a:r>
              <a:rPr lang="pl-PL" sz="1900" dirty="0">
                <a:latin typeface="Lucida Console" pitchFamily="49" charset="0"/>
              </a:rPr>
              <a:t>=.9)+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geom_text</a:t>
            </a:r>
            <a:r>
              <a:rPr lang="pl-PL" sz="1900" dirty="0">
                <a:latin typeface="Lucida Console" pitchFamily="49" charset="0"/>
              </a:rPr>
              <a:t>(data=</a:t>
            </a:r>
            <a:r>
              <a:rPr lang="pl-PL" sz="1900" dirty="0" err="1">
                <a:latin typeface="Lucida Console" pitchFamily="49" charset="0"/>
              </a:rPr>
              <a:t>as.data.frame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rownames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szczalki</a:t>
            </a:r>
            <a:r>
              <a:rPr lang="pl-PL" sz="1900" dirty="0">
                <a:latin typeface="Lucida Console" pitchFamily="49" charset="0"/>
              </a:rPr>
              <a:t>)), 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(x=szczalki$CCA1,y=szczalki$CCA2, </a:t>
            </a:r>
            <a:r>
              <a:rPr lang="pl-PL" sz="1900" dirty="0" err="1">
                <a:latin typeface="Lucida Console" pitchFamily="49" charset="0"/>
              </a:rPr>
              <a:t>label</a:t>
            </a:r>
            <a:r>
              <a:rPr lang="pl-PL" sz="1900" dirty="0">
                <a:latin typeface="Lucida Console" pitchFamily="49" charset="0"/>
              </a:rPr>
              <a:t>=</a:t>
            </a:r>
            <a:r>
              <a:rPr lang="pl-PL" sz="1900" dirty="0" err="1">
                <a:latin typeface="Lucida Console" pitchFamily="49" charset="0"/>
              </a:rPr>
              <a:t>rownames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szczalki</a:t>
            </a:r>
            <a:r>
              <a:rPr lang="pl-PL" sz="1900" dirty="0">
                <a:latin typeface="Lucida Console" pitchFamily="49" charset="0"/>
              </a:rPr>
              <a:t>)), </a:t>
            </a:r>
            <a:r>
              <a:rPr lang="pl-PL" sz="1900" dirty="0" err="1">
                <a:latin typeface="Lucida Console" pitchFamily="49" charset="0"/>
              </a:rPr>
              <a:t>color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darkgray</a:t>
            </a:r>
            <a:r>
              <a:rPr lang="pl-PL" sz="1900" dirty="0">
                <a:latin typeface="Lucida Console" pitchFamily="49" charset="0"/>
              </a:rPr>
              <a:t>")+</a:t>
            </a:r>
            <a:r>
              <a:rPr lang="pl-PL" sz="1900" dirty="0" err="1">
                <a:latin typeface="Lucida Console" pitchFamily="49" charset="0"/>
              </a:rPr>
              <a:t>coord_equal</a:t>
            </a:r>
            <a:r>
              <a:rPr lang="pl-PL" sz="1900" dirty="0" smtClean="0">
                <a:latin typeface="Lucida Console" pitchFamily="49" charset="0"/>
              </a:rPr>
              <a:t>()</a:t>
            </a:r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09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90513"/>
            <a:ext cx="787717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790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464" y="0"/>
            <a:ext cx="9144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#Wykres nieczytelny. Co można zrobić?</a:t>
            </a:r>
          </a:p>
          <a:p>
            <a:r>
              <a:rPr lang="pl-PL" sz="2400" dirty="0" smtClean="0"/>
              <a:t>#Pomnożyć współrzędne wektorów np. razy 2</a:t>
            </a:r>
          </a:p>
          <a:p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ggplot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sites</a:t>
            </a:r>
            <a:r>
              <a:rPr lang="pl-PL" sz="1900" dirty="0">
                <a:latin typeface="Lucida Console" pitchFamily="49" charset="0"/>
              </a:rPr>
              <a:t>)+</a:t>
            </a:r>
            <a:r>
              <a:rPr lang="pl-PL" sz="1900" dirty="0" err="1">
                <a:latin typeface="Lucida Console" pitchFamily="49" charset="0"/>
              </a:rPr>
              <a:t>geom_point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(x=CCA1,y=CCA2, col="red", </a:t>
            </a:r>
            <a:r>
              <a:rPr lang="pl-PL" sz="1900" dirty="0" err="1">
                <a:latin typeface="Lucida Console" pitchFamily="49" charset="0"/>
              </a:rPr>
              <a:t>size</a:t>
            </a:r>
            <a:r>
              <a:rPr lang="pl-PL" sz="1900" dirty="0">
                <a:latin typeface="Lucida Console" pitchFamily="49" charset="0"/>
              </a:rPr>
              <a:t>=1))+</a:t>
            </a:r>
            <a:r>
              <a:rPr lang="pl-PL" sz="1900" dirty="0" err="1">
                <a:latin typeface="Lucida Console" pitchFamily="49" charset="0"/>
              </a:rPr>
              <a:t>theme_bw</a:t>
            </a:r>
            <a:r>
              <a:rPr lang="pl-PL" sz="1900" dirty="0">
                <a:latin typeface="Lucida Console" pitchFamily="49" charset="0"/>
              </a:rPr>
              <a:t>()+</a:t>
            </a:r>
            <a:r>
              <a:rPr lang="pl-PL" sz="1900" dirty="0" err="1">
                <a:latin typeface="Lucida Console" pitchFamily="49" charset="0"/>
              </a:rPr>
              <a:t>theme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panel.grid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element_blank</a:t>
            </a:r>
            <a:r>
              <a:rPr lang="pl-PL" sz="1900" dirty="0">
                <a:latin typeface="Lucida Console" pitchFamily="49" charset="0"/>
              </a:rPr>
              <a:t>())+</a:t>
            </a:r>
            <a:r>
              <a:rPr lang="pl-PL" sz="1900" dirty="0" err="1">
                <a:latin typeface="Lucida Console" pitchFamily="49" charset="0"/>
              </a:rPr>
              <a:t>coord_equal</a:t>
            </a:r>
            <a:r>
              <a:rPr lang="pl-PL" sz="1900" dirty="0">
                <a:latin typeface="Lucida Console" pitchFamily="49" charset="0"/>
              </a:rPr>
              <a:t>()+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 smtClean="0">
                <a:latin typeface="Lucida Console" pitchFamily="49" charset="0"/>
              </a:rPr>
              <a:t>geom_segment</a:t>
            </a:r>
            <a:r>
              <a:rPr lang="pl-PL" sz="1900" dirty="0" smtClean="0">
                <a:latin typeface="Lucida Console" pitchFamily="49" charset="0"/>
              </a:rPr>
              <a:t>(data=</a:t>
            </a:r>
            <a:r>
              <a:rPr lang="pl-PL" sz="1900" dirty="0" err="1" smtClean="0">
                <a:solidFill>
                  <a:srgbClr val="FF0000"/>
                </a:solidFill>
                <a:latin typeface="Lucida Console" pitchFamily="49" charset="0"/>
              </a:rPr>
              <a:t>szczalki</a:t>
            </a:r>
            <a:r>
              <a:rPr lang="pl-PL" sz="1900" dirty="0" smtClean="0">
                <a:solidFill>
                  <a:srgbClr val="FF0000"/>
                </a:solidFill>
                <a:latin typeface="Lucida Console" pitchFamily="49" charset="0"/>
              </a:rPr>
              <a:t>*2</a:t>
            </a:r>
            <a:r>
              <a:rPr lang="pl-PL" sz="1900" dirty="0" smtClean="0">
                <a:latin typeface="Lucida Console" pitchFamily="49" charset="0"/>
              </a:rPr>
              <a:t>, 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(x=0, </a:t>
            </a:r>
            <a:r>
              <a:rPr lang="pl-PL" sz="1900" dirty="0" err="1">
                <a:latin typeface="Lucida Console" pitchFamily="49" charset="0"/>
              </a:rPr>
              <a:t>xend</a:t>
            </a:r>
            <a:r>
              <a:rPr lang="pl-PL" sz="1900" dirty="0">
                <a:latin typeface="Lucida Console" pitchFamily="49" charset="0"/>
              </a:rPr>
              <a:t>=CCA1, y=0, </a:t>
            </a:r>
            <a:r>
              <a:rPr lang="pl-PL" sz="1900" dirty="0" err="1">
                <a:latin typeface="Lucida Console" pitchFamily="49" charset="0"/>
              </a:rPr>
              <a:t>yend</a:t>
            </a:r>
            <a:r>
              <a:rPr lang="pl-PL" sz="1900" dirty="0">
                <a:latin typeface="Lucida Console" pitchFamily="49" charset="0"/>
              </a:rPr>
              <a:t>=CCA2), </a:t>
            </a:r>
            <a:r>
              <a:rPr lang="pl-PL" sz="1900" dirty="0" err="1">
                <a:latin typeface="Lucida Console" pitchFamily="49" charset="0"/>
              </a:rPr>
              <a:t>arrow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arrow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length</a:t>
            </a:r>
            <a:r>
              <a:rPr lang="pl-PL" sz="1900" dirty="0">
                <a:latin typeface="Lucida Console" pitchFamily="49" charset="0"/>
              </a:rPr>
              <a:t> = unit(0.3,'cm')),</a:t>
            </a:r>
            <a:r>
              <a:rPr lang="pl-PL" sz="1900" dirty="0" err="1">
                <a:latin typeface="Lucida Console" pitchFamily="49" charset="0"/>
              </a:rPr>
              <a:t>color</a:t>
            </a:r>
            <a:r>
              <a:rPr lang="pl-PL" sz="1900" dirty="0">
                <a:latin typeface="Lucida Console" pitchFamily="49" charset="0"/>
              </a:rPr>
              <a:t>='</a:t>
            </a:r>
            <a:r>
              <a:rPr lang="pl-PL" sz="1900" dirty="0" err="1">
                <a:latin typeface="Lucida Console" pitchFamily="49" charset="0"/>
              </a:rPr>
              <a:t>darkgray</a:t>
            </a:r>
            <a:r>
              <a:rPr lang="pl-PL" sz="1900" dirty="0">
                <a:latin typeface="Lucida Console" pitchFamily="49" charset="0"/>
              </a:rPr>
              <a:t>', </a:t>
            </a:r>
            <a:r>
              <a:rPr lang="pl-PL" sz="1900" dirty="0" err="1">
                <a:latin typeface="Lucida Console" pitchFamily="49" charset="0"/>
              </a:rPr>
              <a:t>size</a:t>
            </a:r>
            <a:r>
              <a:rPr lang="pl-PL" sz="1900" dirty="0">
                <a:latin typeface="Lucida Console" pitchFamily="49" charset="0"/>
              </a:rPr>
              <a:t>=.9)+</a:t>
            </a:r>
          </a:p>
          <a:p>
            <a:r>
              <a:rPr lang="pl-PL" sz="1900" dirty="0">
                <a:latin typeface="Lucida Console" pitchFamily="49" charset="0"/>
              </a:rPr>
              <a:t>  </a:t>
            </a:r>
            <a:r>
              <a:rPr lang="pl-PL" sz="1900" dirty="0" err="1">
                <a:latin typeface="Lucida Console" pitchFamily="49" charset="0"/>
              </a:rPr>
              <a:t>geom_text</a:t>
            </a:r>
            <a:r>
              <a:rPr lang="pl-PL" sz="1900" dirty="0">
                <a:latin typeface="Lucida Console" pitchFamily="49" charset="0"/>
              </a:rPr>
              <a:t>(data=</a:t>
            </a:r>
            <a:r>
              <a:rPr lang="pl-PL" sz="1900" dirty="0" err="1">
                <a:latin typeface="Lucida Console" pitchFamily="49" charset="0"/>
              </a:rPr>
              <a:t>as.data.frame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rownames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szczalki</a:t>
            </a:r>
            <a:r>
              <a:rPr lang="pl-PL" sz="1900" dirty="0">
                <a:latin typeface="Lucida Console" pitchFamily="49" charset="0"/>
              </a:rPr>
              <a:t>)), </a:t>
            </a:r>
            <a:r>
              <a:rPr lang="pl-PL" sz="1900" dirty="0" err="1">
                <a:latin typeface="Lucida Console" pitchFamily="49" charset="0"/>
              </a:rPr>
              <a:t>aes</a:t>
            </a:r>
            <a:r>
              <a:rPr lang="pl-PL" sz="1900" dirty="0">
                <a:latin typeface="Lucida Console" pitchFamily="49" charset="0"/>
              </a:rPr>
              <a:t>(x=szczalki$CCA1,y=szczalki$CCA2, </a:t>
            </a:r>
            <a:r>
              <a:rPr lang="pl-PL" sz="1900" dirty="0" err="1">
                <a:latin typeface="Lucida Console" pitchFamily="49" charset="0"/>
              </a:rPr>
              <a:t>label</a:t>
            </a:r>
            <a:r>
              <a:rPr lang="pl-PL" sz="1900" dirty="0">
                <a:latin typeface="Lucida Console" pitchFamily="49" charset="0"/>
              </a:rPr>
              <a:t>=</a:t>
            </a:r>
            <a:r>
              <a:rPr lang="pl-PL" sz="1900" dirty="0" err="1">
                <a:latin typeface="Lucida Console" pitchFamily="49" charset="0"/>
              </a:rPr>
              <a:t>rownames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szczalki</a:t>
            </a:r>
            <a:r>
              <a:rPr lang="pl-PL" sz="1900" dirty="0">
                <a:latin typeface="Lucida Console" pitchFamily="49" charset="0"/>
              </a:rPr>
              <a:t>)), </a:t>
            </a:r>
            <a:r>
              <a:rPr lang="pl-PL" sz="1900" dirty="0" err="1">
                <a:latin typeface="Lucida Console" pitchFamily="49" charset="0"/>
              </a:rPr>
              <a:t>color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darkgray</a:t>
            </a:r>
            <a:r>
              <a:rPr lang="pl-PL" sz="1900" dirty="0">
                <a:latin typeface="Lucida Console" pitchFamily="49" charset="0"/>
              </a:rPr>
              <a:t>")+</a:t>
            </a:r>
            <a:r>
              <a:rPr lang="pl-PL" sz="1900" dirty="0" err="1">
                <a:latin typeface="Lucida Console" pitchFamily="49" charset="0"/>
              </a:rPr>
              <a:t>coord_equal</a:t>
            </a:r>
            <a:r>
              <a:rPr lang="pl-PL" sz="1900" dirty="0" smtClean="0">
                <a:latin typeface="Lucida Console" pitchFamily="49" charset="0"/>
              </a:rPr>
              <a:t>()</a:t>
            </a:r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06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823978" cy="627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5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#Wczytanie danych</a:t>
            </a:r>
          </a:p>
          <a:p>
            <a:r>
              <a:rPr lang="pl-PL" sz="1900" dirty="0" err="1" smtClean="0">
                <a:latin typeface="Lucida Console" pitchFamily="49" charset="0"/>
              </a:rPr>
              <a:t>epi</a:t>
            </a:r>
            <a:r>
              <a:rPr lang="pl-PL" sz="1900" dirty="0">
                <a:latin typeface="Lucida Console" pitchFamily="49" charset="0"/>
              </a:rPr>
              <a:t>&lt;-read.csv('epi.cast.csv', sep</a:t>
            </a:r>
            <a:r>
              <a:rPr lang="pl-PL" sz="1900" dirty="0" smtClean="0">
                <a:latin typeface="Lucida Console" pitchFamily="49" charset="0"/>
              </a:rPr>
              <a:t>=';')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907300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1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2560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#Transpozycja kolumn z wierszami</a:t>
            </a:r>
          </a:p>
          <a:p>
            <a:r>
              <a:rPr lang="pl-PL" sz="1900" dirty="0">
                <a:latin typeface="Lucida Console" pitchFamily="49" charset="0"/>
              </a:rPr>
              <a:t>epi.t&lt;-t(</a:t>
            </a:r>
            <a:r>
              <a:rPr lang="pl-PL" sz="1900" dirty="0" err="1">
                <a:latin typeface="Lucida Console" pitchFamily="49" charset="0"/>
              </a:rPr>
              <a:t>epi</a:t>
            </a:r>
            <a:r>
              <a:rPr lang="pl-PL" sz="1900" dirty="0">
                <a:latin typeface="Lucida Console" pitchFamily="49" charset="0"/>
              </a:rPr>
              <a:t>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5" y="1484784"/>
            <a:ext cx="874501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6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256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#Przeprowadzenie analizy PCA</a:t>
            </a:r>
          </a:p>
          <a:p>
            <a:r>
              <a:rPr lang="pl-PL" sz="1900" dirty="0" err="1">
                <a:latin typeface="Lucida Console" pitchFamily="49" charset="0"/>
              </a:rPr>
              <a:t>epi.pca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rda</a:t>
            </a:r>
            <a:r>
              <a:rPr lang="pl-PL" sz="1900" dirty="0">
                <a:latin typeface="Lucida Console" pitchFamily="49" charset="0"/>
              </a:rPr>
              <a:t>(epi.t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endParaRPr lang="pl-PL" sz="2400" dirty="0"/>
          </a:p>
          <a:p>
            <a:r>
              <a:rPr lang="pl-PL" sz="2400" dirty="0" smtClean="0"/>
              <a:t>#Ekstrakcja współrzędnych dla pierwszej i drugiej osi ordynacyjnej</a:t>
            </a:r>
            <a:endParaRPr lang="pl-PL" sz="2400" dirty="0"/>
          </a:p>
          <a:p>
            <a:r>
              <a:rPr lang="pl-PL" sz="1900" dirty="0" err="1">
                <a:latin typeface="Lucida Console" pitchFamily="49" charset="0"/>
              </a:rPr>
              <a:t>wspol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scores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epi.pca</a:t>
            </a:r>
            <a:r>
              <a:rPr lang="pl-PL" sz="1900" dirty="0">
                <a:latin typeface="Lucida Console" pitchFamily="49" charset="0"/>
              </a:rPr>
              <a:t>)$</a:t>
            </a:r>
            <a:r>
              <a:rPr lang="pl-PL" sz="1900" dirty="0" err="1">
                <a:latin typeface="Lucida Console" pitchFamily="49" charset="0"/>
              </a:rPr>
              <a:t>sites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91" y="2192600"/>
            <a:ext cx="3893418" cy="394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72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#Wczytanie danych ze zmiennymi środowiskowymi</a:t>
            </a:r>
          </a:p>
          <a:p>
            <a:r>
              <a:rPr lang="pl-PL" sz="1900" dirty="0">
                <a:latin typeface="Lucida Console" pitchFamily="49" charset="0"/>
              </a:rPr>
              <a:t>cechy&lt;-</a:t>
            </a:r>
            <a:r>
              <a:rPr lang="pl-PL" sz="1900" dirty="0" err="1">
                <a:latin typeface="Lucida Console" pitchFamily="49" charset="0"/>
              </a:rPr>
              <a:t>read.table</a:t>
            </a:r>
            <a:r>
              <a:rPr lang="pl-PL" sz="1900" dirty="0">
                <a:latin typeface="Lucida Console" pitchFamily="49" charset="0"/>
              </a:rPr>
              <a:t>("cechy.csv", sep</a:t>
            </a:r>
            <a:r>
              <a:rPr lang="pl-PL" sz="1900" dirty="0" smtClean="0">
                <a:latin typeface="Lucida Console" pitchFamily="49" charset="0"/>
              </a:rPr>
              <a:t>=";")</a:t>
            </a:r>
          </a:p>
          <a:p>
            <a:r>
              <a:rPr lang="pl-PL" sz="1900" dirty="0" err="1">
                <a:latin typeface="Lucida Console" pitchFamily="49" charset="0"/>
              </a:rPr>
              <a:t>colnames</a:t>
            </a:r>
            <a:r>
              <a:rPr lang="pl-PL" sz="1900" dirty="0">
                <a:latin typeface="Lucida Console" pitchFamily="49" charset="0"/>
              </a:rPr>
              <a:t>(cechy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endParaRPr lang="pl-PL" sz="2400" dirty="0"/>
          </a:p>
          <a:p>
            <a:endParaRPr lang="pl-PL" sz="2400" dirty="0" smtClean="0"/>
          </a:p>
          <a:p>
            <a:endParaRPr lang="pl-PL" sz="2400" dirty="0"/>
          </a:p>
          <a:p>
            <a:r>
              <a:rPr lang="pl-PL" sz="2400" dirty="0" smtClean="0"/>
              <a:t>cechy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" y="1571899"/>
            <a:ext cx="9041818" cy="45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884121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5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#Stworzenie obiektu typu </a:t>
            </a:r>
            <a:r>
              <a:rPr lang="pl-PL" sz="2400" dirty="0" err="1" smtClean="0"/>
              <a:t>envfit</a:t>
            </a:r>
            <a:endParaRPr lang="pl-PL" sz="2400" dirty="0" smtClean="0"/>
          </a:p>
          <a:p>
            <a:r>
              <a:rPr lang="pl-PL" sz="1900" dirty="0" err="1">
                <a:latin typeface="Lucida Console" pitchFamily="49" charset="0"/>
              </a:rPr>
              <a:t>cechy.env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envfit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epi.pca</a:t>
            </a:r>
            <a:r>
              <a:rPr lang="pl-PL" sz="1900" dirty="0">
                <a:latin typeface="Lucida Console" pitchFamily="49" charset="0"/>
              </a:rPr>
              <a:t>, cechy[-c(1,2,13)])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9001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#Ekstrakcja współrzędnych wektorów pasywnych</a:t>
            </a:r>
          </a:p>
          <a:p>
            <a:endParaRPr lang="pl-PL" sz="2400" dirty="0"/>
          </a:p>
          <a:p>
            <a:r>
              <a:rPr lang="pl-PL" sz="1900" dirty="0" err="1">
                <a:latin typeface="Lucida Console" pitchFamily="49" charset="0"/>
              </a:rPr>
              <a:t>gg.strzalki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data.frame</a:t>
            </a:r>
            <a:r>
              <a:rPr lang="pl-PL" sz="1900" dirty="0">
                <a:latin typeface="Lucida Console" pitchFamily="49" charset="0"/>
              </a:rPr>
              <a:t>(PC1=</a:t>
            </a:r>
            <a:r>
              <a:rPr lang="pl-PL" sz="1900" dirty="0" err="1">
                <a:latin typeface="Lucida Console" pitchFamily="49" charset="0"/>
              </a:rPr>
              <a:t>cechy.env$vectors$arrows</a:t>
            </a:r>
            <a:r>
              <a:rPr lang="pl-PL" sz="1900" dirty="0">
                <a:latin typeface="Lucida Console" pitchFamily="49" charset="0"/>
              </a:rPr>
              <a:t>[,1], </a:t>
            </a:r>
          </a:p>
          <a:p>
            <a:r>
              <a:rPr lang="pl-PL" sz="1900" dirty="0">
                <a:latin typeface="Lucida Console" pitchFamily="49" charset="0"/>
              </a:rPr>
              <a:t>                        PC2=</a:t>
            </a:r>
            <a:r>
              <a:rPr lang="pl-PL" sz="1900" dirty="0" err="1">
                <a:latin typeface="Lucida Console" pitchFamily="49" charset="0"/>
              </a:rPr>
              <a:t>cechy.env$vectors$arrows</a:t>
            </a:r>
            <a:r>
              <a:rPr lang="pl-PL" sz="1900" dirty="0">
                <a:latin typeface="Lucida Console" pitchFamily="49" charset="0"/>
              </a:rPr>
              <a:t>[,2</a:t>
            </a:r>
            <a:r>
              <a:rPr lang="pl-PL" sz="1900" dirty="0" smtClean="0">
                <a:latin typeface="Lucida Console" pitchFamily="49" charset="0"/>
              </a:rPr>
              <a:t>],</a:t>
            </a:r>
          </a:p>
          <a:p>
            <a:r>
              <a:rPr lang="pl-PL" sz="1900" dirty="0" smtClean="0">
                <a:latin typeface="Lucida Console" pitchFamily="49" charset="0"/>
              </a:rPr>
              <a:t>lab=</a:t>
            </a:r>
            <a:r>
              <a:rPr lang="pl-PL" sz="1900" dirty="0" err="1" smtClean="0">
                <a:latin typeface="Lucida Console" pitchFamily="49" charset="0"/>
              </a:rPr>
              <a:t>rownames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cechy.env$vectors$arrows</a:t>
            </a:r>
            <a:r>
              <a:rPr lang="pl-PL" sz="1900" dirty="0">
                <a:latin typeface="Lucida Console" pitchFamily="49" charset="0"/>
              </a:rPr>
              <a:t>))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89" y="2564904"/>
            <a:ext cx="5153372" cy="301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08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861</Words>
  <Application>Microsoft Office PowerPoint</Application>
  <PresentationFormat>Pokaz na ekranie (4:3)</PresentationFormat>
  <Paragraphs>153</Paragraphs>
  <Slides>36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37" baseType="lpstr">
      <vt:lpstr>Motyw pakietu Office</vt:lpstr>
      <vt:lpstr>Prezentacja programu PowerPoint</vt:lpstr>
      <vt:lpstr>Tworzenie diagramów ordynacyjnych przy użyciu pakietu ggplot2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</dc:creator>
  <cp:lastModifiedBy>Patryk</cp:lastModifiedBy>
  <cp:revision>15</cp:revision>
  <dcterms:created xsi:type="dcterms:W3CDTF">2018-04-13T11:47:08Z</dcterms:created>
  <dcterms:modified xsi:type="dcterms:W3CDTF">2018-04-13T16:19:14Z</dcterms:modified>
</cp:coreProperties>
</file>