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70" r:id="rId3"/>
    <p:sldId id="258" r:id="rId4"/>
    <p:sldId id="259" r:id="rId5"/>
    <p:sldId id="260" r:id="rId6"/>
    <p:sldId id="272" r:id="rId7"/>
    <p:sldId id="265" r:id="rId8"/>
    <p:sldId id="261" r:id="rId9"/>
    <p:sldId id="262" r:id="rId10"/>
    <p:sldId id="277" r:id="rId11"/>
    <p:sldId id="266" r:id="rId12"/>
    <p:sldId id="273" r:id="rId13"/>
    <p:sldId id="268" r:id="rId14"/>
    <p:sldId id="275" r:id="rId15"/>
    <p:sldId id="278" r:id="rId16"/>
    <p:sldId id="279" r:id="rId17"/>
    <p:sldId id="280" r:id="rId18"/>
    <p:sldId id="276" r:id="rId19"/>
    <p:sldId id="281" r:id="rId20"/>
    <p:sldId id="271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 varScale="1">
        <p:scale>
          <a:sx n="103" d="100"/>
          <a:sy n="103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9A66-A90D-40BB-8F05-6E8AA7F7E121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C9B02-E8E7-4E96-AFA2-ED00341464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21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j.w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C9B02-E8E7-4E96-AFA2-ED003414648B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18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j.w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C9B02-E8E7-4E96-AFA2-ED003414648B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5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j.w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C9B02-E8E7-4E96-AFA2-ED003414648B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92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1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26818" y="620688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#Dlaczego powyżej 10?</a:t>
            </a:r>
          </a:p>
          <a:p>
            <a:r>
              <a:rPr lang="pl-PL" sz="2200" dirty="0" smtClean="0"/>
              <a:t>#Bo tak jest umownie przyjęte, ale niektórzy autorzy w finalnym modelu nie uwzględniają </a:t>
            </a:r>
            <a:r>
              <a:rPr lang="pl-PL" sz="2200" dirty="0" err="1" smtClean="0"/>
              <a:t>predyktorów</a:t>
            </a:r>
            <a:r>
              <a:rPr lang="pl-PL" sz="2200" dirty="0" smtClean="0"/>
              <a:t> już przy wartościach VIF&gt;5:</a:t>
            </a:r>
          </a:p>
          <a:p>
            <a:endParaRPr lang="pl-PL" sz="2200" dirty="0"/>
          </a:p>
          <a:p>
            <a:r>
              <a:rPr lang="pl-PL" sz="2200" dirty="0" smtClean="0"/>
              <a:t>”</a:t>
            </a:r>
            <a:r>
              <a:rPr lang="en-US" sz="2400" dirty="0" smtClean="0"/>
              <a:t>To </a:t>
            </a:r>
            <a:r>
              <a:rPr lang="en-US" sz="2400" dirty="0"/>
              <a:t>check for </a:t>
            </a:r>
            <a:r>
              <a:rPr lang="en-US" sz="2400" dirty="0" err="1"/>
              <a:t>collinearity</a:t>
            </a:r>
            <a:r>
              <a:rPr lang="en-US" sz="2400" dirty="0"/>
              <a:t> between independent variables, variance inflation factors (VIF) were calculated using the </a:t>
            </a:r>
            <a:r>
              <a:rPr lang="en-US" sz="2400" dirty="0" err="1"/>
              <a:t>corvif</a:t>
            </a:r>
            <a:r>
              <a:rPr lang="en-US" sz="2400" dirty="0"/>
              <a:t> function in the AED package in </a:t>
            </a:r>
            <a:r>
              <a:rPr lang="en-US" sz="2400" dirty="0" smtClean="0"/>
              <a:t>R</a:t>
            </a:r>
            <a:r>
              <a:rPr lang="pl-PL" sz="2400" dirty="0" smtClean="0"/>
              <a:t>”</a:t>
            </a:r>
            <a:r>
              <a:rPr lang="en-US" sz="2400" dirty="0" smtClean="0"/>
              <a:t> </a:t>
            </a:r>
            <a:r>
              <a:rPr lang="pl-PL" sz="2400" dirty="0" smtClean="0"/>
              <a:t>- </a:t>
            </a:r>
            <a:r>
              <a:rPr lang="en-US" sz="2400" dirty="0" err="1" smtClean="0"/>
              <a:t>Zuur</a:t>
            </a:r>
            <a:r>
              <a:rPr lang="en-US" sz="2400" dirty="0" smtClean="0"/>
              <a:t> </a:t>
            </a:r>
            <a:r>
              <a:rPr lang="en-US" sz="2400" dirty="0"/>
              <a:t>et al</a:t>
            </a:r>
            <a:r>
              <a:rPr lang="en-US" sz="2400" dirty="0" smtClean="0"/>
              <a:t>. </a:t>
            </a:r>
            <a:r>
              <a:rPr lang="pl-PL" sz="2400" dirty="0" smtClean="0"/>
              <a:t>(</a:t>
            </a:r>
            <a:r>
              <a:rPr lang="en-US" sz="2400" dirty="0" smtClean="0"/>
              <a:t>2009</a:t>
            </a:r>
            <a:r>
              <a:rPr lang="pl-PL" sz="2400" dirty="0" smtClean="0"/>
              <a:t>)</a:t>
            </a:r>
            <a:r>
              <a:rPr lang="en-US" sz="2400" dirty="0" smtClean="0"/>
              <a:t> </a:t>
            </a:r>
            <a:endParaRPr lang="pl-PL" sz="2400" dirty="0" smtClean="0"/>
          </a:p>
          <a:p>
            <a:endParaRPr lang="pl-PL" sz="2400" dirty="0"/>
          </a:p>
          <a:p>
            <a:r>
              <a:rPr lang="pl-PL" sz="2400" dirty="0" smtClean="0"/>
              <a:t>„</a:t>
            </a:r>
            <a:r>
              <a:rPr lang="en-US" sz="2400" dirty="0" smtClean="0"/>
              <a:t>VIF </a:t>
            </a:r>
            <a:r>
              <a:rPr lang="en-US" sz="2400" dirty="0"/>
              <a:t>above 5 indicate high </a:t>
            </a:r>
            <a:r>
              <a:rPr lang="en-US" sz="2400" dirty="0" err="1"/>
              <a:t>multicollinearity</a:t>
            </a:r>
            <a:r>
              <a:rPr lang="en-US" sz="2400" dirty="0"/>
              <a:t> between independent variables </a:t>
            </a:r>
            <a:r>
              <a:rPr lang="pl-PL" sz="2400" dirty="0"/>
              <a:t>(</a:t>
            </a:r>
            <a:r>
              <a:rPr lang="en-US" sz="2400" dirty="0" err="1" smtClean="0"/>
              <a:t>Sileshi</a:t>
            </a:r>
            <a:r>
              <a:rPr lang="en-US" sz="2400" dirty="0" smtClean="0"/>
              <a:t> 2014). </a:t>
            </a:r>
            <a:r>
              <a:rPr lang="en-US" sz="2400" dirty="0"/>
              <a:t>While many biomass studies include variables that are highly correlated (e.g., diameter and height), we avoided this to ensure that the parameter estimates represented causal relationships as closely as </a:t>
            </a:r>
            <a:r>
              <a:rPr lang="en-US" sz="2400" dirty="0" smtClean="0"/>
              <a:t>possible</a:t>
            </a:r>
            <a:r>
              <a:rPr lang="pl-PL" sz="2400" dirty="0" smtClean="0"/>
              <a:t> - </a:t>
            </a:r>
            <a:r>
              <a:rPr lang="pl-PL" sz="2400" dirty="0" err="1" smtClean="0"/>
              <a:t>Forrester</a:t>
            </a:r>
            <a:r>
              <a:rPr lang="pl-PL" sz="2400" dirty="0" smtClean="0"/>
              <a:t> </a:t>
            </a:r>
            <a:r>
              <a:rPr lang="pl-PL" sz="2400" dirty="0"/>
              <a:t>et al. </a:t>
            </a:r>
            <a:r>
              <a:rPr lang="pl-PL" sz="2400" dirty="0" smtClean="0"/>
              <a:t>(2017)</a:t>
            </a:r>
          </a:p>
        </p:txBody>
      </p:sp>
    </p:spTree>
    <p:extLst>
      <p:ext uri="{BB962C8B-B14F-4D97-AF65-F5344CB8AC3E}">
        <p14:creationId xmlns:p14="http://schemas.microsoft.com/office/powerpoint/2010/main" val="83526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54" y="2161257"/>
            <a:ext cx="7768429" cy="136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rostokąt 1"/>
          <p:cNvSpPr/>
          <p:nvPr/>
        </p:nvSpPr>
        <p:spPr>
          <a:xfrm>
            <a:off x="0" y="94579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#Wyrzucamy z zestawu cechy o największych wartościach VIF</a:t>
            </a:r>
            <a:endParaRPr lang="pl-PL" sz="2200" dirty="0">
              <a:latin typeface="Lucida Console" pitchFamily="49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79512" y="1792409"/>
            <a:ext cx="298671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 err="1" smtClean="0">
                <a:latin typeface="Lucida Console" panose="020B0609040504020204" pitchFamily="49" charset="0"/>
              </a:rPr>
              <a:t>colnames</a:t>
            </a:r>
            <a:r>
              <a:rPr lang="pl-PL" sz="1900" dirty="0" smtClean="0">
                <a:latin typeface="Lucida Console" panose="020B0609040504020204" pitchFamily="49" charset="0"/>
              </a:rPr>
              <a:t>(</a:t>
            </a:r>
            <a:r>
              <a:rPr lang="pl-PL" sz="1900" dirty="0" err="1" smtClean="0">
                <a:latin typeface="Lucida Console" panose="020B0609040504020204" pitchFamily="49" charset="0"/>
              </a:rPr>
              <a:t>ponds.env</a:t>
            </a:r>
            <a:r>
              <a:rPr lang="pl-PL" sz="1900" dirty="0" smtClean="0">
                <a:latin typeface="Lucida Console" panose="020B0609040504020204" pitchFamily="49" charset="0"/>
              </a:rPr>
              <a:t>)</a:t>
            </a:r>
            <a:endParaRPr lang="pl-PL" sz="1900" dirty="0">
              <a:latin typeface="Lucida Console" panose="020B0609040504020204" pitchFamily="49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6851270" y="2379381"/>
            <a:ext cx="1032243" cy="264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959962" y="2919067"/>
            <a:ext cx="904325" cy="249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3059832" y="2374615"/>
            <a:ext cx="1906595" cy="274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71845" y="3842779"/>
            <a:ext cx="578876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 smtClean="0">
                <a:latin typeface="Lucida Console" pitchFamily="49" charset="0"/>
              </a:rPr>
              <a:t>ponds2&lt;-</a:t>
            </a:r>
            <a:r>
              <a:rPr lang="pl-PL" sz="1900" dirty="0" err="1" smtClean="0">
                <a:latin typeface="Lucida Console" pitchFamily="49" charset="0"/>
              </a:rPr>
              <a:t>ponds.env</a:t>
            </a:r>
            <a:r>
              <a:rPr lang="pl-PL" sz="1900" dirty="0" smtClean="0">
                <a:latin typeface="Lucida Console" pitchFamily="49" charset="0"/>
              </a:rPr>
              <a:t>[-c(2,3,4,7,9,11,12)]</a:t>
            </a:r>
          </a:p>
          <a:p>
            <a:r>
              <a:rPr lang="pl-PL" sz="1900" dirty="0" err="1" smtClean="0">
                <a:latin typeface="Lucida Console" pitchFamily="49" charset="0"/>
              </a:rPr>
              <a:t>colnames</a:t>
            </a:r>
            <a:r>
              <a:rPr lang="pl-PL" sz="1900" dirty="0" smtClean="0">
                <a:latin typeface="Lucida Console" pitchFamily="49" charset="0"/>
              </a:rPr>
              <a:t>(ponds2)</a:t>
            </a:r>
            <a:endParaRPr lang="pl-PL" sz="1900" dirty="0">
              <a:latin typeface="Lucida Console" pitchFamily="49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4966426" y="2389733"/>
            <a:ext cx="1765813" cy="274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4966427" y="2677856"/>
            <a:ext cx="897861" cy="23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880781" y="2911177"/>
            <a:ext cx="792088" cy="249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6979188" y="2897699"/>
            <a:ext cx="904325" cy="249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0" y="4754449"/>
            <a:ext cx="8880987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Prostokąt 16"/>
          <p:cNvSpPr/>
          <p:nvPr/>
        </p:nvSpPr>
        <p:spPr>
          <a:xfrm>
            <a:off x="179512" y="594928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#Na podstawie VIF, cechy w ponds2 w największym stopniu wpływają</a:t>
            </a:r>
          </a:p>
          <a:p>
            <a:r>
              <a:rPr lang="pl-PL" sz="2200" dirty="0" smtClean="0"/>
              <a:t>na biomasę niesporczaków.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1361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32540"/>
            <a:ext cx="7280316" cy="582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rostokąt 1"/>
          <p:cNvSpPr/>
          <p:nvPr/>
        </p:nvSpPr>
        <p:spPr>
          <a:xfrm>
            <a:off x="-25927" y="0"/>
            <a:ext cx="91440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#Wniosek z analizy VIF – do naszego CCA powinniśmy użyć mniej </a:t>
            </a:r>
            <a:r>
              <a:rPr lang="pl-PL" sz="2200" dirty="0" err="1" smtClean="0"/>
              <a:t>predyktorów</a:t>
            </a:r>
            <a:endParaRPr lang="pl-PL" sz="2200" dirty="0" smtClean="0"/>
          </a:p>
          <a:p>
            <a:r>
              <a:rPr lang="pl-PL" sz="2200" dirty="0" smtClean="0"/>
              <a:t>#Zróbmy więc CCA z mniejszą liczbą zmiennych:</a:t>
            </a:r>
          </a:p>
          <a:p>
            <a:endParaRPr lang="pl-PL" sz="2200" dirty="0" smtClean="0"/>
          </a:p>
          <a:p>
            <a:r>
              <a:rPr lang="pl-PL" sz="2000" dirty="0" smtClean="0">
                <a:latin typeface="Lucida Console" pitchFamily="49" charset="0"/>
              </a:rPr>
              <a:t>ponds.cca2&lt;-</a:t>
            </a:r>
            <a:r>
              <a:rPr lang="pl-PL" sz="2000" dirty="0" err="1" smtClean="0">
                <a:latin typeface="Lucida Console" pitchFamily="49" charset="0"/>
              </a:rPr>
              <a:t>cca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ponds.spp</a:t>
            </a:r>
            <a:r>
              <a:rPr lang="pl-PL" sz="2000" dirty="0" smtClean="0">
                <a:latin typeface="Lucida Console" pitchFamily="49" charset="0"/>
              </a:rPr>
              <a:t>~., data=ponds2)</a:t>
            </a:r>
          </a:p>
          <a:p>
            <a:r>
              <a:rPr lang="pl-PL" sz="2000" dirty="0">
                <a:latin typeface="Lucida Console" pitchFamily="49" charset="0"/>
              </a:rPr>
              <a:t>plot(ponds.cca2</a:t>
            </a:r>
            <a:r>
              <a:rPr lang="pl-PL" sz="2000" dirty="0" smtClean="0">
                <a:latin typeface="Lucida Console" pitchFamily="49" charset="0"/>
              </a:rPr>
              <a:t>)</a:t>
            </a:r>
            <a:endParaRPr lang="pl-PL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4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67432" y="620688"/>
            <a:ext cx="895122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</a:t>
            </a:r>
            <a:r>
              <a:rPr lang="pl-PL" sz="2200" dirty="0" err="1" smtClean="0"/>
              <a:t>Okej</a:t>
            </a:r>
            <a:r>
              <a:rPr lang="pl-PL" sz="2200" dirty="0" smtClean="0"/>
              <a:t>, ale czy nasz model jest istotny statystycznie?</a:t>
            </a:r>
          </a:p>
          <a:p>
            <a:r>
              <a:rPr lang="pl-PL" sz="2200" dirty="0" smtClean="0"/>
              <a:t>#Istotność modelu można sprawdzić wykonując analizę PERMANOVA:</a:t>
            </a:r>
          </a:p>
          <a:p>
            <a:endParaRPr lang="pl-PL" sz="2400" dirty="0"/>
          </a:p>
          <a:p>
            <a:r>
              <a:rPr lang="pl-PL" sz="2000" dirty="0" err="1" smtClean="0">
                <a:latin typeface="Lucida Console" pitchFamily="49" charset="0"/>
              </a:rPr>
              <a:t>anova</a:t>
            </a:r>
            <a:r>
              <a:rPr lang="pl-PL" sz="2000" dirty="0" smtClean="0">
                <a:latin typeface="Lucida Console" pitchFamily="49" charset="0"/>
              </a:rPr>
              <a:t>(ponds.cca</a:t>
            </a:r>
            <a:r>
              <a:rPr lang="pl-PL" sz="2000" dirty="0">
                <a:latin typeface="Lucida Console" pitchFamily="49" charset="0"/>
              </a:rPr>
              <a:t>2</a:t>
            </a:r>
            <a:r>
              <a:rPr lang="pl-PL" sz="2000" dirty="0" smtClean="0">
                <a:latin typeface="Lucida Console" pitchFamily="49" charset="0"/>
              </a:rPr>
              <a:t>)</a:t>
            </a:r>
            <a:endParaRPr lang="pl-PL" sz="2000" dirty="0">
              <a:latin typeface="Lucida Console" pitchFamily="49" charset="0"/>
            </a:endParaRPr>
          </a:p>
          <a:p>
            <a:endParaRPr lang="pl-PL" sz="1900" dirty="0" smtClean="0">
              <a:latin typeface="Lucida Console" pitchFamily="49" charset="0"/>
            </a:endParaRPr>
          </a:p>
          <a:p>
            <a:endParaRPr lang="pl-PL" sz="1900" dirty="0">
              <a:latin typeface="Lucida Console" pitchFamily="49" charset="0"/>
            </a:endParaRPr>
          </a:p>
          <a:p>
            <a:endParaRPr lang="pl-PL" sz="1900" dirty="0" smtClean="0">
              <a:latin typeface="Lucida Console" pitchFamily="49" charset="0"/>
            </a:endParaRPr>
          </a:p>
          <a:p>
            <a:endParaRPr lang="pl-PL" sz="1900" dirty="0">
              <a:latin typeface="Lucida Console" pitchFamily="49" charset="0"/>
            </a:endParaRPr>
          </a:p>
          <a:p>
            <a:endParaRPr lang="pl-PL" sz="1900" dirty="0" smtClean="0">
              <a:latin typeface="Lucida Console" pitchFamily="49" charset="0"/>
            </a:endParaRPr>
          </a:p>
          <a:p>
            <a:endParaRPr lang="pl-PL" sz="1900" dirty="0">
              <a:latin typeface="Lucida Console" pitchFamily="49" charset="0"/>
            </a:endParaRPr>
          </a:p>
          <a:p>
            <a:endParaRPr lang="pl-PL" sz="1900" dirty="0" smtClean="0">
              <a:latin typeface="Lucida Console" pitchFamily="49" charset="0"/>
            </a:endParaRPr>
          </a:p>
          <a:p>
            <a:endParaRPr lang="pl-PL" sz="1900" dirty="0">
              <a:latin typeface="Lucida Console" pitchFamily="49" charset="0"/>
            </a:endParaRPr>
          </a:p>
          <a:p>
            <a:endParaRPr lang="pl-PL" sz="1900" dirty="0" smtClean="0">
              <a:latin typeface="Lucida Console" pitchFamily="49" charset="0"/>
            </a:endParaRPr>
          </a:p>
          <a:p>
            <a:endParaRPr lang="pl-PL" sz="1900" dirty="0">
              <a:latin typeface="Lucida Console" pitchFamily="49" charset="0"/>
            </a:endParaRPr>
          </a:p>
          <a:p>
            <a:r>
              <a:rPr lang="pl-PL" sz="2200" dirty="0" smtClean="0"/>
              <a:t>#</a:t>
            </a:r>
            <a:r>
              <a:rPr lang="pl-PL" sz="2200" dirty="0" err="1" smtClean="0"/>
              <a:t>Okej</a:t>
            </a:r>
            <a:r>
              <a:rPr lang="pl-PL" sz="2200" dirty="0" smtClean="0"/>
              <a:t>, model istotny, ale jak sprawdzić, które zmienne istotnie wpływają na biomasę niesporczaków?</a:t>
            </a:r>
            <a:endParaRPr lang="pl-PL" sz="2200" dirty="0" smtClean="0">
              <a:latin typeface="Lucida Console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839144" cy="183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3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24888" y="476672"/>
            <a:ext cx="91688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 smtClean="0">
                <a:latin typeface="Lucida Console" pitchFamily="49" charset="0"/>
              </a:rPr>
              <a:t>anova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ponds.cca.final</a:t>
            </a:r>
            <a:r>
              <a:rPr lang="pl-PL" sz="2000" dirty="0">
                <a:latin typeface="Lucida Console" pitchFamily="49" charset="0"/>
              </a:rPr>
              <a:t>, by='</a:t>
            </a:r>
            <a:r>
              <a:rPr lang="pl-PL" sz="2000" dirty="0" err="1">
                <a:latin typeface="Lucida Console" pitchFamily="49" charset="0"/>
              </a:rPr>
              <a:t>terms</a:t>
            </a:r>
            <a:r>
              <a:rPr lang="pl-PL" sz="2000" dirty="0">
                <a:latin typeface="Lucida Console" pitchFamily="49" charset="0"/>
              </a:rPr>
              <a:t>')</a:t>
            </a:r>
          </a:p>
          <a:p>
            <a:endParaRPr lang="pl-PL" sz="2400" dirty="0" smtClean="0"/>
          </a:p>
          <a:p>
            <a:endParaRPr lang="pl-PL" sz="1900" dirty="0" smtClean="0">
              <a:latin typeface="Lucida Console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24744"/>
            <a:ext cx="874028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rostokąt 2"/>
          <p:cNvSpPr/>
          <p:nvPr/>
        </p:nvSpPr>
        <p:spPr>
          <a:xfrm>
            <a:off x="179510" y="4437112"/>
            <a:ext cx="87402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#Wychodzi, że tylko dwa </a:t>
            </a:r>
            <a:r>
              <a:rPr lang="pl-PL" sz="2200" dirty="0" err="1" smtClean="0"/>
              <a:t>predyktory</a:t>
            </a:r>
            <a:r>
              <a:rPr lang="pl-PL" sz="2200" dirty="0" smtClean="0"/>
              <a:t> są istotne, ale czy ten model najlepiej opisuje wpływ właściwości fizykochemicznych na biomasę niesporczaków?</a:t>
            </a:r>
            <a:endParaRPr lang="pl-PL" sz="2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0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49282" y="116632"/>
            <a:ext cx="874028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#Aby to sprawdzić, </a:t>
            </a:r>
            <a:r>
              <a:rPr lang="pl-PL" sz="2200" dirty="0" err="1" smtClean="0"/>
              <a:t>trzebaby</a:t>
            </a:r>
            <a:r>
              <a:rPr lang="pl-PL" sz="2200" dirty="0" smtClean="0"/>
              <a:t> </a:t>
            </a:r>
            <a:r>
              <a:rPr lang="pl-PL" sz="2200" dirty="0" smtClean="0"/>
              <a:t>przeprowadzić krokową selekcję zmiennych i na podstawie najmniejszego AIC wybrać model, który najlepiej opisuje zależność</a:t>
            </a:r>
          </a:p>
          <a:p>
            <a:r>
              <a:rPr lang="pl-PL" sz="2200" dirty="0" smtClean="0"/>
              <a:t>#do tego służy </a:t>
            </a:r>
            <a:r>
              <a:rPr lang="pl-PL" sz="2000" dirty="0" err="1" smtClean="0">
                <a:latin typeface="Lucida Console" pitchFamily="49" charset="0"/>
              </a:rPr>
              <a:t>vegan</a:t>
            </a:r>
            <a:r>
              <a:rPr lang="pl-PL" sz="2000" dirty="0" smtClean="0">
                <a:latin typeface="Lucida Console" pitchFamily="49" charset="0"/>
              </a:rPr>
              <a:t>::step()</a:t>
            </a:r>
          </a:p>
          <a:p>
            <a:r>
              <a:rPr lang="pl-PL" sz="2000" dirty="0" smtClean="0">
                <a:latin typeface="Lucida Console" pitchFamily="49" charset="0"/>
              </a:rPr>
              <a:t>step(ponds.cca2)</a:t>
            </a:r>
            <a:endParaRPr lang="pl-PL" sz="2000" dirty="0">
              <a:latin typeface="Lucida Console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28800"/>
            <a:ext cx="4710367" cy="505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rostokąt 2"/>
          <p:cNvSpPr/>
          <p:nvPr/>
        </p:nvSpPr>
        <p:spPr>
          <a:xfrm>
            <a:off x="32544" y="2564904"/>
            <a:ext cx="26945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>
                <a:solidFill>
                  <a:srgbClr val="FF0000"/>
                </a:solidFill>
              </a:rPr>
              <a:t>NIEMNIEJ JEDNAK,</a:t>
            </a:r>
          </a:p>
          <a:p>
            <a:r>
              <a:rPr lang="pl-PL" sz="2200" dirty="0" smtClean="0">
                <a:solidFill>
                  <a:srgbClr val="FF0000"/>
                </a:solidFill>
              </a:rPr>
              <a:t>JEST TO</a:t>
            </a:r>
          </a:p>
          <a:p>
            <a:r>
              <a:rPr lang="pl-PL" sz="2200" dirty="0" smtClean="0">
                <a:solidFill>
                  <a:srgbClr val="FF0000"/>
                </a:solidFill>
              </a:rPr>
              <a:t>NIEBEZPIECZNE</a:t>
            </a:r>
          </a:p>
          <a:p>
            <a:r>
              <a:rPr lang="pl-PL" sz="2200" dirty="0" smtClean="0">
                <a:solidFill>
                  <a:srgbClr val="FF0000"/>
                </a:solidFill>
              </a:rPr>
              <a:t>NARZĘDZIE!!!</a:t>
            </a:r>
            <a:endParaRPr lang="pl-PL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8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9512" y="18864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200" dirty="0" smtClean="0"/>
              <a:t>#Model finalny: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764704"/>
            <a:ext cx="8412679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05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9512" y="188640"/>
            <a:ext cx="871296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#Zróbmy więc CCA z trzema </a:t>
            </a:r>
            <a:r>
              <a:rPr lang="pl-PL" sz="2200" dirty="0" err="1" smtClean="0"/>
              <a:t>predyktorami</a:t>
            </a:r>
            <a:r>
              <a:rPr lang="pl-PL" sz="2200" dirty="0" smtClean="0"/>
              <a:t>, uwzględnionymi w modelu finalnym:</a:t>
            </a:r>
          </a:p>
          <a:p>
            <a:endParaRPr lang="pl-PL" sz="2200" dirty="0"/>
          </a:p>
          <a:p>
            <a:r>
              <a:rPr lang="pl-PL" sz="2000" dirty="0" err="1">
                <a:latin typeface="Lucida Console" pitchFamily="49" charset="0"/>
              </a:rPr>
              <a:t>c</a:t>
            </a:r>
            <a:r>
              <a:rPr lang="pl-PL" sz="2000" dirty="0" err="1" smtClean="0">
                <a:latin typeface="Lucida Console" pitchFamily="49" charset="0"/>
              </a:rPr>
              <a:t>ca.final</a:t>
            </a:r>
            <a:r>
              <a:rPr lang="pl-PL" sz="2000" dirty="0" smtClean="0">
                <a:latin typeface="Lucida Console" pitchFamily="49" charset="0"/>
              </a:rPr>
              <a:t>&lt;-</a:t>
            </a:r>
            <a:r>
              <a:rPr lang="pl-PL" sz="2000" dirty="0" err="1" smtClean="0">
                <a:latin typeface="Lucida Console" pitchFamily="49" charset="0"/>
              </a:rPr>
              <a:t>cca</a:t>
            </a:r>
            <a:r>
              <a:rPr lang="pl-PL" sz="2000" dirty="0" smtClean="0">
                <a:latin typeface="Lucida Console" pitchFamily="49" charset="0"/>
              </a:rPr>
              <a:t>(ponds.spp~NO3 </a:t>
            </a:r>
            <a:r>
              <a:rPr lang="pl-PL" sz="2000" dirty="0">
                <a:latin typeface="Lucida Console" pitchFamily="49" charset="0"/>
              </a:rPr>
              <a:t>+ </a:t>
            </a:r>
            <a:r>
              <a:rPr lang="pl-PL" sz="2000" dirty="0" err="1">
                <a:latin typeface="Lucida Console" pitchFamily="49" charset="0"/>
              </a:rPr>
              <a:t>Secchi</a:t>
            </a:r>
            <a:r>
              <a:rPr lang="pl-PL" sz="2000" dirty="0">
                <a:latin typeface="Lucida Console" pitchFamily="49" charset="0"/>
              </a:rPr>
              <a:t> + </a:t>
            </a:r>
            <a:r>
              <a:rPr lang="pl-PL" sz="2000" dirty="0" err="1" smtClean="0">
                <a:latin typeface="Lucida Console" pitchFamily="49" charset="0"/>
              </a:rPr>
              <a:t>Maxdept</a:t>
            </a:r>
            <a:r>
              <a:rPr lang="pl-PL" sz="2000" dirty="0" smtClean="0">
                <a:latin typeface="Lucida Console" pitchFamily="49" charset="0"/>
              </a:rPr>
              <a:t>, data=ponds2)</a:t>
            </a:r>
          </a:p>
          <a:p>
            <a:r>
              <a:rPr lang="pl-PL" sz="2000" dirty="0" smtClean="0">
                <a:latin typeface="Lucida Console" pitchFamily="49" charset="0"/>
              </a:rPr>
              <a:t>plot(</a:t>
            </a:r>
            <a:r>
              <a:rPr lang="pl-PL" sz="2000" dirty="0" err="1" smtClean="0">
                <a:latin typeface="Lucida Console" pitchFamily="49" charset="0"/>
              </a:rPr>
              <a:t>cca.final</a:t>
            </a:r>
            <a:r>
              <a:rPr lang="pl-PL" sz="2000" dirty="0" smtClean="0">
                <a:latin typeface="Lucida Console" pitchFamily="49" charset="0"/>
              </a:rPr>
              <a:t>)</a:t>
            </a:r>
          </a:p>
          <a:p>
            <a:endParaRPr lang="pl-PL" sz="2000" dirty="0">
              <a:latin typeface="Lucida Console" pitchFamily="49" charset="0"/>
            </a:endParaRPr>
          </a:p>
          <a:p>
            <a:r>
              <a:rPr lang="pl-PL" sz="2200" dirty="0" smtClean="0"/>
              <a:t>#i PERMANOVA</a:t>
            </a:r>
          </a:p>
          <a:p>
            <a:r>
              <a:rPr lang="pl-PL" sz="2000" dirty="0" err="1">
                <a:latin typeface="Lucida Console" pitchFamily="49" charset="0"/>
              </a:rPr>
              <a:t>anova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cca.final</a:t>
            </a:r>
            <a:r>
              <a:rPr lang="pl-PL" sz="2000" dirty="0">
                <a:latin typeface="Lucida Console" pitchFamily="49" charset="0"/>
              </a:rPr>
              <a:t>, by="</a:t>
            </a:r>
            <a:r>
              <a:rPr lang="pl-PL" sz="2000" dirty="0" err="1">
                <a:latin typeface="Lucida Console" pitchFamily="49" charset="0"/>
              </a:rPr>
              <a:t>terms</a:t>
            </a:r>
            <a:r>
              <a:rPr lang="pl-PL" sz="2000" dirty="0">
                <a:latin typeface="Lucida Console" pitchFamily="49" charset="0"/>
              </a:rPr>
              <a:t>")</a:t>
            </a:r>
            <a:endParaRPr lang="pl-PL" sz="2000" dirty="0" smtClean="0">
              <a:latin typeface="Lucida Console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8496944" cy="318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65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6" y="430887"/>
            <a:ext cx="7666037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rostokąt 1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#Tylko przezroczystość i głębokość wody istotnie wpływa na biomasę niesporczaków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13113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20064" y="163959"/>
            <a:ext cx="8712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#Ale ile procent zmienności wyjaśniają nasze modele? </a:t>
            </a:r>
          </a:p>
          <a:p>
            <a:r>
              <a:rPr lang="pl-PL" sz="2200" dirty="0" smtClean="0"/>
              <a:t>#Obliczmy ich R2 i porównajmy ze sobą</a:t>
            </a:r>
            <a:endParaRPr lang="pl-PL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89298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340768"/>
            <a:ext cx="330344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183533" y="3222335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#Rodzi się więc pytanie</a:t>
            </a:r>
            <a:r>
              <a:rPr lang="pl-PL" sz="2200" dirty="0" smtClean="0"/>
              <a:t>…</a:t>
            </a:r>
          </a:p>
          <a:p>
            <a:endParaRPr lang="pl-PL" sz="2200" dirty="0"/>
          </a:p>
          <a:p>
            <a:r>
              <a:rPr lang="pl-PL" sz="2200" dirty="0" smtClean="0"/>
              <a:t>…jak </a:t>
            </a:r>
            <a:r>
              <a:rPr lang="pl-PL" sz="2200" dirty="0" smtClean="0"/>
              <a:t>byście mieli do wyboru model bardziej skomplikowany z większą ilością </a:t>
            </a:r>
            <a:r>
              <a:rPr lang="pl-PL" sz="2200" dirty="0" err="1" smtClean="0"/>
              <a:t>predyktorów</a:t>
            </a:r>
            <a:r>
              <a:rPr lang="pl-PL" sz="2200" dirty="0" smtClean="0"/>
              <a:t> i większym R2</a:t>
            </a:r>
          </a:p>
          <a:p>
            <a:endParaRPr lang="pl-PL" sz="2200" dirty="0"/>
          </a:p>
          <a:p>
            <a:r>
              <a:rPr lang="pl-PL" sz="2200" dirty="0" smtClean="0"/>
              <a:t>…oraz model prostszy z mniejszą liczbą bardziej istotnych </a:t>
            </a:r>
            <a:r>
              <a:rPr lang="pl-PL" sz="2200" dirty="0" err="1" smtClean="0"/>
              <a:t>predyktorów</a:t>
            </a:r>
            <a:r>
              <a:rPr lang="pl-PL" sz="2200" dirty="0" smtClean="0"/>
              <a:t>, ale z mniejszym R2</a:t>
            </a:r>
          </a:p>
          <a:p>
            <a:pPr algn="ctr"/>
            <a:r>
              <a:rPr lang="pl-PL" sz="2200" dirty="0" smtClean="0"/>
              <a:t>                                             </a:t>
            </a:r>
          </a:p>
          <a:p>
            <a:pPr algn="ctr"/>
            <a:r>
              <a:rPr lang="pl-PL" sz="2200" dirty="0"/>
              <a:t> </a:t>
            </a:r>
            <a:r>
              <a:rPr lang="pl-PL" sz="2200" dirty="0" smtClean="0"/>
              <a:t>                                                                   …to co byście wybrali?</a:t>
            </a:r>
          </a:p>
        </p:txBody>
      </p:sp>
      <p:pic>
        <p:nvPicPr>
          <p:cNvPr id="7" name="Picture 2" descr="Znalezione obrazy dla zapytania trollfa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664" y="5719851"/>
            <a:ext cx="561434" cy="45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6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>
            <a:normAutofit/>
          </a:bodyPr>
          <a:lstStyle/>
          <a:p>
            <a:r>
              <a:rPr lang="pl-PL" sz="4000" b="1" dirty="0" smtClean="0"/>
              <a:t>Metody ordynacji bezpośredniej</a:t>
            </a:r>
            <a:endParaRPr lang="pl-PL" sz="4000" b="1" dirty="0"/>
          </a:p>
        </p:txBody>
      </p:sp>
    </p:spTree>
    <p:extLst>
      <p:ext uri="{BB962C8B-B14F-4D97-AF65-F5344CB8AC3E}">
        <p14:creationId xmlns:p14="http://schemas.microsoft.com/office/powerpoint/2010/main" val="32480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9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9512" y="1628800"/>
            <a:ext cx="8534400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pl-PL" altLang="en-US" sz="2200" dirty="0" smtClean="0">
                <a:latin typeface="+mn-lt"/>
              </a:rPr>
              <a:t>#Przedstawiają </a:t>
            </a:r>
            <a:r>
              <a:rPr lang="pl-PL" altLang="en-US" sz="2200" dirty="0" smtClean="0">
                <a:latin typeface="+mn-lt"/>
              </a:rPr>
              <a:t>zmienne środowiskowe w sposób </a:t>
            </a:r>
            <a:r>
              <a:rPr lang="pl-PL" altLang="en-US" sz="2200" b="1" dirty="0" smtClean="0">
                <a:latin typeface="+mn-lt"/>
              </a:rPr>
              <a:t>aktywny</a:t>
            </a:r>
            <a:r>
              <a:rPr lang="pl-PL" altLang="en-US" sz="2200" dirty="0">
                <a:latin typeface="+mn-lt"/>
              </a:rPr>
              <a:t> </a:t>
            </a:r>
            <a:r>
              <a:rPr lang="pl-PL" altLang="en-US" sz="2200" dirty="0" smtClean="0">
                <a:latin typeface="+mn-lt"/>
              </a:rPr>
              <a:t>(dodanie do analizy zmiennych środowiskowych modyfikuje rozmieszczenie punktów w przestrzeni ordynacyjnej)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pl-PL" altLang="en-US" sz="2200" dirty="0" smtClean="0">
                <a:latin typeface="+mn-lt"/>
              </a:rPr>
              <a:t>#Przy </a:t>
            </a:r>
            <a:r>
              <a:rPr lang="pl-PL" altLang="en-US" sz="2200" dirty="0" smtClean="0">
                <a:latin typeface="+mn-lt"/>
              </a:rPr>
              <a:t>ordynacji pośredniej </a:t>
            </a:r>
            <a:r>
              <a:rPr lang="pl-PL" altLang="en-US" sz="2200" b="1" dirty="0" smtClean="0">
                <a:latin typeface="+mn-lt"/>
              </a:rPr>
              <a:t>pasywne</a:t>
            </a:r>
            <a:r>
              <a:rPr lang="pl-PL" altLang="en-US" sz="2200" dirty="0" smtClean="0">
                <a:latin typeface="+mn-lt"/>
              </a:rPr>
              <a:t> nakładanie zmiennych (po dodaniu do analizy zmiennych środowiskowych brak modyfikacji rozmieszczenia punktów w przestrzeni ordynacyjnej)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pl-PL" altLang="en-US" sz="2200" dirty="0">
              <a:latin typeface="+mn-lt"/>
            </a:endParaRP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altLang="en-US" sz="2200" dirty="0">
                <a:latin typeface="+mn-lt"/>
              </a:rPr>
              <a:t>Redundancy </a:t>
            </a:r>
            <a:r>
              <a:rPr lang="en-GB" altLang="en-US" sz="2200" dirty="0" smtClean="0">
                <a:latin typeface="+mn-lt"/>
              </a:rPr>
              <a:t>analysis</a:t>
            </a:r>
            <a:r>
              <a:rPr lang="pl-PL" altLang="en-US" sz="2200" dirty="0" smtClean="0">
                <a:latin typeface="+mn-lt"/>
              </a:rPr>
              <a:t> (</a:t>
            </a:r>
            <a:r>
              <a:rPr lang="pl-PL" altLang="en-US" sz="2200" b="1" dirty="0" smtClean="0">
                <a:latin typeface="+mn-lt"/>
              </a:rPr>
              <a:t>RDA</a:t>
            </a:r>
            <a:r>
              <a:rPr lang="pl-PL" altLang="en-US" sz="2200" dirty="0" smtClean="0">
                <a:latin typeface="+mn-lt"/>
              </a:rPr>
              <a:t>)</a:t>
            </a:r>
            <a:r>
              <a:rPr lang="en-GB" altLang="en-US" sz="2200" dirty="0" smtClean="0">
                <a:latin typeface="+mn-lt"/>
              </a:rPr>
              <a:t> </a:t>
            </a:r>
            <a:r>
              <a:rPr lang="en-GB" altLang="en-US" sz="2200" dirty="0">
                <a:latin typeface="+mn-lt"/>
                <a:sym typeface="Symbol" pitchFamily="18" charset="2"/>
              </a:rPr>
              <a:t> </a:t>
            </a:r>
            <a:r>
              <a:rPr lang="en-GB" altLang="en-US" sz="2200" dirty="0">
                <a:latin typeface="+mn-lt"/>
              </a:rPr>
              <a:t>constrained or canonical </a:t>
            </a:r>
            <a:r>
              <a:rPr lang="en-GB" altLang="en-US" sz="2200" b="1" dirty="0">
                <a:latin typeface="+mn-lt"/>
              </a:rPr>
              <a:t>PCA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altLang="en-US" sz="2200" dirty="0">
                <a:latin typeface="+mn-lt"/>
              </a:rPr>
              <a:t>Canonical correspondence analysis (</a:t>
            </a:r>
            <a:r>
              <a:rPr lang="en-GB" altLang="en-US" sz="2200" b="1" dirty="0">
                <a:latin typeface="+mn-lt"/>
              </a:rPr>
              <a:t>CCA</a:t>
            </a:r>
            <a:r>
              <a:rPr lang="en-GB" altLang="en-US" sz="2200" dirty="0">
                <a:latin typeface="+mn-lt"/>
              </a:rPr>
              <a:t>) </a:t>
            </a:r>
            <a:r>
              <a:rPr lang="en-GB" altLang="en-US" sz="2200" dirty="0">
                <a:latin typeface="+mn-lt"/>
                <a:sym typeface="Symbol" pitchFamily="18" charset="2"/>
              </a:rPr>
              <a:t> </a:t>
            </a:r>
            <a:r>
              <a:rPr lang="en-GB" altLang="en-US" sz="2200" dirty="0">
                <a:latin typeface="+mn-lt"/>
              </a:rPr>
              <a:t>constrained </a:t>
            </a:r>
            <a:r>
              <a:rPr lang="en-GB" altLang="en-US" sz="2200" b="1" dirty="0" smtClean="0">
                <a:latin typeface="+mn-lt"/>
              </a:rPr>
              <a:t>C</a:t>
            </a:r>
            <a:r>
              <a:rPr lang="pl-PL" altLang="en-US" sz="2200" b="1" dirty="0" smtClean="0">
                <a:latin typeface="+mn-lt"/>
              </a:rPr>
              <a:t>A</a:t>
            </a:r>
            <a:endParaRPr lang="pl-PL" altLang="en-US" sz="2200" b="1" dirty="0">
              <a:latin typeface="+mn-lt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738486" y="188640"/>
            <a:ext cx="565039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/>
              <a:t>Ordynacja i regresja w jednym</a:t>
            </a:r>
          </a:p>
        </p:txBody>
      </p:sp>
    </p:spTree>
    <p:extLst>
      <p:ext uri="{BB962C8B-B14F-4D97-AF65-F5344CB8AC3E}">
        <p14:creationId xmlns:p14="http://schemas.microsoft.com/office/powerpoint/2010/main" val="37476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26775" y="1700808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200" b="1" dirty="0" smtClean="0"/>
              <a:t>Dobra do analizy długich gradientów (&lt;2SD)</a:t>
            </a:r>
          </a:p>
          <a:p>
            <a:endParaRPr lang="pl-PL" sz="2200" dirty="0"/>
          </a:p>
          <a:p>
            <a:r>
              <a:rPr lang="pl-PL" sz="2200" dirty="0" smtClean="0"/>
              <a:t>Co nam daje:</a:t>
            </a:r>
          </a:p>
          <a:p>
            <a:r>
              <a:rPr lang="pl-PL" sz="2200" dirty="0" smtClean="0"/>
              <a:t>#Odległości </a:t>
            </a:r>
            <a:r>
              <a:rPr lang="pl-PL" sz="2200" dirty="0" smtClean="0"/>
              <a:t>pomiędzy próbami (</a:t>
            </a:r>
            <a:r>
              <a:rPr lang="pl-PL" sz="2200" b="1" dirty="0" err="1" smtClean="0"/>
              <a:t>site</a:t>
            </a:r>
            <a:r>
              <a:rPr lang="pl-PL" sz="2200" b="1" dirty="0" smtClean="0"/>
              <a:t> </a:t>
            </a:r>
            <a:r>
              <a:rPr lang="pl-PL" sz="2200" b="1" dirty="0" err="1" smtClean="0"/>
              <a:t>scores</a:t>
            </a:r>
            <a:r>
              <a:rPr lang="pl-PL" sz="2200" dirty="0" smtClean="0"/>
              <a:t>), czyli podstawowy gradient zmienności</a:t>
            </a:r>
          </a:p>
          <a:p>
            <a:r>
              <a:rPr lang="pl-PL" sz="2200" dirty="0" smtClean="0"/>
              <a:t>#Odległości </a:t>
            </a:r>
            <a:r>
              <a:rPr lang="pl-PL" sz="2200" dirty="0" smtClean="0"/>
              <a:t>między gatunkami (</a:t>
            </a:r>
            <a:r>
              <a:rPr lang="pl-PL" sz="2200" b="1" dirty="0" err="1" smtClean="0"/>
              <a:t>species</a:t>
            </a:r>
            <a:r>
              <a:rPr lang="pl-PL" sz="2200" b="1" dirty="0" smtClean="0"/>
              <a:t> </a:t>
            </a:r>
            <a:r>
              <a:rPr lang="pl-PL" sz="2200" b="1" dirty="0" err="1" smtClean="0"/>
              <a:t>scores</a:t>
            </a:r>
            <a:r>
              <a:rPr lang="pl-PL" sz="2200" dirty="0" smtClean="0"/>
              <a:t>), czyli lokalizacja optimów występowania gatunków w przestrzeni w zależności od lokalizacji prób (</a:t>
            </a:r>
            <a:r>
              <a:rPr lang="pl-PL" sz="2200" dirty="0" err="1" smtClean="0"/>
              <a:t>sites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#Dodatkowo </a:t>
            </a:r>
            <a:r>
              <a:rPr lang="pl-PL" sz="2200" dirty="0" smtClean="0"/>
              <a:t>– odległości środowiskowe (</a:t>
            </a:r>
            <a:r>
              <a:rPr lang="pl-PL" sz="2200" b="1" dirty="0" err="1" smtClean="0"/>
              <a:t>biplot</a:t>
            </a:r>
            <a:r>
              <a:rPr lang="pl-PL" sz="2200" b="1" dirty="0" smtClean="0"/>
              <a:t> </a:t>
            </a:r>
            <a:r>
              <a:rPr lang="pl-PL" sz="2200" b="1" dirty="0" err="1" smtClean="0"/>
              <a:t>scores</a:t>
            </a:r>
            <a:r>
              <a:rPr lang="pl-PL" sz="2200" dirty="0" smtClean="0"/>
              <a:t>), które definiują przestrzeń gradientu</a:t>
            </a:r>
          </a:p>
        </p:txBody>
      </p:sp>
      <p:sp>
        <p:nvSpPr>
          <p:cNvPr id="3" name="Prostokąt 2"/>
          <p:cNvSpPr/>
          <p:nvPr/>
        </p:nvSpPr>
        <p:spPr>
          <a:xfrm>
            <a:off x="727033" y="188640"/>
            <a:ext cx="767331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CCA (</a:t>
            </a:r>
            <a:r>
              <a:rPr lang="pl-PL" altLang="en-US" sz="3400" b="1" dirty="0" err="1" smtClean="0">
                <a:solidFill>
                  <a:srgbClr val="FF0000"/>
                </a:solidFill>
              </a:rPr>
              <a:t>C</a:t>
            </a:r>
            <a:r>
              <a:rPr lang="pl-PL" altLang="en-US" sz="3400" b="1" dirty="0" err="1" smtClean="0"/>
              <a:t>anonical</a:t>
            </a:r>
            <a:r>
              <a:rPr lang="pl-PL" altLang="en-US" sz="3400" b="1" dirty="0" smtClean="0"/>
              <a:t> </a:t>
            </a:r>
            <a:r>
              <a:rPr lang="pl-PL" altLang="en-US" sz="3400" b="1" dirty="0" err="1" smtClean="0">
                <a:solidFill>
                  <a:srgbClr val="FF0000"/>
                </a:solidFill>
              </a:rPr>
              <a:t>C</a:t>
            </a:r>
            <a:r>
              <a:rPr lang="pl-PL" altLang="en-US" sz="3400" b="1" dirty="0" err="1" smtClean="0"/>
              <a:t>orrespondence</a:t>
            </a:r>
            <a:r>
              <a:rPr lang="pl-PL" altLang="en-US" sz="3400" b="1" dirty="0" smtClean="0"/>
              <a:t> </a:t>
            </a:r>
            <a:r>
              <a:rPr lang="pl-PL" altLang="en-US" sz="3400" b="1" dirty="0" smtClean="0">
                <a:solidFill>
                  <a:srgbClr val="FF0000"/>
                </a:solidFill>
              </a:rPr>
              <a:t>A</a:t>
            </a:r>
            <a:r>
              <a:rPr lang="pl-PL" altLang="en-US" sz="3400" b="1" dirty="0" smtClean="0"/>
              <a:t>nalysis)</a:t>
            </a:r>
            <a:endParaRPr lang="pl-PL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31273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-8308" y="98072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 kolumnach obiektu </a:t>
            </a:r>
            <a:r>
              <a:rPr lang="pl-PL" sz="2200" dirty="0" err="1" smtClean="0"/>
              <a:t>ponds.spp</a:t>
            </a:r>
            <a:r>
              <a:rPr lang="pl-PL" sz="2200" dirty="0" smtClean="0"/>
              <a:t> zawarto nazwy 48 gatunków niesporczaków (wyrażone kodami), stwierdzone w 30 próbach wody (wiersze). Dane w komórkach zawierają biomasę każdego gatunku w każdej próbie</a:t>
            </a:r>
          </a:p>
          <a:p>
            <a:endParaRPr lang="pl-PL" sz="2200" dirty="0"/>
          </a:p>
          <a:p>
            <a:endParaRPr lang="pl-PL" sz="2200" dirty="0" smtClean="0"/>
          </a:p>
          <a:p>
            <a:endParaRPr lang="pl-PL" sz="2200" dirty="0" smtClean="0"/>
          </a:p>
          <a:p>
            <a:endParaRPr lang="pl-PL" sz="2200" dirty="0" smtClean="0"/>
          </a:p>
          <a:p>
            <a:endParaRPr lang="pl-PL" sz="2200" dirty="0" smtClean="0"/>
          </a:p>
          <a:p>
            <a:endParaRPr lang="pl-PL" sz="2200" dirty="0"/>
          </a:p>
          <a:p>
            <a:endParaRPr lang="pl-PL" sz="2200" dirty="0" smtClean="0"/>
          </a:p>
          <a:p>
            <a:r>
              <a:rPr lang="pl-PL" sz="2200" dirty="0" smtClean="0"/>
              <a:t>#</a:t>
            </a:r>
            <a:r>
              <a:rPr lang="pl-PL" sz="2200" dirty="0"/>
              <a:t>Obiekt </a:t>
            </a:r>
            <a:r>
              <a:rPr lang="pl-PL" sz="2200" dirty="0" err="1" smtClean="0"/>
              <a:t>ponds.env</a:t>
            </a:r>
            <a:r>
              <a:rPr lang="pl-PL" sz="2200" dirty="0" smtClean="0"/>
              <a:t> </a:t>
            </a:r>
            <a:r>
              <a:rPr lang="pl-PL" sz="2200" dirty="0"/>
              <a:t>zawiera </a:t>
            </a:r>
            <a:r>
              <a:rPr lang="pl-PL" sz="2200" dirty="0" smtClean="0"/>
              <a:t>zbiór parametrów fizykochemicznych wody, również obliczone dla każdej z 30 prób</a:t>
            </a:r>
            <a:endParaRPr lang="pl-PL" sz="2200" dirty="0"/>
          </a:p>
          <a:p>
            <a:endParaRPr lang="pl-PL" sz="2400" dirty="0" smtClean="0"/>
          </a:p>
        </p:txBody>
      </p:sp>
      <p:sp>
        <p:nvSpPr>
          <p:cNvPr id="7" name="Prostokąt 6"/>
          <p:cNvSpPr/>
          <p:nvPr/>
        </p:nvSpPr>
        <p:spPr>
          <a:xfrm>
            <a:off x="3725161" y="188640"/>
            <a:ext cx="16770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CCA w R</a:t>
            </a:r>
            <a:endParaRPr lang="pl-PL" altLang="en-US" sz="3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2486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3" y="5310615"/>
            <a:ext cx="9000538" cy="66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7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1520786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/>
              <a:t>#Pełny zapis CCA:</a:t>
            </a:r>
          </a:p>
          <a:p>
            <a:endParaRPr lang="pl-PL" sz="2000" dirty="0"/>
          </a:p>
          <a:p>
            <a:r>
              <a:rPr lang="pl-PL" sz="2000" dirty="0" err="1">
                <a:latin typeface="Lucida Console" pitchFamily="49" charset="0"/>
              </a:rPr>
              <a:t>ponds.cca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 smtClean="0">
                <a:latin typeface="Lucida Console" pitchFamily="49" charset="0"/>
              </a:rPr>
              <a:t>cca</a:t>
            </a:r>
            <a:r>
              <a:rPr lang="pl-PL" sz="2000" dirty="0" smtClean="0">
                <a:latin typeface="Lucida Console" pitchFamily="49" charset="0"/>
              </a:rPr>
              <a:t>(</a:t>
            </a:r>
            <a:r>
              <a:rPr lang="pl-PL" sz="2000" dirty="0" err="1" smtClean="0">
                <a:latin typeface="Lucida Console" pitchFamily="49" charset="0"/>
              </a:rPr>
              <a:t>ponds.spp~pH+Conductivity</a:t>
            </a:r>
            <a:r>
              <a:rPr lang="pl-PL" sz="2000" dirty="0">
                <a:latin typeface="Lucida Console" pitchFamily="49" charset="0"/>
              </a:rPr>
              <a:t>+</a:t>
            </a:r>
          </a:p>
          <a:p>
            <a:r>
              <a:rPr lang="pl-PL" sz="2000" dirty="0">
                <a:latin typeface="Lucida Console" pitchFamily="49" charset="0"/>
              </a:rPr>
              <a:t>Alkalinity+TP+SiO2+NO3+Na+K+Mg+Ca+Cl+SO4+</a:t>
            </a:r>
          </a:p>
          <a:p>
            <a:r>
              <a:rPr lang="pl-PL" sz="2000" dirty="0" err="1">
                <a:latin typeface="Lucida Console" pitchFamily="49" charset="0"/>
              </a:rPr>
              <a:t>Chla+Secchi+Maxdept</a:t>
            </a:r>
            <a:r>
              <a:rPr lang="pl-PL" sz="2000" dirty="0">
                <a:latin typeface="Lucida Console" pitchFamily="49" charset="0"/>
              </a:rPr>
              <a:t>, data=</a:t>
            </a:r>
            <a:r>
              <a:rPr lang="pl-PL" sz="2000" dirty="0" err="1">
                <a:latin typeface="Lucida Console" pitchFamily="49" charset="0"/>
              </a:rPr>
              <a:t>ponds.env</a:t>
            </a:r>
            <a:r>
              <a:rPr lang="pl-PL" sz="2000" dirty="0">
                <a:latin typeface="Lucida Console" pitchFamily="49" charset="0"/>
              </a:rPr>
              <a:t>)</a:t>
            </a:r>
          </a:p>
          <a:p>
            <a:endParaRPr lang="pl-PL" dirty="0"/>
          </a:p>
          <a:p>
            <a:r>
              <a:rPr lang="pl-PL" sz="2200" dirty="0"/>
              <a:t>#Skrócona forma zapisu</a:t>
            </a:r>
          </a:p>
          <a:p>
            <a:endParaRPr lang="pl-PL" sz="2000" dirty="0"/>
          </a:p>
          <a:p>
            <a:r>
              <a:rPr lang="pl-PL" sz="2000" dirty="0" err="1">
                <a:latin typeface="Lucida Console" pitchFamily="49" charset="0"/>
              </a:rPr>
              <a:t>ponds.cca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>
                <a:latin typeface="Lucida Console" pitchFamily="49" charset="0"/>
              </a:rPr>
              <a:t>cca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ponds.env</a:t>
            </a:r>
            <a:r>
              <a:rPr lang="pl-PL" sz="2000" dirty="0">
                <a:latin typeface="Lucida Console" pitchFamily="49" charset="0"/>
              </a:rPr>
              <a:t>~., data=</a:t>
            </a:r>
            <a:r>
              <a:rPr lang="pl-PL" sz="2000" dirty="0" err="1">
                <a:latin typeface="Lucida Console" pitchFamily="49" charset="0"/>
              </a:rPr>
              <a:t>ponds.env</a:t>
            </a:r>
            <a:r>
              <a:rPr lang="pl-PL" sz="2000" dirty="0"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59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7983" r="1553" b="-3120"/>
          <a:stretch/>
        </p:blipFill>
        <p:spPr bwMode="auto">
          <a:xfrm>
            <a:off x="179511" y="1052735"/>
            <a:ext cx="6408713" cy="580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444208" y="1124744"/>
            <a:ext cx="2716872" cy="368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r>
              <a:rPr lang="en-GB" altLang="en-US" sz="2200" dirty="0">
                <a:latin typeface="+mn-lt"/>
              </a:rPr>
              <a:t>CCA </a:t>
            </a:r>
            <a:r>
              <a:rPr lang="en-GB" altLang="en-US" sz="2200" dirty="0" err="1">
                <a:latin typeface="+mn-lt"/>
              </a:rPr>
              <a:t>triplot</a:t>
            </a:r>
            <a:r>
              <a:rPr lang="en-GB" altLang="en-US" sz="2200" dirty="0">
                <a:latin typeface="+mn-lt"/>
              </a:rPr>
              <a:t>: </a:t>
            </a:r>
            <a:endParaRPr lang="pl-PL" altLang="en-US" sz="22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endParaRPr lang="pl-PL" altLang="en-US" sz="22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r>
              <a:rPr lang="pl-PL" altLang="en-US" sz="2200" dirty="0" smtClean="0">
                <a:latin typeface="+mn-lt"/>
              </a:rPr>
              <a:t>Ciągłe zmienne środowiskowe (strzałki)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endParaRPr lang="pl-PL" altLang="en-US" sz="22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r>
              <a:rPr lang="pl-PL" altLang="en-US" sz="2200" dirty="0" smtClean="0">
                <a:latin typeface="+mn-lt"/>
              </a:rPr>
              <a:t>Próby jako czarne liczby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endParaRPr lang="pl-PL" altLang="en-US" sz="2200" dirty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r>
              <a:rPr lang="pl-PL" altLang="en-US" sz="2200" dirty="0" smtClean="0">
                <a:latin typeface="+mn-lt"/>
              </a:rPr>
              <a:t>Gatunki na czerwono</a:t>
            </a:r>
          </a:p>
        </p:txBody>
      </p:sp>
      <p:sp>
        <p:nvSpPr>
          <p:cNvPr id="4" name="Prostokąt 3"/>
          <p:cNvSpPr/>
          <p:nvPr/>
        </p:nvSpPr>
        <p:spPr>
          <a:xfrm>
            <a:off x="3796368" y="17818"/>
            <a:ext cx="153465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Wykres</a:t>
            </a:r>
            <a:endParaRPr lang="pl-PL" altLang="en-US" sz="3400" b="1" dirty="0"/>
          </a:p>
        </p:txBody>
      </p:sp>
      <p:sp>
        <p:nvSpPr>
          <p:cNvPr id="6" name="Prostokąt 5"/>
          <p:cNvSpPr/>
          <p:nvPr/>
        </p:nvSpPr>
        <p:spPr>
          <a:xfrm>
            <a:off x="539552" y="50861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latin typeface="Lucida Console" pitchFamily="49" charset="0"/>
              </a:rPr>
              <a:t>plot(</a:t>
            </a:r>
            <a:r>
              <a:rPr lang="pl-PL" sz="2000" dirty="0" err="1" smtClean="0">
                <a:latin typeface="Lucida Console" pitchFamily="49" charset="0"/>
              </a:rPr>
              <a:t>ponds.cca</a:t>
            </a:r>
            <a:r>
              <a:rPr lang="pl-PL" sz="2000" dirty="0" smtClean="0">
                <a:latin typeface="Lucida Console" pitchFamily="49" charset="0"/>
              </a:rPr>
              <a:t>)</a:t>
            </a:r>
            <a:endParaRPr lang="pl-PL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993182" y="0"/>
            <a:ext cx="514102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RDA (</a:t>
            </a:r>
            <a:r>
              <a:rPr lang="pl-PL" altLang="en-US" sz="3400" b="1" dirty="0" err="1" smtClean="0">
                <a:solidFill>
                  <a:srgbClr val="FF0000"/>
                </a:solidFill>
              </a:rPr>
              <a:t>R</a:t>
            </a:r>
            <a:r>
              <a:rPr lang="pl-PL" altLang="en-US" sz="3400" b="1" dirty="0" err="1" smtClean="0"/>
              <a:t>e</a:t>
            </a:r>
            <a:r>
              <a:rPr lang="pl-PL" altLang="en-US" sz="3400" b="1" dirty="0" err="1" smtClean="0">
                <a:solidFill>
                  <a:srgbClr val="FF0000"/>
                </a:solidFill>
              </a:rPr>
              <a:t>D</a:t>
            </a:r>
            <a:r>
              <a:rPr lang="pl-PL" altLang="en-US" sz="3400" b="1" dirty="0" err="1" smtClean="0"/>
              <a:t>undancy</a:t>
            </a:r>
            <a:r>
              <a:rPr lang="pl-PL" altLang="en-US" sz="3400" b="1" dirty="0" smtClean="0"/>
              <a:t> </a:t>
            </a:r>
            <a:r>
              <a:rPr lang="pl-PL" altLang="en-US" sz="3400" b="1" dirty="0" smtClean="0">
                <a:solidFill>
                  <a:srgbClr val="FF0000"/>
                </a:solidFill>
              </a:rPr>
              <a:t>A</a:t>
            </a:r>
            <a:r>
              <a:rPr lang="pl-PL" altLang="en-US" sz="3400" b="1" dirty="0" smtClean="0"/>
              <a:t>nalysis)</a:t>
            </a:r>
            <a:endParaRPr lang="pl-PL" altLang="en-US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10017" y="62493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/>
              <a:t>Dobra do analizy krótkich gradientów (&gt;2SD)</a:t>
            </a:r>
          </a:p>
          <a:p>
            <a:endParaRPr lang="pl-PL" sz="2400" dirty="0" smtClean="0"/>
          </a:p>
          <a:p>
            <a:endParaRPr lang="pl-PL" sz="2400" dirty="0"/>
          </a:p>
        </p:txBody>
      </p:sp>
      <p:sp>
        <p:nvSpPr>
          <p:cNvPr id="6" name="Prostokąt 5"/>
          <p:cNvSpPr/>
          <p:nvPr/>
        </p:nvSpPr>
        <p:spPr>
          <a:xfrm>
            <a:off x="10016" y="1148151"/>
            <a:ext cx="913398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 err="1">
                <a:latin typeface="Lucida Console" pitchFamily="49" charset="0"/>
              </a:rPr>
              <a:t>ponds.rda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 smtClean="0">
                <a:latin typeface="Lucida Console" pitchFamily="49" charset="0"/>
              </a:rPr>
              <a:t>rda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ponds.spp</a:t>
            </a:r>
            <a:r>
              <a:rPr lang="pl-PL" sz="1900" dirty="0" smtClean="0">
                <a:latin typeface="Lucida Console" pitchFamily="49" charset="0"/>
              </a:rPr>
              <a:t>~., </a:t>
            </a:r>
            <a:r>
              <a:rPr lang="pl-PL" sz="1900" dirty="0">
                <a:latin typeface="Lucida Console" pitchFamily="49" charset="0"/>
              </a:rPr>
              <a:t>data=</a:t>
            </a:r>
            <a:r>
              <a:rPr lang="pl-PL" sz="1900" dirty="0" err="1">
                <a:latin typeface="Lucida Console" pitchFamily="49" charset="0"/>
              </a:rPr>
              <a:t>ponds.env</a:t>
            </a:r>
            <a:r>
              <a:rPr lang="pl-PL" sz="1900" dirty="0">
                <a:latin typeface="Lucida Console" pitchFamily="49" charset="0"/>
              </a:rPr>
              <a:t>)</a:t>
            </a:r>
          </a:p>
          <a:p>
            <a:r>
              <a:rPr lang="pl-PL" sz="1900" dirty="0" smtClean="0">
                <a:latin typeface="Lucida Console" pitchFamily="49" charset="0"/>
              </a:rPr>
              <a:t>plot(</a:t>
            </a:r>
            <a:r>
              <a:rPr lang="pl-PL" sz="1900" dirty="0" err="1" smtClean="0">
                <a:latin typeface="Lucida Console" pitchFamily="49" charset="0"/>
              </a:rPr>
              <a:t>ponds.rda</a:t>
            </a:r>
            <a:r>
              <a:rPr lang="pl-PL" sz="1900" dirty="0" smtClean="0">
                <a:latin typeface="Lucida Console" pitchFamily="49" charset="0"/>
              </a:rPr>
              <a:t>)</a:t>
            </a:r>
            <a:endParaRPr lang="pl-PL" sz="1900" dirty="0">
              <a:latin typeface="Lucida Console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4" r="2365" b="2094"/>
          <a:stretch/>
        </p:blipFill>
        <p:spPr bwMode="auto">
          <a:xfrm>
            <a:off x="1589590" y="1792327"/>
            <a:ext cx="5544616" cy="484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0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0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400" b="1" dirty="0" smtClean="0"/>
              <a:t>Ustalenie ważności zmiennych</a:t>
            </a:r>
            <a:endParaRPr lang="pl-PL" sz="3400" b="1" dirty="0"/>
          </a:p>
        </p:txBody>
      </p:sp>
      <p:sp>
        <p:nvSpPr>
          <p:cNvPr id="6" name="Prostokąt 5"/>
          <p:cNvSpPr/>
          <p:nvPr/>
        </p:nvSpPr>
        <p:spPr>
          <a:xfrm>
            <a:off x="0" y="90872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</a:t>
            </a:r>
            <a:r>
              <a:rPr lang="pl-PL" sz="2200" dirty="0" err="1" smtClean="0"/>
              <a:t>Variance</a:t>
            </a:r>
            <a:r>
              <a:rPr lang="pl-PL" sz="2200" dirty="0" smtClean="0"/>
              <a:t> </a:t>
            </a:r>
            <a:r>
              <a:rPr lang="pl-PL" sz="2200" dirty="0" err="1" smtClean="0"/>
              <a:t>Inflation</a:t>
            </a:r>
            <a:r>
              <a:rPr lang="pl-PL" sz="2200" dirty="0" smtClean="0"/>
              <a:t> </a:t>
            </a:r>
            <a:r>
              <a:rPr lang="pl-PL" sz="2200" dirty="0" err="1" smtClean="0"/>
              <a:t>Factors</a:t>
            </a:r>
            <a:r>
              <a:rPr lang="pl-PL" sz="2200" dirty="0" smtClean="0"/>
              <a:t> – duże wartości VIF dla zmiennych świadczą o dużej sile korelacji tych zmiennych z innymi</a:t>
            </a:r>
          </a:p>
          <a:p>
            <a:endParaRPr lang="pl-PL" sz="2200" dirty="0">
              <a:latin typeface="Lucida Console" pitchFamily="49" charset="0"/>
            </a:endParaRPr>
          </a:p>
          <a:p>
            <a:r>
              <a:rPr lang="pl-PL" sz="2000" dirty="0" err="1">
                <a:latin typeface="Lucida Console" panose="020B0609040504020204" pitchFamily="49" charset="0"/>
              </a:rPr>
              <a:t>vif.cca</a:t>
            </a:r>
            <a:r>
              <a:rPr lang="pl-PL" sz="2000" dirty="0">
                <a:latin typeface="Lucida Console" panose="020B0609040504020204" pitchFamily="49" charset="0"/>
              </a:rPr>
              <a:t>(</a:t>
            </a:r>
            <a:r>
              <a:rPr lang="pl-PL" sz="2000" dirty="0" err="1">
                <a:latin typeface="Lucida Console" panose="020B0609040504020204" pitchFamily="49" charset="0"/>
              </a:rPr>
              <a:t>ponds.cca</a:t>
            </a:r>
            <a:r>
              <a:rPr lang="pl-PL" sz="2000" dirty="0">
                <a:latin typeface="Lucida Console" panose="020B0609040504020204" pitchFamily="49" charset="0"/>
              </a:rPr>
              <a:t>)</a:t>
            </a:r>
          </a:p>
          <a:p>
            <a:endParaRPr lang="pl-PL" sz="2200" dirty="0">
              <a:latin typeface="Lucida Console" panose="020B0609040504020204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2" y="2612624"/>
            <a:ext cx="885955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/>
          <p:cNvSpPr/>
          <p:nvPr/>
        </p:nvSpPr>
        <p:spPr>
          <a:xfrm>
            <a:off x="2256702" y="3111790"/>
            <a:ext cx="1368152" cy="28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187697" y="3615762"/>
            <a:ext cx="1392808" cy="28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56502" y="4072190"/>
            <a:ext cx="1392808" cy="28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3864554" y="3111790"/>
            <a:ext cx="1392808" cy="28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5713086" y="3611748"/>
            <a:ext cx="1392808" cy="28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-11042" y="4932544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#Wyrzucamy z zestawu cechy o największych wartościach VIF (powyżej 10)</a:t>
            </a:r>
            <a:endParaRPr lang="pl-PL" sz="2200" dirty="0">
              <a:latin typeface="Lucida Console" pitchFamily="49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5713086" y="3111790"/>
            <a:ext cx="1392808" cy="28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2256702" y="4072190"/>
            <a:ext cx="1392808" cy="28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48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700</Words>
  <Application>Microsoft Office PowerPoint</Application>
  <PresentationFormat>Pokaz na ekranie (4:3)</PresentationFormat>
  <Paragraphs>116</Paragraphs>
  <Slides>20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Motyw pakietu Office</vt:lpstr>
      <vt:lpstr>Prezentacja programu PowerPoint</vt:lpstr>
      <vt:lpstr>Metody ordynacji bezpośredniej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ordynacji bezpośredniej (direct ordination methods)</dc:title>
  <dc:creator>Kraftwerk1970</dc:creator>
  <cp:lastModifiedBy>Kraftwerk1970</cp:lastModifiedBy>
  <cp:revision>32</cp:revision>
  <dcterms:created xsi:type="dcterms:W3CDTF">2016-09-24T16:35:39Z</dcterms:created>
  <dcterms:modified xsi:type="dcterms:W3CDTF">2019-03-28T22:02:52Z</dcterms:modified>
</cp:coreProperties>
</file>