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4" r:id="rId2"/>
    <p:sldId id="305" r:id="rId3"/>
    <p:sldId id="257" r:id="rId4"/>
    <p:sldId id="260" r:id="rId5"/>
    <p:sldId id="290" r:id="rId6"/>
    <p:sldId id="291" r:id="rId7"/>
    <p:sldId id="259" r:id="rId8"/>
    <p:sldId id="261" r:id="rId9"/>
    <p:sldId id="311" r:id="rId10"/>
    <p:sldId id="312" r:id="rId11"/>
    <p:sldId id="313" r:id="rId12"/>
    <p:sldId id="318" r:id="rId13"/>
    <p:sldId id="317" r:id="rId14"/>
    <p:sldId id="292" r:id="rId15"/>
    <p:sldId id="319" r:id="rId16"/>
    <p:sldId id="322" r:id="rId17"/>
    <p:sldId id="315" r:id="rId18"/>
    <p:sldId id="316" r:id="rId19"/>
    <p:sldId id="321" r:id="rId20"/>
    <p:sldId id="294" r:id="rId21"/>
    <p:sldId id="295" r:id="rId22"/>
    <p:sldId id="296" r:id="rId23"/>
    <p:sldId id="320" r:id="rId24"/>
    <p:sldId id="323" r:id="rId25"/>
    <p:sldId id="265" r:id="rId26"/>
    <p:sldId id="266" r:id="rId27"/>
    <p:sldId id="267" r:id="rId28"/>
    <p:sldId id="268" r:id="rId29"/>
    <p:sldId id="269" r:id="rId30"/>
    <p:sldId id="300" r:id="rId31"/>
    <p:sldId id="299" r:id="rId32"/>
    <p:sldId id="270" r:id="rId33"/>
    <p:sldId id="278" r:id="rId34"/>
    <p:sldId id="303" r:id="rId35"/>
    <p:sldId id="279" r:id="rId36"/>
    <p:sldId id="308" r:id="rId37"/>
    <p:sldId id="309" r:id="rId38"/>
    <p:sldId id="310" r:id="rId39"/>
    <p:sldId id="324" r:id="rId40"/>
    <p:sldId id="306" r:id="rId4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4660"/>
  </p:normalViewPr>
  <p:slideViewPr>
    <p:cSldViewPr>
      <p:cViewPr>
        <p:scale>
          <a:sx n="100" d="100"/>
          <a:sy n="100" d="100"/>
        </p:scale>
        <p:origin x="-31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1C886-70ED-4AFA-8D37-EA47E5079976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358F8-FFD5-45C4-B3AB-0DF7A78AB0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18280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358F8-FFD5-45C4-B3AB-0DF7A78AB0D0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9287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358F8-FFD5-45C4-B3AB-0DF7A78AB0D0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285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Jesion tak jak był przedtem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358F8-FFD5-45C4-B3AB-0DF7A78AB0D0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2779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358F8-FFD5-45C4-B3AB-0DF7A78AB0D0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899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358F8-FFD5-45C4-B3AB-0DF7A78AB0D0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74529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358F8-FFD5-45C4-B3AB-0DF7A78AB0D0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4534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Damy </a:t>
            </a:r>
            <a:r>
              <a:rPr lang="pl-PL" dirty="0" err="1" smtClean="0"/>
              <a:t>pca</a:t>
            </a:r>
            <a:r>
              <a:rPr lang="pl-PL" dirty="0" smtClean="0"/>
              <a:t> b ze </a:t>
            </a:r>
            <a:r>
              <a:rPr lang="pl-PL" dirty="0" err="1" smtClean="0"/>
              <a:t>stotenvu</a:t>
            </a:r>
            <a:r>
              <a:rPr lang="pl-PL" dirty="0" smtClean="0"/>
              <a:t> porosty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358F8-FFD5-45C4-B3AB-0DF7A78AB0D0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929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358F8-FFD5-45C4-B3AB-0DF7A78AB0D0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2527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358F8-FFD5-45C4-B3AB-0DF7A78AB0D0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688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 err="1" smtClean="0"/>
              <a:t>Zmienic</a:t>
            </a:r>
            <a:r>
              <a:rPr lang="pl-PL" dirty="0" smtClean="0"/>
              <a:t> na porosty</a:t>
            </a:r>
            <a:r>
              <a:rPr lang="pl-PL" baseline="0" dirty="0" smtClean="0"/>
              <a:t> </a:t>
            </a:r>
            <a:r>
              <a:rPr lang="pl-PL" baseline="0" dirty="0" err="1" smtClean="0"/>
              <a:t>decid</a:t>
            </a:r>
            <a:r>
              <a:rPr lang="pl-PL" baseline="0" dirty="0" smtClean="0"/>
              <a:t> ze </a:t>
            </a:r>
            <a:r>
              <a:rPr lang="pl-PL" baseline="0" dirty="0" err="1" smtClean="0"/>
              <a:t>stotenvu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358F8-FFD5-45C4-B3AB-0DF7A78AB0D0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8119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358F8-FFD5-45C4-B3AB-0DF7A78AB0D0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726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358F8-FFD5-45C4-B3AB-0DF7A78AB0D0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3276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 smtClean="0"/>
              <a:t>j.w</a:t>
            </a:r>
            <a:r>
              <a:rPr lang="pl-PL" dirty="0" smtClean="0"/>
              <a:t>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2358F8-FFD5-45C4-B3AB-0DF7A78AB0D0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939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28.03.2019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46130" cy="630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7188" cy="701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0" y="31280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Lepiej?</a:t>
            </a:r>
            <a:endParaRPr lang="pl-PL" sz="3400" b="1" dirty="0"/>
          </a:p>
        </p:txBody>
      </p:sp>
    </p:spTree>
    <p:extLst>
      <p:ext uri="{BB962C8B-B14F-4D97-AF65-F5344CB8AC3E}">
        <p14:creationId xmlns:p14="http://schemas.microsoft.com/office/powerpoint/2010/main" val="180390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2443" y="1124744"/>
            <a:ext cx="9121863" cy="356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lang="pl-PL" altLang="en-US" sz="2200" dirty="0" smtClean="0"/>
              <a:t>#Może i lepiej, ale wykres wciąż wydaje się nieczytelny</a:t>
            </a:r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#Inne rozwiązanie – ręczne usunięcie gatunków „zbitych” w chmurę na początku układu współrzędnych, ale trzeba o tym napisać, prezentując rycinę w publikacji</a:t>
            </a:r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 Albo jeszcze inne (dla leniwych) – funkcja </a:t>
            </a:r>
            <a:r>
              <a:rPr lang="pl-PL" altLang="en-US" sz="2000" dirty="0" err="1" smtClean="0">
                <a:latin typeface="Lucida Console" pitchFamily="49" charset="0"/>
                <a:cs typeface="Times New Roman" pitchFamily="18" charset="0"/>
              </a:rPr>
              <a:t>vegan</a:t>
            </a:r>
            <a:r>
              <a:rPr lang="pl-PL" altLang="en-US" sz="2000" dirty="0" smtClean="0">
                <a:latin typeface="Lucida Console" pitchFamily="49" charset="0"/>
                <a:cs typeface="Times New Roman" pitchFamily="18" charset="0"/>
              </a:rPr>
              <a:t>::</a:t>
            </a:r>
            <a:r>
              <a:rPr lang="pl-PL" altLang="en-US" sz="2000" dirty="0" err="1" smtClean="0">
                <a:latin typeface="Lucida Console" pitchFamily="49" charset="0"/>
                <a:cs typeface="Times New Roman" pitchFamily="18" charset="0"/>
              </a:rPr>
              <a:t>orditorp</a:t>
            </a:r>
            <a:r>
              <a:rPr lang="pl-PL" altLang="en-US" sz="2000" dirty="0" smtClean="0">
                <a:latin typeface="Lucida Console" pitchFamily="49" charset="0"/>
                <a:cs typeface="Times New Roman" pitchFamily="18" charset="0"/>
              </a:rPr>
              <a:t>()</a:t>
            </a:r>
            <a:r>
              <a:rPr lang="pl-PL" altLang="en-US" sz="2200" dirty="0" smtClean="0">
                <a:cs typeface="Times New Roman" pitchFamily="18" charset="0"/>
              </a:rPr>
              <a:t>, która automatycznie wyrzuca te gatunki, które się pokrywają:</a:t>
            </a:r>
          </a:p>
          <a:p>
            <a:pPr>
              <a:spcBef>
                <a:spcPct val="25000"/>
              </a:spcBef>
            </a:pPr>
            <a:endParaRPr lang="pl-PL" altLang="en-US" sz="2200" dirty="0">
              <a:cs typeface="Times New Roman" pitchFamily="18" charset="0"/>
            </a:endParaRPr>
          </a:p>
          <a:p>
            <a:pPr>
              <a:spcBef>
                <a:spcPct val="25000"/>
              </a:spcBef>
            </a:pP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biplot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(</a:t>
            </a: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pca.down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, </a:t>
            </a: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choices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 = c(1, 2))</a:t>
            </a:r>
          </a:p>
          <a:p>
            <a:pPr>
              <a:spcBef>
                <a:spcPct val="25000"/>
              </a:spcBef>
            </a:pP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orditorp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 (</a:t>
            </a: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pca.down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, display = '</a:t>
            </a: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sp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', col="red")</a:t>
            </a:r>
            <a:endParaRPr lang="pl-PL" altLang="en-US" sz="2000" dirty="0" smtClean="0">
              <a:latin typeface="Lucida Console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05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7188" cy="701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0" y="31280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A teraz?</a:t>
            </a:r>
            <a:endParaRPr lang="pl-PL" sz="3400" b="1" dirty="0"/>
          </a:p>
        </p:txBody>
      </p:sp>
    </p:spTree>
    <p:extLst>
      <p:ext uri="{BB962C8B-B14F-4D97-AF65-F5344CB8AC3E}">
        <p14:creationId xmlns:p14="http://schemas.microsoft.com/office/powerpoint/2010/main" val="383982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0"/>
            <a:ext cx="9144000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lang="pl-PL" altLang="en-US" sz="2200" dirty="0">
                <a:cs typeface="Times New Roman" pitchFamily="18" charset="0"/>
              </a:rPr>
              <a:t>#Niemniej jednak, rozwiązanie dobre, jak liczba gatunków jest </a:t>
            </a:r>
            <a:r>
              <a:rPr lang="pl-PL" altLang="en-US" sz="2200" dirty="0" smtClean="0">
                <a:cs typeface="Times New Roman" pitchFamily="18" charset="0"/>
              </a:rPr>
              <a:t>niewielka</a:t>
            </a:r>
            <a:endParaRPr lang="pl-PL" altLang="en-US" sz="2200" dirty="0">
              <a:cs typeface="Times New Roman" pitchFamily="18" charset="0"/>
            </a:endParaRPr>
          </a:p>
          <a:p>
            <a:pPr>
              <a:spcBef>
                <a:spcPct val="25000"/>
              </a:spcBef>
            </a:pPr>
            <a:r>
              <a:rPr lang="pl-PL" altLang="en-US" sz="2200" dirty="0">
                <a:cs typeface="Times New Roman" pitchFamily="18" charset="0"/>
              </a:rPr>
              <a:t>#Duża plastyczność tej metody – jako </a:t>
            </a:r>
            <a:r>
              <a:rPr lang="pl-PL" altLang="en-US" sz="2200" dirty="0" err="1">
                <a:cs typeface="Times New Roman" pitchFamily="18" charset="0"/>
              </a:rPr>
              <a:t>loadings</a:t>
            </a:r>
            <a:r>
              <a:rPr lang="pl-PL" altLang="en-US" sz="2200" dirty="0">
                <a:cs typeface="Times New Roman" pitchFamily="18" charset="0"/>
              </a:rPr>
              <a:t> można pokazywać zarówno gatunki (</a:t>
            </a:r>
            <a:r>
              <a:rPr lang="pl-PL" altLang="en-US" sz="2200" dirty="0" err="1">
                <a:cs typeface="Times New Roman" pitchFamily="18" charset="0"/>
              </a:rPr>
              <a:t>species</a:t>
            </a:r>
            <a:r>
              <a:rPr lang="pl-PL" altLang="en-US" sz="2200" dirty="0">
                <a:cs typeface="Times New Roman" pitchFamily="18" charset="0"/>
              </a:rPr>
              <a:t>), jak i powierzchnie (</a:t>
            </a:r>
            <a:r>
              <a:rPr lang="pl-PL" altLang="en-US" sz="2200" dirty="0" err="1">
                <a:cs typeface="Times New Roman" pitchFamily="18" charset="0"/>
              </a:rPr>
              <a:t>sites</a:t>
            </a:r>
            <a:r>
              <a:rPr lang="pl-PL" altLang="en-US" sz="2200" dirty="0" smtClean="0">
                <a:cs typeface="Times New Roman" pitchFamily="18" charset="0"/>
              </a:rPr>
              <a:t>)</a:t>
            </a:r>
          </a:p>
          <a:p>
            <a:pPr>
              <a:spcBef>
                <a:spcPct val="25000"/>
              </a:spcBef>
            </a:pPr>
            <a:endParaRPr lang="pl-PL" altLang="en-US" sz="2200" dirty="0" smtClean="0">
              <a:cs typeface="Times New Roman" pitchFamily="18" charset="0"/>
            </a:endParaRPr>
          </a:p>
          <a:p>
            <a:pPr>
              <a:spcBef>
                <a:spcPct val="25000"/>
              </a:spcBef>
            </a:pPr>
            <a:endParaRPr lang="pl-PL" altLang="en-US" sz="2200" dirty="0"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1154" r="9855" b="-1154"/>
          <a:stretch/>
        </p:blipFill>
        <p:spPr bwMode="auto">
          <a:xfrm>
            <a:off x="2751443" y="1397900"/>
            <a:ext cx="6392557" cy="547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18372" y="1628800"/>
            <a:ext cx="351574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#Punkty z nazwami to współrzędne gatunków grzybów </a:t>
            </a:r>
            <a:r>
              <a:rPr lang="pl-PL" altLang="en-US" sz="2200" dirty="0" err="1" smtClean="0">
                <a:cs typeface="Times New Roman" pitchFamily="18" charset="0"/>
              </a:rPr>
              <a:t>naporostowych</a:t>
            </a:r>
            <a:r>
              <a:rPr lang="pl-PL" altLang="en-US" sz="2200" dirty="0" smtClean="0">
                <a:cs typeface="Times New Roman" pitchFamily="18" charset="0"/>
              </a:rPr>
              <a:t> (</a:t>
            </a:r>
            <a:r>
              <a:rPr lang="pl-PL" altLang="en-US" sz="2200" dirty="0" err="1" smtClean="0">
                <a:cs typeface="Times New Roman" pitchFamily="18" charset="0"/>
              </a:rPr>
              <a:t>species</a:t>
            </a:r>
            <a:r>
              <a:rPr lang="pl-PL" altLang="en-US" sz="2200" dirty="0" smtClean="0">
                <a:cs typeface="Times New Roman" pitchFamily="18" charset="0"/>
              </a:rPr>
              <a:t>), a </a:t>
            </a:r>
            <a:r>
              <a:rPr lang="pl-PL" altLang="en-US" sz="2200" dirty="0" err="1" smtClean="0">
                <a:cs typeface="Times New Roman" pitchFamily="18" charset="0"/>
              </a:rPr>
              <a:t>loadings</a:t>
            </a:r>
            <a:r>
              <a:rPr lang="pl-PL" altLang="en-US" sz="2200" dirty="0" smtClean="0">
                <a:cs typeface="Times New Roman" pitchFamily="18" charset="0"/>
              </a:rPr>
              <a:t> to zbiorowiska leśne (</a:t>
            </a:r>
            <a:r>
              <a:rPr lang="pl-PL" altLang="en-US" sz="2200" dirty="0" err="1" smtClean="0">
                <a:cs typeface="Times New Roman" pitchFamily="18" charset="0"/>
              </a:rPr>
              <a:t>sites</a:t>
            </a:r>
            <a:r>
              <a:rPr lang="pl-PL" altLang="en-US" sz="2200" dirty="0" smtClean="0">
                <a:cs typeface="Times New Roman" pitchFamily="18" charset="0"/>
              </a:rPr>
              <a:t>)</a:t>
            </a:r>
            <a:endParaRPr lang="pl-PL" altLang="en-US" sz="2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61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22827"/>
            <a:ext cx="9144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 smtClean="0"/>
              <a:t>#Wróćmy do naszych porostów</a:t>
            </a:r>
          </a:p>
          <a:p>
            <a:r>
              <a:rPr lang="pl-PL" sz="2200" dirty="0" smtClean="0"/>
              <a:t>#Na wykresie widzimy, że wydzieliły nam się dwie chmury punktów</a:t>
            </a:r>
          </a:p>
          <a:p>
            <a:r>
              <a:rPr lang="pl-PL" sz="2200" dirty="0" smtClean="0"/>
              <a:t>#Ponieważ badaliśmy zmiany składu gatunkowego porostów w czasie, można przypuszczać, że to czas był główną zmienną wpływającą na rozrzut punktów, a główny podział nastąpił wzdłuż osi PC1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1" r="3213" b="2285"/>
          <a:stretch/>
        </p:blipFill>
        <p:spPr bwMode="auto">
          <a:xfrm>
            <a:off x="1061864" y="1902373"/>
            <a:ext cx="7020272" cy="4879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0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22827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 smtClean="0"/>
              <a:t>#No to wrzućmy sobie czas jako faktor na PCA. </a:t>
            </a:r>
          </a:p>
          <a:p>
            <a:r>
              <a:rPr lang="pl-PL" sz="2200" dirty="0"/>
              <a:t>#</a:t>
            </a:r>
            <a:r>
              <a:rPr lang="pl-PL" sz="2200" dirty="0" smtClean="0"/>
              <a:t>Jak to zrobić </a:t>
            </a:r>
            <a:r>
              <a:rPr lang="pl-PL" sz="2200" dirty="0" smtClean="0"/>
              <a:t>–pokolorujemy </a:t>
            </a:r>
            <a:r>
              <a:rPr lang="pl-PL" sz="2200" dirty="0" smtClean="0"/>
              <a:t>punkty na czerwono i niebiesko:</a:t>
            </a:r>
          </a:p>
          <a:p>
            <a:endParaRPr lang="pl-PL" sz="2200" dirty="0" smtClean="0"/>
          </a:p>
          <a:p>
            <a:endParaRPr lang="pl-PL" sz="2200" dirty="0"/>
          </a:p>
          <a:p>
            <a:r>
              <a:rPr lang="pt-BR" sz="1600" dirty="0">
                <a:latin typeface="Lucida Console" pitchFamily="49" charset="0"/>
              </a:rPr>
              <a:t>names1&lt;-rep(c("h","n"), 144)</a:t>
            </a:r>
            <a:endParaRPr lang="pl-PL" sz="1600" dirty="0" smtClean="0">
              <a:latin typeface="Lucida Console" pitchFamily="49" charset="0"/>
            </a:endParaRPr>
          </a:p>
          <a:p>
            <a:r>
              <a:rPr lang="pl-PL" sz="1600" dirty="0" smtClean="0">
                <a:latin typeface="Lucida Console" pitchFamily="49" charset="0"/>
              </a:rPr>
              <a:t>plot(pca1</a:t>
            </a:r>
            <a:r>
              <a:rPr lang="pl-PL" sz="1600" dirty="0">
                <a:latin typeface="Lucida Console" pitchFamily="49" charset="0"/>
              </a:rPr>
              <a:t>, </a:t>
            </a:r>
            <a:r>
              <a:rPr lang="pl-PL" sz="1600" dirty="0" err="1">
                <a:latin typeface="Lucida Console" pitchFamily="49" charset="0"/>
              </a:rPr>
              <a:t>type</a:t>
            </a:r>
            <a:r>
              <a:rPr lang="pl-PL" sz="1600" dirty="0">
                <a:latin typeface="Lucida Console" pitchFamily="49" charset="0"/>
              </a:rPr>
              <a:t>='n', </a:t>
            </a:r>
            <a:r>
              <a:rPr lang="pl-PL" sz="1600" dirty="0" err="1">
                <a:latin typeface="Lucida Console" pitchFamily="49" charset="0"/>
              </a:rPr>
              <a:t>xlab</a:t>
            </a:r>
            <a:r>
              <a:rPr lang="pl-PL" sz="1600" dirty="0">
                <a:latin typeface="Lucida Console" pitchFamily="49" charset="0"/>
              </a:rPr>
              <a:t>="PC1", </a:t>
            </a:r>
            <a:r>
              <a:rPr lang="pl-PL" sz="1600" dirty="0" err="1">
                <a:latin typeface="Lucida Console" pitchFamily="49" charset="0"/>
              </a:rPr>
              <a:t>ylab</a:t>
            </a:r>
            <a:r>
              <a:rPr lang="pl-PL" sz="1600" dirty="0">
                <a:latin typeface="Lucida Console" pitchFamily="49" charset="0"/>
              </a:rPr>
              <a:t>="PC2", </a:t>
            </a:r>
            <a:r>
              <a:rPr lang="pl-PL" sz="1600" dirty="0" err="1">
                <a:latin typeface="Lucida Console" pitchFamily="49" charset="0"/>
              </a:rPr>
              <a:t>main</a:t>
            </a:r>
            <a:r>
              <a:rPr lang="pl-PL" sz="1600" dirty="0">
                <a:latin typeface="Lucida Console" pitchFamily="49" charset="0"/>
              </a:rPr>
              <a:t>='PCA </a:t>
            </a:r>
            <a:r>
              <a:rPr lang="pl-PL" sz="1600" dirty="0" err="1">
                <a:latin typeface="Lucida Console" pitchFamily="49" charset="0"/>
              </a:rPr>
              <a:t>epiphytes</a:t>
            </a:r>
            <a:r>
              <a:rPr lang="pl-PL" sz="1600" dirty="0">
                <a:latin typeface="Lucida Console" pitchFamily="49" charset="0"/>
              </a:rPr>
              <a:t> </a:t>
            </a:r>
            <a:r>
              <a:rPr lang="pl-PL" sz="1600" dirty="0" err="1">
                <a:latin typeface="Lucida Console" pitchFamily="49" charset="0"/>
              </a:rPr>
              <a:t>sites</a:t>
            </a:r>
            <a:r>
              <a:rPr lang="pl-PL" sz="1600" dirty="0">
                <a:latin typeface="Lucida Console" pitchFamily="49" charset="0"/>
              </a:rPr>
              <a:t>')</a:t>
            </a:r>
          </a:p>
          <a:p>
            <a:r>
              <a:rPr lang="pl-PL" sz="1600" dirty="0" err="1">
                <a:latin typeface="Lucida Console" pitchFamily="49" charset="0"/>
              </a:rPr>
              <a:t>points</a:t>
            </a:r>
            <a:r>
              <a:rPr lang="pl-PL" sz="1600" dirty="0">
                <a:latin typeface="Lucida Console" pitchFamily="49" charset="0"/>
              </a:rPr>
              <a:t>(</a:t>
            </a:r>
            <a:r>
              <a:rPr lang="pl-PL" sz="1600" dirty="0" err="1">
                <a:latin typeface="Lucida Console" pitchFamily="49" charset="0"/>
              </a:rPr>
              <a:t>scores</a:t>
            </a:r>
            <a:r>
              <a:rPr lang="pl-PL" sz="1600" dirty="0">
                <a:latin typeface="Lucida Console" pitchFamily="49" charset="0"/>
              </a:rPr>
              <a:t>(pca1)$</a:t>
            </a:r>
            <a:r>
              <a:rPr lang="pl-PL" sz="1600" dirty="0" err="1">
                <a:latin typeface="Lucida Console" pitchFamily="49" charset="0"/>
              </a:rPr>
              <a:t>sites</a:t>
            </a:r>
            <a:r>
              <a:rPr lang="pl-PL" sz="1600" dirty="0">
                <a:latin typeface="Lucida Console" pitchFamily="49" charset="0"/>
              </a:rPr>
              <a:t>[,1][</a:t>
            </a:r>
            <a:r>
              <a:rPr lang="pl-PL" sz="1600" dirty="0" err="1">
                <a:latin typeface="Lucida Console" pitchFamily="49" charset="0"/>
              </a:rPr>
              <a:t>which</a:t>
            </a:r>
            <a:r>
              <a:rPr lang="pl-PL" sz="1600" dirty="0">
                <a:latin typeface="Lucida Console" pitchFamily="49" charset="0"/>
              </a:rPr>
              <a:t>(names1=="h")],</a:t>
            </a:r>
          </a:p>
          <a:p>
            <a:r>
              <a:rPr lang="pl-PL" sz="1600" dirty="0">
                <a:latin typeface="Lucida Console" pitchFamily="49" charset="0"/>
              </a:rPr>
              <a:t>       </a:t>
            </a:r>
            <a:r>
              <a:rPr lang="pl-PL" sz="1600" dirty="0" err="1">
                <a:latin typeface="Lucida Console" pitchFamily="49" charset="0"/>
              </a:rPr>
              <a:t>scores</a:t>
            </a:r>
            <a:r>
              <a:rPr lang="pl-PL" sz="1600" dirty="0">
                <a:latin typeface="Lucida Console" pitchFamily="49" charset="0"/>
              </a:rPr>
              <a:t>(pca1)$</a:t>
            </a:r>
            <a:r>
              <a:rPr lang="pl-PL" sz="1600" dirty="0" err="1">
                <a:latin typeface="Lucida Console" pitchFamily="49" charset="0"/>
              </a:rPr>
              <a:t>sites</a:t>
            </a:r>
            <a:r>
              <a:rPr lang="pl-PL" sz="1600" dirty="0">
                <a:latin typeface="Lucida Console" pitchFamily="49" charset="0"/>
              </a:rPr>
              <a:t>[,2][</a:t>
            </a:r>
            <a:r>
              <a:rPr lang="pl-PL" sz="1600" dirty="0" err="1">
                <a:latin typeface="Lucida Console" pitchFamily="49" charset="0"/>
              </a:rPr>
              <a:t>which</a:t>
            </a:r>
            <a:r>
              <a:rPr lang="pl-PL" sz="1600" dirty="0">
                <a:latin typeface="Lucida Console" pitchFamily="49" charset="0"/>
              </a:rPr>
              <a:t>(names1=="h")], col="red", </a:t>
            </a:r>
            <a:r>
              <a:rPr lang="pl-PL" sz="1600" dirty="0" err="1">
                <a:latin typeface="Lucida Console" pitchFamily="49" charset="0"/>
              </a:rPr>
              <a:t>pch</a:t>
            </a:r>
            <a:r>
              <a:rPr lang="pl-PL" sz="1600" dirty="0">
                <a:latin typeface="Lucida Console" pitchFamily="49" charset="0"/>
              </a:rPr>
              <a:t>=19)</a:t>
            </a:r>
          </a:p>
          <a:p>
            <a:r>
              <a:rPr lang="pl-PL" sz="1600" dirty="0" err="1">
                <a:latin typeface="Lucida Console" pitchFamily="49" charset="0"/>
              </a:rPr>
              <a:t>points</a:t>
            </a:r>
            <a:r>
              <a:rPr lang="pl-PL" sz="1600" dirty="0">
                <a:latin typeface="Lucida Console" pitchFamily="49" charset="0"/>
              </a:rPr>
              <a:t>(</a:t>
            </a:r>
            <a:r>
              <a:rPr lang="pl-PL" sz="1600" dirty="0" err="1">
                <a:latin typeface="Lucida Console" pitchFamily="49" charset="0"/>
              </a:rPr>
              <a:t>scores</a:t>
            </a:r>
            <a:r>
              <a:rPr lang="pl-PL" sz="1600" dirty="0">
                <a:latin typeface="Lucida Console" pitchFamily="49" charset="0"/>
              </a:rPr>
              <a:t>(pca1)$</a:t>
            </a:r>
            <a:r>
              <a:rPr lang="pl-PL" sz="1600" dirty="0" err="1">
                <a:latin typeface="Lucida Console" pitchFamily="49" charset="0"/>
              </a:rPr>
              <a:t>sites</a:t>
            </a:r>
            <a:r>
              <a:rPr lang="pl-PL" sz="1600" dirty="0">
                <a:latin typeface="Lucida Console" pitchFamily="49" charset="0"/>
              </a:rPr>
              <a:t>[,1][</a:t>
            </a:r>
            <a:r>
              <a:rPr lang="pl-PL" sz="1600" dirty="0" err="1">
                <a:latin typeface="Lucida Console" pitchFamily="49" charset="0"/>
              </a:rPr>
              <a:t>which</a:t>
            </a:r>
            <a:r>
              <a:rPr lang="pl-PL" sz="1600" dirty="0">
                <a:latin typeface="Lucida Console" pitchFamily="49" charset="0"/>
              </a:rPr>
              <a:t>(names1=="n")],</a:t>
            </a:r>
          </a:p>
          <a:p>
            <a:r>
              <a:rPr lang="pl-PL" sz="1600" dirty="0">
                <a:latin typeface="Lucida Console" pitchFamily="49" charset="0"/>
              </a:rPr>
              <a:t>       </a:t>
            </a:r>
            <a:r>
              <a:rPr lang="pl-PL" sz="1600" dirty="0" err="1">
                <a:latin typeface="Lucida Console" pitchFamily="49" charset="0"/>
              </a:rPr>
              <a:t>scores</a:t>
            </a:r>
            <a:r>
              <a:rPr lang="pl-PL" sz="1600" dirty="0">
                <a:latin typeface="Lucida Console" pitchFamily="49" charset="0"/>
              </a:rPr>
              <a:t>(pca1)$</a:t>
            </a:r>
            <a:r>
              <a:rPr lang="pl-PL" sz="1600" dirty="0" err="1">
                <a:latin typeface="Lucida Console" pitchFamily="49" charset="0"/>
              </a:rPr>
              <a:t>sites</a:t>
            </a:r>
            <a:r>
              <a:rPr lang="pl-PL" sz="1600" dirty="0">
                <a:latin typeface="Lucida Console" pitchFamily="49" charset="0"/>
              </a:rPr>
              <a:t>[,2][</a:t>
            </a:r>
            <a:r>
              <a:rPr lang="pl-PL" sz="1600" dirty="0" err="1">
                <a:latin typeface="Lucida Console" pitchFamily="49" charset="0"/>
              </a:rPr>
              <a:t>which</a:t>
            </a:r>
            <a:r>
              <a:rPr lang="pl-PL" sz="1600" dirty="0">
                <a:latin typeface="Lucida Console" pitchFamily="49" charset="0"/>
              </a:rPr>
              <a:t>(names1=="n")], col="</a:t>
            </a:r>
            <a:r>
              <a:rPr lang="pl-PL" sz="1600" dirty="0" err="1">
                <a:latin typeface="Lucida Console" pitchFamily="49" charset="0"/>
              </a:rPr>
              <a:t>blue</a:t>
            </a:r>
            <a:r>
              <a:rPr lang="pl-PL" sz="1600" dirty="0">
                <a:latin typeface="Lucida Console" pitchFamily="49" charset="0"/>
              </a:rPr>
              <a:t>", </a:t>
            </a:r>
            <a:r>
              <a:rPr lang="pl-PL" sz="1600" dirty="0" err="1">
                <a:latin typeface="Lucida Console" pitchFamily="49" charset="0"/>
              </a:rPr>
              <a:t>pch</a:t>
            </a:r>
            <a:r>
              <a:rPr lang="pl-PL" sz="1600" dirty="0">
                <a:latin typeface="Lucida Console" pitchFamily="49" charset="0"/>
              </a:rPr>
              <a:t>=19)  </a:t>
            </a:r>
          </a:p>
          <a:p>
            <a:r>
              <a:rPr lang="pl-PL" sz="1600" dirty="0">
                <a:latin typeface="Lucida Console" pitchFamily="49" charset="0"/>
              </a:rPr>
              <a:t>legend('</a:t>
            </a:r>
            <a:r>
              <a:rPr lang="pl-PL" sz="1600" dirty="0" err="1">
                <a:latin typeface="Lucida Console" pitchFamily="49" charset="0"/>
              </a:rPr>
              <a:t>topleft</a:t>
            </a:r>
            <a:r>
              <a:rPr lang="pl-PL" sz="1600" dirty="0">
                <a:latin typeface="Lucida Console" pitchFamily="49" charset="0"/>
              </a:rPr>
              <a:t>', c('</a:t>
            </a:r>
            <a:r>
              <a:rPr lang="pl-PL" sz="1600" dirty="0" err="1">
                <a:latin typeface="Lucida Console" pitchFamily="49" charset="0"/>
              </a:rPr>
              <a:t>historical</a:t>
            </a:r>
            <a:r>
              <a:rPr lang="pl-PL" sz="1600" dirty="0">
                <a:latin typeface="Lucida Console" pitchFamily="49" charset="0"/>
              </a:rPr>
              <a:t>', '</a:t>
            </a:r>
            <a:r>
              <a:rPr lang="pl-PL" sz="1600" dirty="0" err="1">
                <a:latin typeface="Lucida Console" pitchFamily="49" charset="0"/>
              </a:rPr>
              <a:t>resampled</a:t>
            </a:r>
            <a:r>
              <a:rPr lang="pl-PL" sz="1600" dirty="0">
                <a:latin typeface="Lucida Console" pitchFamily="49" charset="0"/>
              </a:rPr>
              <a:t>'), col=c('red', '</a:t>
            </a:r>
            <a:r>
              <a:rPr lang="pl-PL" sz="1600" dirty="0" err="1">
                <a:latin typeface="Lucida Console" pitchFamily="49" charset="0"/>
              </a:rPr>
              <a:t>blue</a:t>
            </a:r>
            <a:r>
              <a:rPr lang="pl-PL" sz="1600" dirty="0">
                <a:latin typeface="Lucida Console" pitchFamily="49" charset="0"/>
              </a:rPr>
              <a:t>'), </a:t>
            </a:r>
            <a:r>
              <a:rPr lang="pl-PL" sz="1600" dirty="0" err="1">
                <a:latin typeface="Lucida Console" pitchFamily="49" charset="0"/>
              </a:rPr>
              <a:t>pch</a:t>
            </a:r>
            <a:r>
              <a:rPr lang="pl-PL" sz="1600" dirty="0">
                <a:latin typeface="Lucida Console" pitchFamily="49" charset="0"/>
              </a:rPr>
              <a:t>=c(19,19), </a:t>
            </a:r>
            <a:r>
              <a:rPr lang="pl-PL" sz="1600" dirty="0" err="1">
                <a:latin typeface="Lucida Console" pitchFamily="49" charset="0"/>
              </a:rPr>
              <a:t>cex</a:t>
            </a:r>
            <a:r>
              <a:rPr lang="pl-PL" sz="1600" dirty="0">
                <a:latin typeface="Lucida Console" pitchFamily="49" charset="0"/>
              </a:rPr>
              <a:t>=1)</a:t>
            </a:r>
            <a:endParaRPr lang="pl-PL" sz="1600" dirty="0" smtClean="0">
              <a:latin typeface="Lucida Console" pitchFamily="49" charset="0"/>
            </a:endParaRPr>
          </a:p>
        </p:txBody>
      </p:sp>
      <p:sp>
        <p:nvSpPr>
          <p:cNvPr id="4" name="Prostokąt 3"/>
          <p:cNvSpPr/>
          <p:nvPr/>
        </p:nvSpPr>
        <p:spPr>
          <a:xfrm>
            <a:off x="0" y="4509120"/>
            <a:ext cx="91258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err="1">
                <a:latin typeface="Lucida Console" pitchFamily="49" charset="0"/>
              </a:rPr>
              <a:t>scores</a:t>
            </a:r>
            <a:r>
              <a:rPr lang="pl-PL" sz="2000" dirty="0">
                <a:latin typeface="Lucida Console" pitchFamily="49" charset="0"/>
              </a:rPr>
              <a:t>(pca1)$</a:t>
            </a:r>
            <a:r>
              <a:rPr lang="pl-PL" sz="2000" dirty="0" err="1">
                <a:latin typeface="Lucida Console" pitchFamily="49" charset="0"/>
              </a:rPr>
              <a:t>sites</a:t>
            </a:r>
            <a:r>
              <a:rPr lang="pl-PL" sz="2000" dirty="0">
                <a:latin typeface="Lucida Console" pitchFamily="49" charset="0"/>
              </a:rPr>
              <a:t>[,1</a:t>
            </a:r>
            <a:r>
              <a:rPr lang="pl-PL" sz="2200" dirty="0" smtClean="0">
                <a:latin typeface="Lucida Console" pitchFamily="49" charset="0"/>
              </a:rPr>
              <a:t>]#</a:t>
            </a:r>
            <a:r>
              <a:rPr lang="pl-PL" sz="2200" dirty="0" smtClean="0"/>
              <a:t>ekstrakcja współrzędnych </a:t>
            </a:r>
            <a:r>
              <a:rPr lang="pl-PL" sz="2200" dirty="0" smtClean="0"/>
              <a:t>punktów dla PC1</a:t>
            </a:r>
          </a:p>
          <a:p>
            <a:endParaRPr lang="pl-PL" sz="2000" dirty="0">
              <a:latin typeface="Lucida Console" pitchFamily="49" charset="0"/>
            </a:endParaRPr>
          </a:p>
          <a:p>
            <a:r>
              <a:rPr lang="pl-PL" sz="2000" dirty="0" err="1">
                <a:latin typeface="Lucida Console" pitchFamily="49" charset="0"/>
              </a:rPr>
              <a:t>scores</a:t>
            </a:r>
            <a:r>
              <a:rPr lang="pl-PL" sz="2000" dirty="0">
                <a:latin typeface="Lucida Console" pitchFamily="49" charset="0"/>
              </a:rPr>
              <a:t>(pca1)$</a:t>
            </a:r>
            <a:r>
              <a:rPr lang="pl-PL" sz="2000" dirty="0" err="1">
                <a:latin typeface="Lucida Console" pitchFamily="49" charset="0"/>
              </a:rPr>
              <a:t>sites</a:t>
            </a:r>
            <a:r>
              <a:rPr lang="pl-PL" sz="2000" dirty="0" smtClean="0">
                <a:latin typeface="Lucida Console" pitchFamily="49" charset="0"/>
              </a:rPr>
              <a:t>[,2</a:t>
            </a:r>
            <a:r>
              <a:rPr lang="pl-PL" sz="2200" dirty="0" smtClean="0">
                <a:latin typeface="Lucida Console" pitchFamily="49" charset="0"/>
              </a:rPr>
              <a:t>]#</a:t>
            </a:r>
            <a:r>
              <a:rPr lang="pl-PL" sz="2200" dirty="0" smtClean="0"/>
              <a:t>ekstrakcja współrzędnych </a:t>
            </a:r>
            <a:r>
              <a:rPr lang="pl-PL" sz="2200" dirty="0"/>
              <a:t>punktów dla </a:t>
            </a:r>
            <a:r>
              <a:rPr lang="pl-PL" sz="2200" dirty="0" smtClean="0"/>
              <a:t>PC2</a:t>
            </a:r>
            <a:endParaRPr lang="pl-PL" sz="2200" dirty="0"/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66078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1" r="4743" b="2824"/>
          <a:stretch/>
        </p:blipFill>
        <p:spPr bwMode="auto">
          <a:xfrm>
            <a:off x="1187624" y="47112"/>
            <a:ext cx="6624736" cy="656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57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71878" y="188640"/>
            <a:ext cx="85045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#Wobec tego, jak </a:t>
            </a:r>
            <a:r>
              <a:rPr lang="pl-PL" sz="2200" dirty="0"/>
              <a:t>obliczyć procent zmienności wyjaśnionej przez dwie pierwsze osie ordynacyjne</a:t>
            </a:r>
            <a:r>
              <a:rPr lang="pl-PL" sz="2200" dirty="0" smtClean="0"/>
              <a:t>?</a:t>
            </a:r>
          </a:p>
          <a:p>
            <a:r>
              <a:rPr lang="pl-PL" sz="2200" dirty="0" smtClean="0"/>
              <a:t>#Wejdźmy sobie w obiekt, w którym siedzi nasze PCA</a:t>
            </a:r>
            <a:endParaRPr lang="pl-PL" sz="2200" dirty="0"/>
          </a:p>
        </p:txBody>
      </p:sp>
      <p:sp>
        <p:nvSpPr>
          <p:cNvPr id="4" name="Prostokąt 3"/>
          <p:cNvSpPr/>
          <p:nvPr/>
        </p:nvSpPr>
        <p:spPr>
          <a:xfrm>
            <a:off x="287988" y="4473949"/>
            <a:ext cx="40202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Total </a:t>
            </a:r>
            <a:r>
              <a:rPr lang="pl-PL" sz="2400" dirty="0" err="1" smtClean="0"/>
              <a:t>inertia</a:t>
            </a:r>
            <a:r>
              <a:rPr lang="pl-PL" sz="2400" dirty="0" smtClean="0"/>
              <a:t> = 46.06</a:t>
            </a:r>
          </a:p>
          <a:p>
            <a:r>
              <a:rPr lang="pl-PL" sz="2400" dirty="0" err="1" smtClean="0"/>
              <a:t>Eingenvalue</a:t>
            </a:r>
            <a:r>
              <a:rPr lang="pl-PL" sz="2400" dirty="0" smtClean="0"/>
              <a:t> PC1 = 13.822</a:t>
            </a:r>
          </a:p>
          <a:p>
            <a:endParaRPr lang="pl-PL" sz="2400" dirty="0"/>
          </a:p>
          <a:p>
            <a:r>
              <a:rPr lang="pl-PL" sz="2400" dirty="0" err="1"/>
              <a:t>Eingenvalue</a:t>
            </a:r>
            <a:r>
              <a:rPr lang="pl-PL" sz="2400" dirty="0"/>
              <a:t> </a:t>
            </a:r>
            <a:r>
              <a:rPr lang="pl-PL" sz="2400" dirty="0" smtClean="0"/>
              <a:t>PC1/Total </a:t>
            </a:r>
            <a:r>
              <a:rPr lang="pl-PL" sz="2400" dirty="0" err="1" smtClean="0"/>
              <a:t>inertia</a:t>
            </a:r>
            <a:r>
              <a:rPr lang="pl-PL" sz="2400" dirty="0" smtClean="0"/>
              <a:t> = 0.300 (30%)</a:t>
            </a:r>
          </a:p>
        </p:txBody>
      </p:sp>
      <p:sp>
        <p:nvSpPr>
          <p:cNvPr id="5" name="Prostokąt 4"/>
          <p:cNvSpPr/>
          <p:nvPr/>
        </p:nvSpPr>
        <p:spPr>
          <a:xfrm>
            <a:off x="4659462" y="4473949"/>
            <a:ext cx="40202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Total </a:t>
            </a:r>
            <a:r>
              <a:rPr lang="pl-PL" sz="2400" dirty="0" err="1" smtClean="0"/>
              <a:t>inertia</a:t>
            </a:r>
            <a:r>
              <a:rPr lang="pl-PL" sz="2400" dirty="0" smtClean="0"/>
              <a:t> = 46.06</a:t>
            </a:r>
          </a:p>
          <a:p>
            <a:r>
              <a:rPr lang="pl-PL" sz="2400" dirty="0" err="1" smtClean="0"/>
              <a:t>Eingenvalue</a:t>
            </a:r>
            <a:r>
              <a:rPr lang="pl-PL" sz="2400" dirty="0" smtClean="0"/>
              <a:t> PC2 = 5.888</a:t>
            </a:r>
          </a:p>
          <a:p>
            <a:endParaRPr lang="pl-PL" sz="2400" dirty="0"/>
          </a:p>
          <a:p>
            <a:r>
              <a:rPr lang="pl-PL" sz="2400" dirty="0" err="1"/>
              <a:t>Eingenvalue</a:t>
            </a:r>
            <a:r>
              <a:rPr lang="pl-PL" sz="2400" dirty="0"/>
              <a:t> </a:t>
            </a:r>
            <a:r>
              <a:rPr lang="pl-PL" sz="2400" dirty="0" smtClean="0"/>
              <a:t>PC2/Total </a:t>
            </a:r>
            <a:r>
              <a:rPr lang="pl-PL" sz="2400" dirty="0" err="1" smtClean="0"/>
              <a:t>inertia</a:t>
            </a:r>
            <a:r>
              <a:rPr lang="pl-PL" sz="2400" dirty="0" smtClean="0"/>
              <a:t> = 0.127 (13%)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8" y="1324948"/>
            <a:ext cx="7740396" cy="311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794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1" r="3213" b="2285"/>
          <a:stretch/>
        </p:blipFill>
        <p:spPr bwMode="auto">
          <a:xfrm>
            <a:off x="3419872" y="2852936"/>
            <a:ext cx="5513851" cy="3832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0" y="22827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 smtClean="0"/>
              <a:t>#Ale…</a:t>
            </a:r>
          </a:p>
          <a:p>
            <a:r>
              <a:rPr lang="pl-PL" sz="2200" dirty="0" smtClean="0"/>
              <a:t>#Na wykresie widać, że ten podział wzdłuż pierwszej osi ordynacyjnej PC1 mógł być tylko częściowy</a:t>
            </a:r>
          </a:p>
          <a:p>
            <a:r>
              <a:rPr lang="pl-PL" sz="2200" dirty="0" smtClean="0"/>
              <a:t>#Co teraz?</a:t>
            </a:r>
          </a:p>
          <a:p>
            <a:r>
              <a:rPr lang="pl-PL" sz="2200" dirty="0" smtClean="0"/>
              <a:t>#Źle przeprowadzona analiza? Co robić?</a:t>
            </a:r>
          </a:p>
          <a:p>
            <a:r>
              <a:rPr lang="pl-PL" sz="2200" dirty="0" smtClean="0"/>
              <a:t>#Można zostawić tak jak jest, albo, jeżeli recenzent to wyłapie, być może kazał będzie zrobić to samo PCA wzdłuż osi pierwszej (PC1) i trzeciej (PC3) lub 2 i 3</a:t>
            </a:r>
          </a:p>
          <a:p>
            <a:r>
              <a:rPr lang="pl-PL" sz="2200" dirty="0" smtClean="0"/>
              <a:t>#Albo można transformować dane…</a:t>
            </a:r>
          </a:p>
        </p:txBody>
      </p:sp>
      <p:cxnSp>
        <p:nvCxnSpPr>
          <p:cNvPr id="5" name="Łącznik prostoliniowy 4"/>
          <p:cNvCxnSpPr/>
          <p:nvPr/>
        </p:nvCxnSpPr>
        <p:spPr>
          <a:xfrm flipH="1">
            <a:off x="5378845" y="3162148"/>
            <a:ext cx="1944216" cy="2715124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Znalezione obrazy dla zapytania troll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236" y="4290513"/>
            <a:ext cx="561434" cy="45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91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25012" y="16117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400" b="1" dirty="0" smtClean="0"/>
              <a:t>Po co transformować dane?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11374" y="829741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#Gdy mamy do czynienia z pomiarami w obrębie jednej cechy, pomiędzy którymi są duże różnice</a:t>
            </a:r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#Gdy obecne są powierzchnie odstające (</a:t>
            </a:r>
            <a:r>
              <a:rPr lang="pl-PL" altLang="en-US" sz="2200" dirty="0" err="1" smtClean="0">
                <a:cs typeface="Times New Roman" pitchFamily="18" charset="0"/>
              </a:rPr>
              <a:t>outliery</a:t>
            </a:r>
            <a:r>
              <a:rPr lang="pl-PL" altLang="en-US" sz="2200" dirty="0" smtClean="0">
                <a:cs typeface="Times New Roman" pitchFamily="18" charset="0"/>
              </a:rPr>
              <a:t>)</a:t>
            </a:r>
          </a:p>
          <a:p>
            <a:pPr>
              <a:spcBef>
                <a:spcPct val="25000"/>
              </a:spcBef>
            </a:pPr>
            <a:r>
              <a:rPr lang="pl-PL" altLang="en-US" sz="2200" dirty="0">
                <a:cs typeface="Times New Roman" pitchFamily="18" charset="0"/>
              </a:rPr>
              <a:t>#Gdy nasze dane skupiają się w jednym obszarze przestrzeni </a:t>
            </a:r>
            <a:r>
              <a:rPr lang="pl-PL" altLang="en-US" sz="2200" dirty="0" smtClean="0">
                <a:cs typeface="Times New Roman" pitchFamily="18" charset="0"/>
              </a:rPr>
              <a:t>ordynacyjnej</a:t>
            </a:r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#Gdy rozrzut danych surowych nie w pełni satysfakcjonujący sposób oddaje wzorzec lub różnice, które można interpretować ekologicznie</a:t>
            </a:r>
          </a:p>
          <a:p>
            <a:pPr>
              <a:spcBef>
                <a:spcPct val="25000"/>
              </a:spcBef>
            </a:pPr>
            <a:endParaRPr lang="pl-PL" altLang="en-US" sz="2200" dirty="0"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14" r="6280" b="3695"/>
          <a:stretch/>
        </p:blipFill>
        <p:spPr bwMode="auto">
          <a:xfrm>
            <a:off x="274650" y="3360649"/>
            <a:ext cx="3960440" cy="335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2" r="5932" b="3775"/>
          <a:stretch/>
        </p:blipFill>
        <p:spPr bwMode="auto">
          <a:xfrm>
            <a:off x="4921555" y="3399747"/>
            <a:ext cx="3917743" cy="328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 5"/>
          <p:cNvSpPr/>
          <p:nvPr/>
        </p:nvSpPr>
        <p:spPr>
          <a:xfrm>
            <a:off x="2843808" y="4221088"/>
            <a:ext cx="648072" cy="749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7" name="Łącznik prosty ze strzałką 6"/>
          <p:cNvCxnSpPr/>
          <p:nvPr/>
        </p:nvCxnSpPr>
        <p:spPr>
          <a:xfrm flipH="1">
            <a:off x="7236296" y="5705557"/>
            <a:ext cx="647056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40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3568" y="2492896"/>
            <a:ext cx="7772400" cy="1470025"/>
          </a:xfrm>
        </p:spPr>
        <p:txBody>
          <a:bodyPr>
            <a:normAutofit/>
          </a:bodyPr>
          <a:lstStyle/>
          <a:p>
            <a:r>
              <a:rPr lang="pl-PL" sz="4000" b="1" dirty="0" smtClean="0"/>
              <a:t>Metody ordynacji pośredniej</a:t>
            </a:r>
            <a:endParaRPr lang="pl-PL" sz="4000" b="1" dirty="0"/>
          </a:p>
        </p:txBody>
      </p:sp>
    </p:spTree>
    <p:extLst>
      <p:ext uri="{BB962C8B-B14F-4D97-AF65-F5344CB8AC3E}">
        <p14:creationId xmlns:p14="http://schemas.microsoft.com/office/powerpoint/2010/main" val="372351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25012" y="16117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400" b="1" dirty="0" smtClean="0"/>
              <a:t>Metody transformacji danych</a:t>
            </a:r>
            <a:endParaRPr lang="pl-PL" sz="3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11760" y="623976"/>
            <a:ext cx="3877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Arial" pitchFamily="34" charset="0"/>
              </a:rPr>
              <a:t>decostand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Arial" pitchFamily="34" charset="0"/>
              </a:rPr>
              <a:t>(x,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  <a:cs typeface="Arial" pitchFamily="34" charset="0"/>
              </a:rPr>
              <a:t>method</a:t>
            </a:r>
            <a:r>
              <a:rPr lang="pl-PL" altLang="pl-PL" sz="2000" dirty="0" smtClean="0">
                <a:solidFill>
                  <a:srgbClr val="000000"/>
                </a:solidFill>
                <a:latin typeface="Lucida Console" panose="020B0609040504020204" pitchFamily="49" charset="0"/>
                <a:cs typeface="Arial" pitchFamily="34" charset="0"/>
              </a:rPr>
              <a:t>=</a:t>
            </a:r>
            <a:r>
              <a:rPr lang="pl-PL" altLang="pl-PL" sz="2000" dirty="0">
                <a:solidFill>
                  <a:srgbClr val="000000"/>
                </a:solidFill>
                <a:latin typeface="Lucida Console" panose="020B0609040504020204" pitchFamily="49" charset="0"/>
                <a:cs typeface="Arial" pitchFamily="34" charset="0"/>
              </a:rPr>
              <a:t>"</a:t>
            </a:r>
            <a:r>
              <a:rPr lang="pl-PL" altLang="pl-PL" sz="2000" dirty="0" smtClean="0">
                <a:solidFill>
                  <a:srgbClr val="000000"/>
                </a:solidFill>
                <a:latin typeface="Lucida Console" panose="020B0609040504020204" pitchFamily="49" charset="0"/>
                <a:cs typeface="Arial" pitchFamily="34" charset="0"/>
              </a:rPr>
              <a:t>…")</a:t>
            </a:r>
            <a:endParaRPr kumimoji="0" lang="pl-PL" alt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124742"/>
            <a:ext cx="5858485" cy="5700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861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631670"/>
            <a:ext cx="9144000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 smtClean="0">
                <a:latin typeface="Lucida Console" pitchFamily="49" charset="0"/>
              </a:rPr>
              <a:t>porosten.norm</a:t>
            </a:r>
            <a:r>
              <a:rPr lang="pl-PL" dirty="0" smtClean="0">
                <a:latin typeface="Lucida Console" pitchFamily="49" charset="0"/>
              </a:rPr>
              <a:t>&lt;-</a:t>
            </a:r>
            <a:r>
              <a:rPr lang="pl-PL" dirty="0" err="1" smtClean="0">
                <a:latin typeface="Lucida Console" pitchFamily="49" charset="0"/>
              </a:rPr>
              <a:t>decostand</a:t>
            </a:r>
            <a:r>
              <a:rPr lang="pl-PL" dirty="0" smtClean="0">
                <a:latin typeface="Lucida Console" pitchFamily="49" charset="0"/>
              </a:rPr>
              <a:t>(</a:t>
            </a:r>
            <a:r>
              <a:rPr lang="pl-PL" dirty="0" err="1" smtClean="0">
                <a:latin typeface="Lucida Console" pitchFamily="49" charset="0"/>
              </a:rPr>
              <a:t>porosten</a:t>
            </a:r>
            <a:r>
              <a:rPr lang="pl-PL" dirty="0" smtClean="0">
                <a:latin typeface="Lucida Console" pitchFamily="49" charset="0"/>
              </a:rPr>
              <a:t>, </a:t>
            </a:r>
            <a:r>
              <a:rPr lang="pl-PL" dirty="0" err="1">
                <a:latin typeface="Lucida Console" pitchFamily="49" charset="0"/>
              </a:rPr>
              <a:t>method</a:t>
            </a:r>
            <a:r>
              <a:rPr lang="pl-PL" dirty="0">
                <a:latin typeface="Lucida Console" pitchFamily="49" charset="0"/>
              </a:rPr>
              <a:t>="</a:t>
            </a:r>
            <a:r>
              <a:rPr lang="pl-PL" dirty="0" err="1">
                <a:solidFill>
                  <a:srgbClr val="FF0000"/>
                </a:solidFill>
                <a:latin typeface="Lucida Console" pitchFamily="49" charset="0"/>
              </a:rPr>
              <a:t>normalize</a:t>
            </a:r>
            <a:r>
              <a:rPr lang="pl-PL" dirty="0" smtClean="0">
                <a:latin typeface="Lucida Console" pitchFamily="49" charset="0"/>
              </a:rPr>
              <a:t>")</a:t>
            </a:r>
            <a:endParaRPr lang="pl-PL" dirty="0">
              <a:latin typeface="Lucida Console" pitchFamily="49" charset="0"/>
            </a:endParaRPr>
          </a:p>
          <a:p>
            <a:r>
              <a:rPr lang="pl-PL" dirty="0" err="1" smtClean="0">
                <a:latin typeface="Lucida Console" pitchFamily="49" charset="0"/>
              </a:rPr>
              <a:t>pca.porosten.norm</a:t>
            </a:r>
            <a:r>
              <a:rPr lang="pl-PL" dirty="0" smtClean="0">
                <a:latin typeface="Lucida Console" pitchFamily="49" charset="0"/>
              </a:rPr>
              <a:t> </a:t>
            </a:r>
            <a:r>
              <a:rPr lang="pl-PL" dirty="0">
                <a:latin typeface="Lucida Console" pitchFamily="49" charset="0"/>
              </a:rPr>
              <a:t>&lt;-</a:t>
            </a:r>
            <a:r>
              <a:rPr lang="pl-PL" dirty="0" err="1" smtClean="0">
                <a:latin typeface="Lucida Console" pitchFamily="49" charset="0"/>
              </a:rPr>
              <a:t>rda</a:t>
            </a:r>
            <a:r>
              <a:rPr lang="pl-PL" dirty="0" smtClean="0">
                <a:latin typeface="Lucida Console" pitchFamily="49" charset="0"/>
              </a:rPr>
              <a:t>(</a:t>
            </a:r>
            <a:r>
              <a:rPr lang="pl-PL" dirty="0" err="1" smtClean="0">
                <a:latin typeface="Lucida Console" pitchFamily="49" charset="0"/>
              </a:rPr>
              <a:t>porosten.norm</a:t>
            </a:r>
            <a:r>
              <a:rPr lang="pl-PL" dirty="0" smtClean="0">
                <a:latin typeface="Lucida Console" pitchFamily="49" charset="0"/>
              </a:rPr>
              <a:t>)</a:t>
            </a:r>
            <a:endParaRPr lang="pl-PL" dirty="0">
              <a:latin typeface="Lucida Console" pitchFamily="49" charset="0"/>
            </a:endParaRPr>
          </a:p>
          <a:p>
            <a:r>
              <a:rPr lang="pl-PL" dirty="0">
                <a:latin typeface="Lucida Console" pitchFamily="49" charset="0"/>
              </a:rPr>
              <a:t>plot(</a:t>
            </a:r>
            <a:r>
              <a:rPr lang="pl-PL" dirty="0" err="1">
                <a:latin typeface="Lucida Console" pitchFamily="49" charset="0"/>
              </a:rPr>
              <a:t>pca.porosten.norm</a:t>
            </a:r>
            <a:r>
              <a:rPr lang="pl-PL" dirty="0">
                <a:latin typeface="Lucida Console" pitchFamily="49" charset="0"/>
              </a:rPr>
              <a:t>, </a:t>
            </a:r>
            <a:r>
              <a:rPr lang="pl-PL" dirty="0" err="1">
                <a:latin typeface="Lucida Console" pitchFamily="49" charset="0"/>
              </a:rPr>
              <a:t>type</a:t>
            </a:r>
            <a:r>
              <a:rPr lang="pl-PL" dirty="0">
                <a:latin typeface="Lucida Console" pitchFamily="49" charset="0"/>
              </a:rPr>
              <a:t>='n', </a:t>
            </a:r>
            <a:r>
              <a:rPr lang="pl-PL" dirty="0" err="1">
                <a:latin typeface="Lucida Console" pitchFamily="49" charset="0"/>
              </a:rPr>
              <a:t>main</a:t>
            </a:r>
            <a:r>
              <a:rPr lang="pl-PL" dirty="0">
                <a:latin typeface="Lucida Console" pitchFamily="49" charset="0"/>
              </a:rPr>
              <a:t>='PCA </a:t>
            </a:r>
            <a:r>
              <a:rPr lang="pl-PL" dirty="0" err="1">
                <a:latin typeface="Lucida Console" pitchFamily="49" charset="0"/>
              </a:rPr>
              <a:t>epiphytes</a:t>
            </a:r>
            <a:r>
              <a:rPr lang="pl-PL" dirty="0">
                <a:latin typeface="Lucida Console" pitchFamily="49" charset="0"/>
              </a:rPr>
              <a:t> </a:t>
            </a:r>
            <a:r>
              <a:rPr lang="pl-PL" dirty="0" err="1">
                <a:latin typeface="Lucida Console" pitchFamily="49" charset="0"/>
              </a:rPr>
              <a:t>sites</a:t>
            </a:r>
            <a:r>
              <a:rPr lang="pl-PL" dirty="0">
                <a:latin typeface="Lucida Console" pitchFamily="49" charset="0"/>
              </a:rPr>
              <a:t>', </a:t>
            </a:r>
            <a:r>
              <a:rPr lang="pl-PL" dirty="0" err="1">
                <a:latin typeface="Lucida Console" pitchFamily="49" charset="0"/>
              </a:rPr>
              <a:t>xlab</a:t>
            </a:r>
            <a:r>
              <a:rPr lang="pl-PL" dirty="0">
                <a:latin typeface="Lucida Console" pitchFamily="49" charset="0"/>
              </a:rPr>
              <a:t>="PC1", </a:t>
            </a:r>
            <a:r>
              <a:rPr lang="pl-PL" dirty="0" err="1">
                <a:latin typeface="Lucida Console" pitchFamily="49" charset="0"/>
              </a:rPr>
              <a:t>ylab</a:t>
            </a:r>
            <a:r>
              <a:rPr lang="pl-PL" dirty="0">
                <a:latin typeface="Lucida Console" pitchFamily="49" charset="0"/>
              </a:rPr>
              <a:t>="PC2")</a:t>
            </a:r>
            <a:r>
              <a:rPr lang="pl-PL" sz="2200" dirty="0" smtClean="0"/>
              <a:t>…reszta kodu jak na slajdzie nr 15</a:t>
            </a:r>
            <a:endParaRPr lang="pl-PL" sz="2200" dirty="0"/>
          </a:p>
        </p:txBody>
      </p:sp>
      <p:sp>
        <p:nvSpPr>
          <p:cNvPr id="5" name="Prostokąt 4"/>
          <p:cNvSpPr/>
          <p:nvPr/>
        </p:nvSpPr>
        <p:spPr>
          <a:xfrm>
            <a:off x="-25012" y="16117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400" b="1" dirty="0" smtClean="0"/>
              <a:t>Normalizacja</a:t>
            </a:r>
            <a:endParaRPr lang="pl-PL" sz="3400" b="1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817440"/>
            <a:ext cx="5040560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57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/>
          <p:cNvSpPr/>
          <p:nvPr/>
        </p:nvSpPr>
        <p:spPr>
          <a:xfrm>
            <a:off x="-25012" y="16117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400" b="1" dirty="0" smtClean="0"/>
              <a:t>Spierwiastkowanie</a:t>
            </a:r>
            <a:endParaRPr lang="pl-PL" sz="3400" b="1" dirty="0"/>
          </a:p>
        </p:txBody>
      </p:sp>
      <p:sp>
        <p:nvSpPr>
          <p:cNvPr id="2" name="Prostokąt 1"/>
          <p:cNvSpPr/>
          <p:nvPr/>
        </p:nvSpPr>
        <p:spPr>
          <a:xfrm>
            <a:off x="0" y="692696"/>
            <a:ext cx="911898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 smtClean="0">
                <a:latin typeface="Lucida Console" pitchFamily="49" charset="0"/>
              </a:rPr>
              <a:t>porosten.hell</a:t>
            </a:r>
            <a:r>
              <a:rPr lang="pl-PL" dirty="0">
                <a:latin typeface="Lucida Console" pitchFamily="49" charset="0"/>
              </a:rPr>
              <a:t>&lt;-</a:t>
            </a:r>
            <a:r>
              <a:rPr lang="pl-PL" dirty="0" err="1" smtClean="0">
                <a:latin typeface="Lucida Console" pitchFamily="49" charset="0"/>
              </a:rPr>
              <a:t>decostand</a:t>
            </a:r>
            <a:r>
              <a:rPr lang="pl-PL" dirty="0" smtClean="0">
                <a:latin typeface="Lucida Console" pitchFamily="49" charset="0"/>
              </a:rPr>
              <a:t>(</a:t>
            </a:r>
            <a:r>
              <a:rPr lang="pl-PL" dirty="0" err="1" smtClean="0">
                <a:latin typeface="Lucida Console" pitchFamily="49" charset="0"/>
              </a:rPr>
              <a:t>porosten</a:t>
            </a:r>
            <a:r>
              <a:rPr lang="pl-PL" dirty="0" smtClean="0">
                <a:latin typeface="Lucida Console" pitchFamily="49" charset="0"/>
              </a:rPr>
              <a:t>, </a:t>
            </a:r>
            <a:r>
              <a:rPr lang="pl-PL" dirty="0" err="1">
                <a:latin typeface="Lucida Console" pitchFamily="49" charset="0"/>
              </a:rPr>
              <a:t>method</a:t>
            </a:r>
            <a:r>
              <a:rPr lang="pl-PL" dirty="0">
                <a:latin typeface="Lucida Console" pitchFamily="49" charset="0"/>
              </a:rPr>
              <a:t>="</a:t>
            </a:r>
            <a:r>
              <a:rPr lang="pl-PL" dirty="0" err="1">
                <a:solidFill>
                  <a:srgbClr val="FF0000"/>
                </a:solidFill>
                <a:latin typeface="Lucida Console" pitchFamily="49" charset="0"/>
              </a:rPr>
              <a:t>hellinger</a:t>
            </a:r>
            <a:r>
              <a:rPr lang="pl-PL" dirty="0">
                <a:latin typeface="Lucida Console" pitchFamily="49" charset="0"/>
              </a:rPr>
              <a:t>")</a:t>
            </a:r>
          </a:p>
          <a:p>
            <a:r>
              <a:rPr lang="pl-PL" dirty="0" err="1" smtClean="0">
                <a:latin typeface="Lucida Console" pitchFamily="49" charset="0"/>
              </a:rPr>
              <a:t>pca.porosten.hell</a:t>
            </a:r>
            <a:r>
              <a:rPr lang="pl-PL" dirty="0" smtClean="0">
                <a:latin typeface="Lucida Console" pitchFamily="49" charset="0"/>
              </a:rPr>
              <a:t> </a:t>
            </a:r>
            <a:r>
              <a:rPr lang="pl-PL" dirty="0">
                <a:latin typeface="Lucida Console" pitchFamily="49" charset="0"/>
              </a:rPr>
              <a:t>&lt;-</a:t>
            </a:r>
            <a:r>
              <a:rPr lang="pl-PL" dirty="0" err="1">
                <a:latin typeface="Lucida Console" pitchFamily="49" charset="0"/>
              </a:rPr>
              <a:t>rda</a:t>
            </a:r>
            <a:r>
              <a:rPr lang="pl-PL" dirty="0">
                <a:latin typeface="Lucida Console" pitchFamily="49" charset="0"/>
              </a:rPr>
              <a:t>(</a:t>
            </a:r>
            <a:r>
              <a:rPr lang="pl-PL" dirty="0" err="1">
                <a:latin typeface="Lucida Console" pitchFamily="49" charset="0"/>
              </a:rPr>
              <a:t>porosten.hell</a:t>
            </a:r>
            <a:r>
              <a:rPr lang="pl-PL" dirty="0">
                <a:latin typeface="Lucida Console" pitchFamily="49" charset="0"/>
              </a:rPr>
              <a:t>)</a:t>
            </a:r>
          </a:p>
          <a:p>
            <a:r>
              <a:rPr lang="pl-PL" dirty="0" smtClean="0">
                <a:latin typeface="Lucida Console" pitchFamily="49" charset="0"/>
              </a:rPr>
              <a:t>plot(</a:t>
            </a:r>
            <a:r>
              <a:rPr lang="pl-PL" dirty="0" err="1" smtClean="0">
                <a:latin typeface="Lucida Console" pitchFamily="49" charset="0"/>
              </a:rPr>
              <a:t>pca.porosten.hell</a:t>
            </a:r>
            <a:r>
              <a:rPr lang="pl-PL" dirty="0" smtClean="0">
                <a:latin typeface="Lucida Console" pitchFamily="49" charset="0"/>
              </a:rPr>
              <a:t>, </a:t>
            </a:r>
            <a:r>
              <a:rPr lang="pl-PL" dirty="0" err="1">
                <a:latin typeface="Lucida Console" pitchFamily="49" charset="0"/>
              </a:rPr>
              <a:t>type</a:t>
            </a:r>
            <a:r>
              <a:rPr lang="pl-PL" dirty="0">
                <a:latin typeface="Lucida Console" pitchFamily="49" charset="0"/>
              </a:rPr>
              <a:t>='n', </a:t>
            </a:r>
            <a:r>
              <a:rPr lang="pl-PL" dirty="0" err="1">
                <a:latin typeface="Lucida Console" pitchFamily="49" charset="0"/>
              </a:rPr>
              <a:t>main</a:t>
            </a:r>
            <a:r>
              <a:rPr lang="pl-PL" dirty="0">
                <a:latin typeface="Lucida Console" pitchFamily="49" charset="0"/>
              </a:rPr>
              <a:t>='PCA </a:t>
            </a:r>
            <a:r>
              <a:rPr lang="pl-PL" dirty="0" err="1">
                <a:latin typeface="Lucida Console" pitchFamily="49" charset="0"/>
              </a:rPr>
              <a:t>epiphytes</a:t>
            </a:r>
            <a:r>
              <a:rPr lang="pl-PL" dirty="0">
                <a:latin typeface="Lucida Console" pitchFamily="49" charset="0"/>
              </a:rPr>
              <a:t> </a:t>
            </a:r>
            <a:r>
              <a:rPr lang="pl-PL" dirty="0" err="1">
                <a:latin typeface="Lucida Console" pitchFamily="49" charset="0"/>
              </a:rPr>
              <a:t>sites</a:t>
            </a:r>
            <a:r>
              <a:rPr lang="pl-PL" dirty="0">
                <a:latin typeface="Lucida Console" pitchFamily="49" charset="0"/>
              </a:rPr>
              <a:t>', </a:t>
            </a:r>
            <a:r>
              <a:rPr lang="pl-PL" dirty="0" err="1">
                <a:latin typeface="Lucida Console" pitchFamily="49" charset="0"/>
              </a:rPr>
              <a:t>xlab</a:t>
            </a:r>
            <a:r>
              <a:rPr lang="pl-PL" dirty="0">
                <a:latin typeface="Lucida Console" pitchFamily="49" charset="0"/>
              </a:rPr>
              <a:t>="PC1", </a:t>
            </a:r>
            <a:r>
              <a:rPr lang="pl-PL" dirty="0" err="1">
                <a:latin typeface="Lucida Console" pitchFamily="49" charset="0"/>
              </a:rPr>
              <a:t>ylab</a:t>
            </a:r>
            <a:r>
              <a:rPr lang="pl-PL" dirty="0">
                <a:latin typeface="Lucida Console" pitchFamily="49" charset="0"/>
              </a:rPr>
              <a:t>="PC2")…</a:t>
            </a:r>
            <a:r>
              <a:rPr lang="pl-PL" sz="2200" dirty="0"/>
              <a:t>reszta procedury jak na slajdzie nr 15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20" y="1948880"/>
            <a:ext cx="4824536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88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9694" y="620688"/>
            <a:ext cx="9144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400" b="1" dirty="0" smtClean="0"/>
              <a:t>Która metoda transformacji lepsza?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-9694" y="2060848"/>
            <a:ext cx="9144000" cy="3562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#Nie ma lepszej i gorszej</a:t>
            </a:r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#Najczęściej używane to: </a:t>
            </a:r>
            <a:r>
              <a:rPr lang="pl-PL" altLang="en-US" sz="2200" dirty="0" err="1" smtClean="0">
                <a:cs typeface="Times New Roman" pitchFamily="18" charset="0"/>
              </a:rPr>
              <a:t>range</a:t>
            </a:r>
            <a:r>
              <a:rPr lang="pl-PL" altLang="en-US" sz="2200" dirty="0" smtClean="0">
                <a:cs typeface="Times New Roman" pitchFamily="18" charset="0"/>
              </a:rPr>
              <a:t>, </a:t>
            </a:r>
            <a:r>
              <a:rPr lang="pl-PL" altLang="en-US" sz="2200" dirty="0" err="1" smtClean="0">
                <a:cs typeface="Times New Roman" pitchFamily="18" charset="0"/>
              </a:rPr>
              <a:t>normalize</a:t>
            </a:r>
            <a:r>
              <a:rPr lang="pl-PL" altLang="en-US" sz="2200" dirty="0" smtClean="0">
                <a:cs typeface="Times New Roman" pitchFamily="18" charset="0"/>
              </a:rPr>
              <a:t>, </a:t>
            </a:r>
            <a:r>
              <a:rPr lang="pl-PL" altLang="en-US" sz="2200" dirty="0" err="1" smtClean="0">
                <a:cs typeface="Times New Roman" pitchFamily="18" charset="0"/>
              </a:rPr>
              <a:t>standardize</a:t>
            </a:r>
            <a:r>
              <a:rPr lang="pl-PL" altLang="en-US" sz="2200" dirty="0" smtClean="0">
                <a:cs typeface="Times New Roman" pitchFamily="18" charset="0"/>
              </a:rPr>
              <a:t>, log i pa</a:t>
            </a:r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#Metodę transformacji zawsze dobieramy do danych, z jakimi pracujemy</a:t>
            </a:r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#Najlepiej intuicyjnie przeprowadzić kilka rodzajów transformacji i wybrać taki wykres, który najlepiej tłumaczy różnice czy dany wzorzec w kontekście ekologicznym</a:t>
            </a:r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#Transformacji danych nie trzeba przeprowadzać, jeżeli rozrzut surowych danych w przestrzeni ordynacyjnych jest satysfakcjonujący dla badacza</a:t>
            </a:r>
          </a:p>
          <a:p>
            <a:pPr>
              <a:spcBef>
                <a:spcPct val="25000"/>
              </a:spcBef>
            </a:pPr>
            <a:endParaRPr lang="pl-PL" altLang="en-US" sz="2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9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171070" y="1484089"/>
            <a:ext cx="887933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err="1" smtClean="0">
                <a:latin typeface="Lucida Console" panose="020B0609040504020204" pitchFamily="49" charset="0"/>
              </a:rPr>
              <a:t>screeplot</a:t>
            </a:r>
            <a:r>
              <a:rPr lang="pl-PL" sz="1900" dirty="0" smtClean="0">
                <a:latin typeface="Lucida Console" panose="020B0609040504020204" pitchFamily="49" charset="0"/>
              </a:rPr>
              <a:t>(pca1, </a:t>
            </a:r>
            <a:r>
              <a:rPr lang="pl-PL" sz="1900" dirty="0" err="1">
                <a:latin typeface="Lucida Console" panose="020B0609040504020204" pitchFamily="49" charset="0"/>
              </a:rPr>
              <a:t>type</a:t>
            </a:r>
            <a:r>
              <a:rPr lang="pl-PL" sz="1900" dirty="0">
                <a:latin typeface="Lucida Console" panose="020B0609040504020204" pitchFamily="49" charset="0"/>
              </a:rPr>
              <a:t>='lines', </a:t>
            </a:r>
            <a:r>
              <a:rPr lang="pl-PL" sz="1900" dirty="0" err="1">
                <a:latin typeface="Lucida Console" panose="020B0609040504020204" pitchFamily="49" charset="0"/>
              </a:rPr>
              <a:t>bstick</a:t>
            </a:r>
            <a:r>
              <a:rPr lang="pl-PL" sz="1900" dirty="0">
                <a:latin typeface="Lucida Console" panose="020B0609040504020204" pitchFamily="49" charset="0"/>
              </a:rPr>
              <a:t>=TRUE</a:t>
            </a:r>
            <a:r>
              <a:rPr lang="pl-PL" sz="1900" dirty="0" smtClean="0">
                <a:latin typeface="Lucida Console" panose="020B0609040504020204" pitchFamily="49" charset="0"/>
              </a:rPr>
              <a:t>)</a:t>
            </a:r>
            <a:endParaRPr lang="pl-PL" sz="1900" dirty="0">
              <a:latin typeface="Lucida Console" panose="020B0609040504020204" pitchFamily="49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-25012" y="16117"/>
            <a:ext cx="9144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400" b="1" dirty="0" smtClean="0"/>
              <a:t>Diagnoza poprawności analizy (metoda złamanego kijka)</a:t>
            </a:r>
            <a:endParaRPr lang="pl-PL" sz="3400" b="1" dirty="0"/>
          </a:p>
        </p:txBody>
      </p:sp>
      <p:sp>
        <p:nvSpPr>
          <p:cNvPr id="11" name="AutoShape 5" descr="Znalezione obrazy dla zapytania czÅowiek zagadk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12" name="AutoShape 7" descr="Znalezione obrazy dla zapytania czÅowiek zagadk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9" r="4271" b="3026"/>
          <a:stretch/>
        </p:blipFill>
        <p:spPr bwMode="auto">
          <a:xfrm>
            <a:off x="283340" y="1996304"/>
            <a:ext cx="4896544" cy="4560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Łącznik prosty ze strzałką 6"/>
          <p:cNvCxnSpPr/>
          <p:nvPr/>
        </p:nvCxnSpPr>
        <p:spPr>
          <a:xfrm flipH="1">
            <a:off x="1173621" y="2135626"/>
            <a:ext cx="1224136" cy="600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 flipH="1">
            <a:off x="1583075" y="3997114"/>
            <a:ext cx="1168493" cy="3602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 flipH="1">
            <a:off x="2008259" y="4957883"/>
            <a:ext cx="1168493" cy="3602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21" name="Picture 9" descr="Znalezione obrazy dla zapytania czÅowiek zagadk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6" r="28293"/>
          <a:stretch/>
        </p:blipFill>
        <p:spPr bwMode="auto">
          <a:xfrm>
            <a:off x="3220018" y="4494083"/>
            <a:ext cx="1165258" cy="91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pole tekstowe 19"/>
          <p:cNvSpPr txBox="1"/>
          <p:nvPr/>
        </p:nvSpPr>
        <p:spPr>
          <a:xfrm>
            <a:off x="2477613" y="1975215"/>
            <a:ext cx="547912" cy="32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latin typeface="Lucida Console" panose="020B0609040504020204" pitchFamily="49" charset="0"/>
              </a:rPr>
              <a:t>OK</a:t>
            </a:r>
            <a:endParaRPr lang="pl-PL" sz="1900" dirty="0">
              <a:latin typeface="Lucida Console" panose="020B0609040504020204" pitchFamily="49" charset="0"/>
            </a:endParaRPr>
          </a:p>
        </p:txBody>
      </p:sp>
      <p:sp>
        <p:nvSpPr>
          <p:cNvPr id="21" name="pole tekstowe 20"/>
          <p:cNvSpPr txBox="1"/>
          <p:nvPr/>
        </p:nvSpPr>
        <p:spPr>
          <a:xfrm>
            <a:off x="2861507" y="3836703"/>
            <a:ext cx="547912" cy="320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900" dirty="0" smtClean="0">
                <a:latin typeface="Lucida Console" panose="020B0609040504020204" pitchFamily="49" charset="0"/>
              </a:rPr>
              <a:t>OK</a:t>
            </a:r>
            <a:endParaRPr lang="pl-PL" sz="1900" dirty="0">
              <a:latin typeface="Lucida Console" panose="020B0609040504020204" pitchFamily="49" charset="0"/>
            </a:endParaRPr>
          </a:p>
        </p:txBody>
      </p:sp>
      <p:sp>
        <p:nvSpPr>
          <p:cNvPr id="16" name="Elipsa 15"/>
          <p:cNvSpPr/>
          <p:nvPr/>
        </p:nvSpPr>
        <p:spPr>
          <a:xfrm>
            <a:off x="3220018" y="4837787"/>
            <a:ext cx="123662" cy="120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Elipsa 22"/>
          <p:cNvSpPr/>
          <p:nvPr/>
        </p:nvSpPr>
        <p:spPr>
          <a:xfrm>
            <a:off x="2963693" y="4641767"/>
            <a:ext cx="213059" cy="23201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Elipsa 23"/>
          <p:cNvSpPr/>
          <p:nvPr/>
        </p:nvSpPr>
        <p:spPr>
          <a:xfrm>
            <a:off x="2233005" y="4177258"/>
            <a:ext cx="719000" cy="6605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ole tekstowe 14"/>
          <p:cNvSpPr txBox="1"/>
          <p:nvPr/>
        </p:nvSpPr>
        <p:spPr>
          <a:xfrm>
            <a:off x="2259037" y="4245912"/>
            <a:ext cx="723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 smtClean="0"/>
              <a:t>PC3</a:t>
            </a:r>
          </a:p>
          <a:p>
            <a:pPr algn="ctr"/>
            <a:r>
              <a:rPr lang="pl-PL" sz="1400" dirty="0" smtClean="0"/>
              <a:t>też???</a:t>
            </a:r>
            <a:endParaRPr lang="pl-PL" sz="1400" dirty="0"/>
          </a:p>
        </p:txBody>
      </p:sp>
      <p:grpSp>
        <p:nvGrpSpPr>
          <p:cNvPr id="8" name="Grupa 7"/>
          <p:cNvGrpSpPr/>
          <p:nvPr/>
        </p:nvGrpSpPr>
        <p:grpSpPr>
          <a:xfrm>
            <a:off x="5179884" y="2996952"/>
            <a:ext cx="3967514" cy="3064410"/>
            <a:chOff x="5436096" y="3284984"/>
            <a:chExt cx="3711302" cy="2776378"/>
          </a:xfrm>
        </p:grpSpPr>
        <p:pic>
          <p:nvPicPr>
            <p:cNvPr id="17" name="Picture 4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81" r="3213" b="2285"/>
            <a:stretch/>
          </p:blipFill>
          <p:spPr bwMode="auto">
            <a:xfrm>
              <a:off x="5436096" y="3284984"/>
              <a:ext cx="3711302" cy="2776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8" name="Łącznik prostoliniowy 17"/>
            <p:cNvCxnSpPr/>
            <p:nvPr/>
          </p:nvCxnSpPr>
          <p:spPr>
            <a:xfrm flipH="1">
              <a:off x="6754655" y="3508993"/>
              <a:ext cx="1308627" cy="1966977"/>
            </a:xfrm>
            <a:prstGeom prst="line">
              <a:avLst/>
            </a:prstGeom>
            <a:ln w="254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0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26064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Artefakt PCA: efekt podkowy (</a:t>
            </a:r>
            <a:r>
              <a:rPr lang="pl-PL" sz="3400" b="1" dirty="0" err="1" smtClean="0"/>
              <a:t>horseshoe</a:t>
            </a:r>
            <a:r>
              <a:rPr lang="pl-PL" sz="3400" b="1" dirty="0" smtClean="0"/>
              <a:t> </a:t>
            </a:r>
            <a:r>
              <a:rPr lang="pl-PL" sz="3400" b="1" dirty="0" err="1" smtClean="0"/>
              <a:t>effect</a:t>
            </a:r>
            <a:r>
              <a:rPr lang="pl-PL" sz="3400" b="1" dirty="0" smtClean="0"/>
              <a:t>) </a:t>
            </a:r>
            <a:endParaRPr lang="pl-PL" sz="3400" b="1" dirty="0"/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6" b="2053"/>
          <a:stretch/>
        </p:blipFill>
        <p:spPr bwMode="auto">
          <a:xfrm>
            <a:off x="467544" y="2852936"/>
            <a:ext cx="2922699" cy="3307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323528" y="884872"/>
            <a:ext cx="853002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pl-PL" altLang="en-US" sz="2200" dirty="0" smtClean="0"/>
              <a:t>#Gdy gradient jest za długi, dane układają się w charakterystyczny sposób, przypominający podkowę. </a:t>
            </a:r>
          </a:p>
          <a:p>
            <a:pPr>
              <a:spcBef>
                <a:spcPct val="0"/>
              </a:spcBef>
            </a:pPr>
            <a:r>
              <a:rPr lang="pl-PL" altLang="en-US" sz="2200" dirty="0" smtClean="0"/>
              <a:t>#Przyczyna: nieprawidłowe uporządkowanie danych wzdłuż pierwszej osi (dane upakowywane „na siłę” na końcach gradientu). </a:t>
            </a:r>
          </a:p>
          <a:p>
            <a:pPr>
              <a:spcBef>
                <a:spcPct val="0"/>
              </a:spcBef>
            </a:pPr>
            <a:r>
              <a:rPr lang="pl-PL" altLang="en-US" sz="2200" dirty="0" smtClean="0"/>
              <a:t>#Wtedy PCA nie jest odpowiednią metodą do analizy zbioru danych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7" r="5971" b="3060"/>
          <a:stretch/>
        </p:blipFill>
        <p:spPr bwMode="auto">
          <a:xfrm>
            <a:off x="3563888" y="2669976"/>
            <a:ext cx="4872182" cy="414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olny kształt 5"/>
          <p:cNvSpPr/>
          <p:nvPr/>
        </p:nvSpPr>
        <p:spPr>
          <a:xfrm>
            <a:off x="5220073" y="3422288"/>
            <a:ext cx="2427646" cy="2526991"/>
          </a:xfrm>
          <a:custGeom>
            <a:avLst/>
            <a:gdLst>
              <a:gd name="connsiteX0" fmla="*/ 379807 w 2319453"/>
              <a:gd name="connsiteY0" fmla="*/ 2452038 h 2452038"/>
              <a:gd name="connsiteX1" fmla="*/ 176607 w 2319453"/>
              <a:gd name="connsiteY1" fmla="*/ 2248838 h 2452038"/>
              <a:gd name="connsiteX2" fmla="*/ 28825 w 2319453"/>
              <a:gd name="connsiteY2" fmla="*/ 1888620 h 2452038"/>
              <a:gd name="connsiteX3" fmla="*/ 1116 w 2319453"/>
              <a:gd name="connsiteY3" fmla="*/ 1491456 h 2452038"/>
              <a:gd name="connsiteX4" fmla="*/ 47298 w 2319453"/>
              <a:gd name="connsiteY4" fmla="*/ 1057347 h 2452038"/>
              <a:gd name="connsiteX5" fmla="*/ 148898 w 2319453"/>
              <a:gd name="connsiteY5" fmla="*/ 466220 h 2452038"/>
              <a:gd name="connsiteX6" fmla="*/ 527589 w 2319453"/>
              <a:gd name="connsiteY6" fmla="*/ 133711 h 2452038"/>
              <a:gd name="connsiteX7" fmla="*/ 933989 w 2319453"/>
              <a:gd name="connsiteY7" fmla="*/ 4402 h 2452038"/>
              <a:gd name="connsiteX8" fmla="*/ 1423516 w 2319453"/>
              <a:gd name="connsiteY8" fmla="*/ 69056 h 2452038"/>
              <a:gd name="connsiteX9" fmla="*/ 1829916 w 2319453"/>
              <a:gd name="connsiteY9" fmla="*/ 429275 h 2452038"/>
              <a:gd name="connsiteX10" fmla="*/ 2190134 w 2319453"/>
              <a:gd name="connsiteY10" fmla="*/ 918802 h 2452038"/>
              <a:gd name="connsiteX11" fmla="*/ 2310207 w 2319453"/>
              <a:gd name="connsiteY11" fmla="*/ 1463747 h 2452038"/>
              <a:gd name="connsiteX12" fmla="*/ 2310207 w 2319453"/>
              <a:gd name="connsiteY12" fmla="*/ 2036402 h 2452038"/>
              <a:gd name="connsiteX13" fmla="*/ 2300970 w 2319453"/>
              <a:gd name="connsiteY13" fmla="*/ 2350438 h 2452038"/>
              <a:gd name="connsiteX14" fmla="*/ 2319443 w 2319453"/>
              <a:gd name="connsiteY14" fmla="*/ 2387384 h 245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19453" h="2452038">
                <a:moveTo>
                  <a:pt x="379807" y="2452038"/>
                </a:moveTo>
                <a:cubicBezTo>
                  <a:pt x="307455" y="2397389"/>
                  <a:pt x="235104" y="2342741"/>
                  <a:pt x="176607" y="2248838"/>
                </a:cubicBezTo>
                <a:cubicBezTo>
                  <a:pt x="118110" y="2154935"/>
                  <a:pt x="58073" y="2014850"/>
                  <a:pt x="28825" y="1888620"/>
                </a:cubicBezTo>
                <a:cubicBezTo>
                  <a:pt x="-424" y="1762390"/>
                  <a:pt x="-1963" y="1630001"/>
                  <a:pt x="1116" y="1491456"/>
                </a:cubicBezTo>
                <a:cubicBezTo>
                  <a:pt x="4195" y="1352911"/>
                  <a:pt x="22668" y="1228220"/>
                  <a:pt x="47298" y="1057347"/>
                </a:cubicBezTo>
                <a:cubicBezTo>
                  <a:pt x="71928" y="886474"/>
                  <a:pt x="68850" y="620159"/>
                  <a:pt x="148898" y="466220"/>
                </a:cubicBezTo>
                <a:cubicBezTo>
                  <a:pt x="228946" y="312281"/>
                  <a:pt x="396741" y="210681"/>
                  <a:pt x="527589" y="133711"/>
                </a:cubicBezTo>
                <a:cubicBezTo>
                  <a:pt x="658437" y="56741"/>
                  <a:pt x="784668" y="15178"/>
                  <a:pt x="933989" y="4402"/>
                </a:cubicBezTo>
                <a:cubicBezTo>
                  <a:pt x="1083310" y="-6374"/>
                  <a:pt x="1274195" y="-1756"/>
                  <a:pt x="1423516" y="69056"/>
                </a:cubicBezTo>
                <a:cubicBezTo>
                  <a:pt x="1572837" y="139868"/>
                  <a:pt x="1702146" y="287651"/>
                  <a:pt x="1829916" y="429275"/>
                </a:cubicBezTo>
                <a:cubicBezTo>
                  <a:pt x="1957686" y="570899"/>
                  <a:pt x="2110086" y="746390"/>
                  <a:pt x="2190134" y="918802"/>
                </a:cubicBezTo>
                <a:cubicBezTo>
                  <a:pt x="2270183" y="1091214"/>
                  <a:pt x="2290195" y="1277480"/>
                  <a:pt x="2310207" y="1463747"/>
                </a:cubicBezTo>
                <a:cubicBezTo>
                  <a:pt x="2330219" y="1650014"/>
                  <a:pt x="2311746" y="1888620"/>
                  <a:pt x="2310207" y="2036402"/>
                </a:cubicBezTo>
                <a:cubicBezTo>
                  <a:pt x="2308668" y="2184184"/>
                  <a:pt x="2299431" y="2291941"/>
                  <a:pt x="2300970" y="2350438"/>
                </a:cubicBezTo>
                <a:cubicBezTo>
                  <a:pt x="2302509" y="2408935"/>
                  <a:pt x="2310976" y="2398159"/>
                  <a:pt x="2319443" y="2387384"/>
                </a:cubicBezTo>
              </a:path>
            </a:pathLst>
          </a:cu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991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088" y="69269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CA (</a:t>
            </a:r>
            <a:r>
              <a:rPr lang="pl-PL" sz="3400" b="1" dirty="0" err="1" smtClean="0">
                <a:solidFill>
                  <a:srgbClr val="FF0000"/>
                </a:solidFill>
              </a:rPr>
              <a:t>C</a:t>
            </a:r>
            <a:r>
              <a:rPr lang="pl-PL" sz="3400" b="1" dirty="0" err="1" smtClean="0"/>
              <a:t>orrespondence</a:t>
            </a:r>
            <a:r>
              <a:rPr lang="pl-PL" sz="3400" b="1" dirty="0" smtClean="0"/>
              <a:t> </a:t>
            </a:r>
            <a:r>
              <a:rPr lang="pl-PL" sz="3400" b="1" dirty="0" smtClean="0">
                <a:solidFill>
                  <a:srgbClr val="FF0000"/>
                </a:solidFill>
              </a:rPr>
              <a:t>A</a:t>
            </a:r>
            <a:r>
              <a:rPr lang="pl-PL" sz="3400" b="1" dirty="0" smtClean="0"/>
              <a:t>nalysis)</a:t>
            </a:r>
            <a:endParaRPr lang="pl-PL" sz="3400" b="1" dirty="0"/>
          </a:p>
        </p:txBody>
      </p:sp>
      <p:sp>
        <p:nvSpPr>
          <p:cNvPr id="8" name="Prostokąt 7"/>
          <p:cNvSpPr/>
          <p:nvPr/>
        </p:nvSpPr>
        <p:spPr>
          <a:xfrm>
            <a:off x="22632" y="2204864"/>
            <a:ext cx="9128912" cy="2039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lang="pl-PL" altLang="en-US" sz="2200" dirty="0" smtClean="0"/>
              <a:t>#Do analizy krótkich gradientów o </a:t>
            </a:r>
            <a:r>
              <a:rPr lang="pl-PL" altLang="en-US" sz="2200" dirty="0" err="1" smtClean="0"/>
              <a:t>unimodalnym</a:t>
            </a:r>
            <a:r>
              <a:rPr lang="pl-PL" altLang="en-US" sz="2200" dirty="0" smtClean="0"/>
              <a:t> rozkładzie cech</a:t>
            </a:r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#Nie wylicza głównych składowych, lecz przyjmuje arbitralne wskaźniki</a:t>
            </a:r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#Dla cech wylicza średnie ważone wartości</a:t>
            </a:r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#Następnie wylicza nowe wartości uśredniając je, by miały jednakowe wagi (korespondowały ze sobą)</a:t>
            </a:r>
          </a:p>
        </p:txBody>
      </p:sp>
    </p:spTree>
    <p:extLst>
      <p:ext uri="{BB962C8B-B14F-4D97-AF65-F5344CB8AC3E}">
        <p14:creationId xmlns:p14="http://schemas.microsoft.com/office/powerpoint/2010/main" val="288332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/>
          <p:cNvSpPr txBox="1"/>
          <p:nvPr/>
        </p:nvSpPr>
        <p:spPr>
          <a:xfrm>
            <a:off x="15088" y="-10657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CA w R</a:t>
            </a:r>
            <a:endParaRPr lang="pl-PL" sz="3400" b="1" dirty="0"/>
          </a:p>
        </p:txBody>
      </p:sp>
      <p:sp>
        <p:nvSpPr>
          <p:cNvPr id="6" name="Prostokąt 5"/>
          <p:cNvSpPr/>
          <p:nvPr/>
        </p:nvSpPr>
        <p:spPr>
          <a:xfrm>
            <a:off x="175644" y="519644"/>
            <a:ext cx="66286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>
                <a:latin typeface="Lucida Console" pitchFamily="49" charset="0"/>
              </a:rPr>
              <a:t>ca1&lt;-</a:t>
            </a:r>
            <a:r>
              <a:rPr lang="pl-PL" sz="2000" dirty="0" err="1">
                <a:latin typeface="Lucida Console" pitchFamily="49" charset="0"/>
              </a:rPr>
              <a:t>cca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porosten</a:t>
            </a:r>
            <a:r>
              <a:rPr lang="pl-PL" sz="2000" dirty="0">
                <a:latin typeface="Lucida Console" pitchFamily="49" charset="0"/>
              </a:rPr>
              <a:t>)</a:t>
            </a:r>
          </a:p>
          <a:p>
            <a:r>
              <a:rPr lang="pl-PL" sz="2000" dirty="0">
                <a:latin typeface="Lucida Console" pitchFamily="49" charset="0"/>
              </a:rPr>
              <a:t>plot(ca1, display=c("</a:t>
            </a:r>
            <a:r>
              <a:rPr lang="pl-PL" sz="2000" dirty="0" err="1">
                <a:latin typeface="Lucida Console" pitchFamily="49" charset="0"/>
              </a:rPr>
              <a:t>sites</a:t>
            </a:r>
            <a:r>
              <a:rPr lang="pl-PL" sz="2000" dirty="0">
                <a:latin typeface="Lucida Console" pitchFamily="49" charset="0"/>
              </a:rPr>
              <a:t>", "</a:t>
            </a:r>
            <a:r>
              <a:rPr lang="pl-PL" sz="2000" dirty="0" err="1">
                <a:latin typeface="Lucida Console" pitchFamily="49" charset="0"/>
              </a:rPr>
              <a:t>species</a:t>
            </a:r>
            <a:r>
              <a:rPr lang="pl-PL" sz="2000" dirty="0">
                <a:latin typeface="Lucida Console" pitchFamily="49" charset="0"/>
              </a:rPr>
              <a:t>")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83" r="4051" b="2822"/>
          <a:stretch/>
        </p:blipFill>
        <p:spPr bwMode="auto">
          <a:xfrm>
            <a:off x="1691680" y="1179306"/>
            <a:ext cx="7333952" cy="548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Prostokąt 8"/>
          <p:cNvSpPr/>
          <p:nvPr/>
        </p:nvSpPr>
        <p:spPr>
          <a:xfrm>
            <a:off x="4211960" y="2046289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 smtClean="0"/>
              <a:t>Gatunki jako plusiki </a:t>
            </a:r>
          </a:p>
          <a:p>
            <a:pPr algn="ctr"/>
            <a:r>
              <a:rPr lang="pl-PL" dirty="0" smtClean="0"/>
              <a:t>(</a:t>
            </a:r>
            <a:r>
              <a:rPr lang="pl-PL" dirty="0" err="1" smtClean="0"/>
              <a:t>species</a:t>
            </a:r>
            <a:r>
              <a:rPr lang="pl-PL" dirty="0" smtClean="0"/>
              <a:t>)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2555776" y="4653136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 smtClean="0"/>
              <a:t>Próby jako punkty</a:t>
            </a:r>
          </a:p>
          <a:p>
            <a:pPr algn="ctr"/>
            <a:r>
              <a:rPr lang="pl-PL" dirty="0" smtClean="0"/>
              <a:t>(</a:t>
            </a:r>
            <a:r>
              <a:rPr lang="pl-PL" dirty="0" err="1" smtClean="0"/>
              <a:t>sites</a:t>
            </a:r>
            <a:r>
              <a:rPr lang="pl-PL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71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-13192" y="116632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Artefakt przy CA: efekt łuku (</a:t>
            </a:r>
            <a:r>
              <a:rPr lang="pl-PL" sz="3400" b="1" dirty="0" err="1" smtClean="0"/>
              <a:t>arch</a:t>
            </a:r>
            <a:r>
              <a:rPr lang="pl-PL" sz="3400" b="1" dirty="0" smtClean="0"/>
              <a:t> </a:t>
            </a:r>
            <a:r>
              <a:rPr lang="pl-PL" sz="3400" b="1" dirty="0" err="1" smtClean="0"/>
              <a:t>effect</a:t>
            </a:r>
            <a:r>
              <a:rPr lang="pl-PL" sz="3400" b="1" dirty="0" smtClean="0"/>
              <a:t>) </a:t>
            </a:r>
            <a:endParaRPr lang="pl-PL" sz="3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92" y="876201"/>
            <a:ext cx="4273929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4" r="5459" b="3181"/>
          <a:stretch/>
        </p:blipFill>
        <p:spPr bwMode="auto">
          <a:xfrm>
            <a:off x="4280024" y="2707354"/>
            <a:ext cx="4798965" cy="412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40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088" y="-10657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DCA (</a:t>
            </a:r>
            <a:r>
              <a:rPr lang="pl-PL" sz="3400" b="1" dirty="0" err="1" smtClean="0">
                <a:solidFill>
                  <a:srgbClr val="FF0000"/>
                </a:solidFill>
              </a:rPr>
              <a:t>D</a:t>
            </a:r>
            <a:r>
              <a:rPr lang="pl-PL" sz="3400" b="1" dirty="0" err="1" smtClean="0"/>
              <a:t>etrended</a:t>
            </a:r>
            <a:r>
              <a:rPr lang="pl-PL" sz="3400" b="1" dirty="0" smtClean="0"/>
              <a:t> </a:t>
            </a:r>
            <a:r>
              <a:rPr lang="pl-PL" sz="3400" b="1" dirty="0" err="1" smtClean="0">
                <a:solidFill>
                  <a:srgbClr val="FF0000"/>
                </a:solidFill>
              </a:rPr>
              <a:t>C</a:t>
            </a:r>
            <a:r>
              <a:rPr lang="pl-PL" sz="3400" b="1" dirty="0" err="1" smtClean="0"/>
              <a:t>orrespondence</a:t>
            </a:r>
            <a:r>
              <a:rPr lang="pl-PL" sz="3400" b="1" dirty="0" smtClean="0"/>
              <a:t> </a:t>
            </a:r>
            <a:r>
              <a:rPr lang="pl-PL" sz="3400" b="1" dirty="0" smtClean="0">
                <a:solidFill>
                  <a:srgbClr val="FF0000"/>
                </a:solidFill>
              </a:rPr>
              <a:t>A</a:t>
            </a:r>
            <a:r>
              <a:rPr lang="pl-PL" sz="3400" b="1" dirty="0" smtClean="0"/>
              <a:t>nalysis)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30205" y="908720"/>
            <a:ext cx="91440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/>
              <a:t>#</a:t>
            </a:r>
            <a:r>
              <a:rPr lang="pl-PL" sz="2400" dirty="0" err="1" smtClean="0"/>
              <a:t>Detrending</a:t>
            </a:r>
            <a:r>
              <a:rPr lang="pl-PL" sz="2400" dirty="0" smtClean="0"/>
              <a:t> usuwa „fałszywą” krzywiznę w ordynacji pojedynczych „silnych” gradientów</a:t>
            </a:r>
          </a:p>
          <a:p>
            <a:r>
              <a:rPr lang="pl-PL" sz="2400" dirty="0" smtClean="0"/>
              <a:t>#</a:t>
            </a:r>
            <a:r>
              <a:rPr lang="pl-PL" sz="2400" dirty="0" err="1" smtClean="0"/>
              <a:t>Reskalowanie</a:t>
            </a:r>
            <a:r>
              <a:rPr lang="pl-PL" sz="2400" dirty="0" smtClean="0"/>
              <a:t> służy prawidłowemu rozmieszczaniu prób „upakowanych” na końcach gradientu</a:t>
            </a:r>
          </a:p>
          <a:p>
            <a:r>
              <a:rPr lang="pl-PL" sz="2400" dirty="0" smtClean="0"/>
              <a:t>#Współrzędne DCA wyrażone w jednostkach odchyleń standardowych, a nie w jednostkach abstrakcyjnych</a:t>
            </a:r>
          </a:p>
        </p:txBody>
      </p:sp>
      <p:pic>
        <p:nvPicPr>
          <p:cNvPr id="6" name="Picture 205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00"/>
          <a:stretch/>
        </p:blipFill>
        <p:spPr bwMode="auto">
          <a:xfrm>
            <a:off x="2004708" y="3429000"/>
            <a:ext cx="5164759" cy="3162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717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206958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Jak działają?</a:t>
            </a:r>
            <a:endParaRPr lang="pl-PL" sz="3400" b="1" dirty="0"/>
          </a:p>
        </p:txBody>
      </p:sp>
      <p:sp>
        <p:nvSpPr>
          <p:cNvPr id="3" name="pole tekstowe 2"/>
          <p:cNvSpPr txBox="1"/>
          <p:nvPr/>
        </p:nvSpPr>
        <p:spPr>
          <a:xfrm>
            <a:off x="10173" y="980728"/>
            <a:ext cx="9144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200" dirty="0" smtClean="0"/>
              <a:t>#Nie są celem samym w sobie</a:t>
            </a:r>
          </a:p>
          <a:p>
            <a:r>
              <a:rPr lang="pl-PL" sz="2200" dirty="0" smtClean="0"/>
              <a:t>#Grupują obiekty w określonym porządku/kolejności</a:t>
            </a:r>
          </a:p>
          <a:p>
            <a:r>
              <a:rPr lang="pl-PL" sz="2200" dirty="0" smtClean="0"/>
              <a:t>#Dane wielowymiarowe redukowane w sposób geometryczny do niskowymiarowych</a:t>
            </a:r>
          </a:p>
          <a:p>
            <a:r>
              <a:rPr lang="pl-PL" sz="2200" dirty="0" smtClean="0"/>
              <a:t>#Zakładają, że istnieje bazowa </a:t>
            </a:r>
            <a:r>
              <a:rPr lang="pl-PL" sz="2200" dirty="0"/>
              <a:t>struktura danych. </a:t>
            </a:r>
            <a:r>
              <a:rPr lang="pl-PL" sz="2200" dirty="0" smtClean="0"/>
              <a:t>Obecności gatunków określane przez kilka zmiennych środowiskowych według prostego modelu odpowiedzi. Metody ordynacyjne służą identyfikacji tej podstawowej zależności</a:t>
            </a:r>
          </a:p>
          <a:p>
            <a:r>
              <a:rPr lang="pl-PL" sz="2200" dirty="0" smtClean="0"/>
              <a:t>#Łatwiejsza </a:t>
            </a:r>
            <a:r>
              <a:rPr lang="pl-PL" sz="2200" dirty="0"/>
              <a:t>charakterystyka kompozycji gatunkowej niż określenie pełnego zakresu zmiennych środowiskowych. Wiele możliwych zmiennych. Które są ważne?</a:t>
            </a:r>
          </a:p>
          <a:p>
            <a:r>
              <a:rPr lang="pl-PL" sz="2200" dirty="0" smtClean="0"/>
              <a:t>#Dają </a:t>
            </a:r>
            <a:r>
              <a:rPr lang="pl-PL" sz="2200" dirty="0"/>
              <a:t>globalny, holistyczny obraz, w przeciwieństwie do regresji, </a:t>
            </a:r>
            <a:r>
              <a:rPr lang="pl-PL" sz="2200" dirty="0" smtClean="0"/>
              <a:t>która </a:t>
            </a:r>
            <a:r>
              <a:rPr lang="pl-PL" sz="2200" dirty="0"/>
              <a:t>daje lokalny, indywidualistyczny i redukcjonistyczny </a:t>
            </a:r>
            <a:r>
              <a:rPr lang="pl-PL" sz="2200" dirty="0" smtClean="0"/>
              <a:t>pogląd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41694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351519" y="1556792"/>
            <a:ext cx="642587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5000"/>
              </a:spcBef>
              <a:buFontTx/>
              <a:buNone/>
            </a:pPr>
            <a:r>
              <a:rPr lang="pl-PL" altLang="en-US" sz="2400" dirty="0" smtClean="0">
                <a:cs typeface="Times New Roman" pitchFamily="18" charset="0"/>
              </a:rPr>
              <a:t>Najpierw przeprowadź analizę DCA i zobacz jaka jest długość gradientu wzdłuż DCA 1</a:t>
            </a:r>
          </a:p>
          <a:p>
            <a:pPr algn="ctr">
              <a:spcBef>
                <a:spcPct val="25000"/>
              </a:spcBef>
              <a:buFontTx/>
              <a:buNone/>
            </a:pPr>
            <a:endParaRPr lang="pl-PL" altLang="en-US" sz="2400" dirty="0" smtClean="0">
              <a:cs typeface="Times New Roman" pitchFamily="18" charset="0"/>
            </a:endParaRPr>
          </a:p>
          <a:p>
            <a:pPr algn="ctr">
              <a:spcBef>
                <a:spcPct val="25000"/>
              </a:spcBef>
              <a:buFontTx/>
              <a:buNone/>
            </a:pPr>
            <a:r>
              <a:rPr lang="pl-PL" altLang="en-US" sz="2400" dirty="0" smtClean="0">
                <a:cs typeface="Times New Roman" pitchFamily="18" charset="0"/>
              </a:rPr>
              <a:t>Jeżeli gradient jest krótszy niż 3 SD użyj PCA</a:t>
            </a:r>
          </a:p>
          <a:p>
            <a:pPr algn="ctr">
              <a:spcBef>
                <a:spcPct val="25000"/>
              </a:spcBef>
              <a:buFontTx/>
              <a:buNone/>
            </a:pPr>
            <a:endParaRPr lang="pl-PL" altLang="en-US" sz="2400" dirty="0" smtClean="0">
              <a:cs typeface="Times New Roman" pitchFamily="18" charset="0"/>
            </a:endParaRPr>
          </a:p>
          <a:p>
            <a:pPr algn="ctr">
              <a:spcBef>
                <a:spcPct val="25000"/>
              </a:spcBef>
              <a:buFontTx/>
              <a:buNone/>
            </a:pPr>
            <a:r>
              <a:rPr lang="pl-PL" altLang="en-US" sz="2400" dirty="0" smtClean="0">
                <a:cs typeface="Times New Roman" pitchFamily="18" charset="0"/>
              </a:rPr>
              <a:t>Jeżeli gradient jest dłuższy niż 3 SD użyj CA lub DCA</a:t>
            </a:r>
          </a:p>
          <a:p>
            <a:pPr algn="ctr">
              <a:spcBef>
                <a:spcPct val="25000"/>
              </a:spcBef>
              <a:buFontTx/>
              <a:buNone/>
            </a:pPr>
            <a:endParaRPr lang="pl-PL" altLang="en-US" sz="2400" dirty="0" smtClean="0">
              <a:cs typeface="Times New Roman" pitchFamily="18" charset="0"/>
            </a:endParaRPr>
          </a:p>
          <a:p>
            <a:pPr algn="ctr">
              <a:spcBef>
                <a:spcPct val="25000"/>
              </a:spcBef>
              <a:buFontTx/>
              <a:buNone/>
            </a:pPr>
            <a:r>
              <a:rPr lang="pl-PL" altLang="en-US" sz="2400" dirty="0" smtClean="0">
                <a:cs typeface="Times New Roman" pitchFamily="18" charset="0"/>
              </a:rPr>
              <a:t>Jeżeli w PCA widać „podkowę”, </a:t>
            </a:r>
            <a:r>
              <a:rPr lang="pl-PL" altLang="en-US" sz="2400" dirty="0" err="1" smtClean="0">
                <a:cs typeface="Times New Roman" pitchFamily="18" charset="0"/>
              </a:rPr>
              <a:t>zRRRób</a:t>
            </a:r>
            <a:r>
              <a:rPr lang="pl-PL" altLang="en-US" sz="2400" dirty="0" smtClean="0">
                <a:cs typeface="Times New Roman" pitchFamily="18" charset="0"/>
              </a:rPr>
              <a:t> CA</a:t>
            </a:r>
          </a:p>
          <a:p>
            <a:pPr algn="ctr">
              <a:spcBef>
                <a:spcPct val="25000"/>
              </a:spcBef>
              <a:buFontTx/>
              <a:buNone/>
            </a:pPr>
            <a:r>
              <a:rPr lang="pl-PL" altLang="en-US" sz="2400" dirty="0" smtClean="0">
                <a:cs typeface="Times New Roman" pitchFamily="18" charset="0"/>
              </a:rPr>
              <a:t>Jeżeli w CA widać „efekt łuku”,</a:t>
            </a:r>
            <a:r>
              <a:rPr lang="pl-PL" altLang="en-US" sz="2400" dirty="0">
                <a:cs typeface="Times New Roman" pitchFamily="18" charset="0"/>
              </a:rPr>
              <a:t> </a:t>
            </a:r>
            <a:r>
              <a:rPr lang="pl-PL" altLang="en-US" sz="2400" dirty="0" err="1" smtClean="0">
                <a:cs typeface="Times New Roman" pitchFamily="18" charset="0"/>
              </a:rPr>
              <a:t>zRRRób</a:t>
            </a:r>
            <a:r>
              <a:rPr lang="pl-PL" altLang="en-US" sz="2400" dirty="0" smtClean="0">
                <a:cs typeface="Times New Roman" pitchFamily="18" charset="0"/>
              </a:rPr>
              <a:t> DCA</a:t>
            </a:r>
          </a:p>
        </p:txBody>
      </p:sp>
      <p:sp>
        <p:nvSpPr>
          <p:cNvPr id="3" name="pole tekstowe 2"/>
          <p:cNvSpPr txBox="1"/>
          <p:nvPr/>
        </p:nvSpPr>
        <p:spPr>
          <a:xfrm>
            <a:off x="0" y="476672"/>
            <a:ext cx="91289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Kiedy używać PCA, a kiedy CA/DCA?</a:t>
            </a:r>
            <a:endParaRPr lang="pl-PL" sz="3400" b="1" dirty="0"/>
          </a:p>
        </p:txBody>
      </p:sp>
    </p:spTree>
    <p:extLst>
      <p:ext uri="{BB962C8B-B14F-4D97-AF65-F5344CB8AC3E}">
        <p14:creationId xmlns:p14="http://schemas.microsoft.com/office/powerpoint/2010/main" val="82976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3735"/>
            <a:ext cx="91440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#dane w </a:t>
            </a:r>
            <a:r>
              <a:rPr lang="pl-PL" sz="2000" dirty="0" err="1" smtClean="0">
                <a:latin typeface="Lucida Console" pitchFamily="49" charset="0"/>
              </a:rPr>
              <a:t>lasy.legowe</a:t>
            </a:r>
            <a:r>
              <a:rPr lang="pl-PL" sz="2200" dirty="0" smtClean="0"/>
              <a:t> zawierają spisy roślin naczyniowych runa leśnego na 144 powierzchniach (10x10 m każda) w lasach łęgowych</a:t>
            </a:r>
          </a:p>
          <a:p>
            <a:endParaRPr lang="pl-PL" sz="2200" dirty="0" smtClean="0"/>
          </a:p>
          <a:p>
            <a:r>
              <a:rPr lang="pl-PL" sz="2000" dirty="0" err="1">
                <a:latin typeface="Lucida Console" pitchFamily="49" charset="0"/>
              </a:rPr>
              <a:t>legi.dca</a:t>
            </a:r>
            <a:r>
              <a:rPr lang="pl-PL" sz="2000" dirty="0">
                <a:latin typeface="Lucida Console" pitchFamily="49" charset="0"/>
              </a:rPr>
              <a:t>&lt;-</a:t>
            </a:r>
            <a:r>
              <a:rPr lang="pl-PL" sz="2000" dirty="0" err="1">
                <a:latin typeface="Lucida Console" pitchFamily="49" charset="0"/>
              </a:rPr>
              <a:t>decorana</a:t>
            </a:r>
            <a:r>
              <a:rPr lang="pl-PL" sz="2000" dirty="0">
                <a:latin typeface="Lucida Console" pitchFamily="49" charset="0"/>
              </a:rPr>
              <a:t>(</a:t>
            </a:r>
            <a:r>
              <a:rPr lang="pl-PL" sz="2000" dirty="0" err="1">
                <a:latin typeface="Lucida Console" pitchFamily="49" charset="0"/>
              </a:rPr>
              <a:t>lasy.legowe</a:t>
            </a:r>
            <a:r>
              <a:rPr lang="pl-PL" sz="2000" dirty="0">
                <a:latin typeface="Lucida Console" pitchFamily="49" charset="0"/>
              </a:rPr>
              <a:t>)</a:t>
            </a:r>
          </a:p>
          <a:p>
            <a:r>
              <a:rPr lang="pl-PL" sz="2000" dirty="0" err="1">
                <a:latin typeface="Lucida Console" pitchFamily="49" charset="0"/>
              </a:rPr>
              <a:t>legi.dca</a:t>
            </a:r>
            <a:endParaRPr lang="pl-PL" sz="2000" dirty="0">
              <a:latin typeface="Lucida Console" pitchFamily="49" charset="0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9948"/>
            <a:ext cx="8304226" cy="376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rostokąt 2"/>
          <p:cNvSpPr/>
          <p:nvPr/>
        </p:nvSpPr>
        <p:spPr>
          <a:xfrm>
            <a:off x="395536" y="5528976"/>
            <a:ext cx="83042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#Długością gradientu jest długość pierwszej osi ordynacyjnej (DCA1). W tym przypadku jest to 4.2485 SD &gt; 2SD, czyli trzeba zrobić DCA, bo gradient bardzo długi</a:t>
            </a:r>
            <a:endParaRPr lang="pl-PL" sz="2200" dirty="0"/>
          </a:p>
        </p:txBody>
      </p:sp>
      <p:sp>
        <p:nvSpPr>
          <p:cNvPr id="6" name="Prostokąt 5"/>
          <p:cNvSpPr/>
          <p:nvPr/>
        </p:nvSpPr>
        <p:spPr>
          <a:xfrm>
            <a:off x="2987824" y="5085184"/>
            <a:ext cx="1152128" cy="333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0123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5088" y="-10657"/>
            <a:ext cx="91289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DCA w R</a:t>
            </a:r>
            <a:endParaRPr lang="pl-PL" sz="3400" b="1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86" r="6610" b="3681"/>
          <a:stretch/>
        </p:blipFill>
        <p:spPr>
          <a:xfrm>
            <a:off x="3095328" y="980447"/>
            <a:ext cx="6048672" cy="5263285"/>
          </a:xfrm>
          <a:prstGeom prst="rect">
            <a:avLst/>
          </a:prstGeom>
        </p:spPr>
      </p:pic>
      <p:sp>
        <p:nvSpPr>
          <p:cNvPr id="2" name="Prostokąt 1"/>
          <p:cNvSpPr/>
          <p:nvPr/>
        </p:nvSpPr>
        <p:spPr>
          <a:xfrm>
            <a:off x="107504" y="730340"/>
            <a:ext cx="669674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>
                <a:latin typeface="Lucida Console" panose="020B0609040504020204" pitchFamily="49" charset="0"/>
              </a:rPr>
              <a:t>dca1&lt;-</a:t>
            </a:r>
            <a:r>
              <a:rPr lang="pl-PL" sz="1900" dirty="0" err="1" smtClean="0">
                <a:latin typeface="Lucida Console" panose="020B0609040504020204" pitchFamily="49" charset="0"/>
              </a:rPr>
              <a:t>decorana</a:t>
            </a:r>
            <a:r>
              <a:rPr lang="pl-PL" sz="1900" dirty="0" smtClean="0">
                <a:latin typeface="Lucida Console" panose="020B0609040504020204" pitchFamily="49" charset="0"/>
              </a:rPr>
              <a:t>(</a:t>
            </a:r>
            <a:r>
              <a:rPr lang="pl-PL" sz="1900" dirty="0" err="1" smtClean="0">
                <a:latin typeface="Lucida Console" panose="020B0609040504020204" pitchFamily="49" charset="0"/>
              </a:rPr>
              <a:t>samples.herbs</a:t>
            </a:r>
            <a:r>
              <a:rPr lang="pl-PL" sz="1900" dirty="0" smtClean="0">
                <a:latin typeface="Lucida Console" panose="020B0609040504020204" pitchFamily="49" charset="0"/>
              </a:rPr>
              <a:t>)</a:t>
            </a:r>
            <a:endParaRPr lang="pl-PL" sz="1900" dirty="0">
              <a:latin typeface="Lucida Console" panose="020B0609040504020204" pitchFamily="49" charset="0"/>
            </a:endParaRPr>
          </a:p>
          <a:p>
            <a:r>
              <a:rPr lang="pl-PL" sz="1900" dirty="0" smtClean="0">
                <a:latin typeface="Lucida Console" panose="020B0609040504020204" pitchFamily="49" charset="0"/>
              </a:rPr>
              <a:t>plot(dca1, </a:t>
            </a:r>
            <a:r>
              <a:rPr lang="pl-PL" sz="1900" dirty="0" err="1">
                <a:latin typeface="Lucida Console" panose="020B0609040504020204" pitchFamily="49" charset="0"/>
              </a:rPr>
              <a:t>disp</a:t>
            </a:r>
            <a:r>
              <a:rPr lang="pl-PL" sz="1900" dirty="0">
                <a:latin typeface="Lucida Console" panose="020B0609040504020204" pitchFamily="49" charset="0"/>
              </a:rPr>
              <a:t>="</a:t>
            </a:r>
            <a:r>
              <a:rPr lang="pl-PL" sz="1900" dirty="0" err="1">
                <a:latin typeface="Lucida Console" panose="020B0609040504020204" pitchFamily="49" charset="0"/>
              </a:rPr>
              <a:t>both</a:t>
            </a:r>
            <a:r>
              <a:rPr lang="pl-PL" sz="1900" dirty="0" smtClean="0">
                <a:latin typeface="Lucida Console" panose="020B0609040504020204" pitchFamily="49" charset="0"/>
              </a:rPr>
              <a:t>")</a:t>
            </a:r>
          </a:p>
        </p:txBody>
      </p:sp>
      <p:sp>
        <p:nvSpPr>
          <p:cNvPr id="5" name="Prostokąt 4"/>
          <p:cNvSpPr/>
          <p:nvPr/>
        </p:nvSpPr>
        <p:spPr>
          <a:xfrm>
            <a:off x="-6642" y="6088559"/>
            <a:ext cx="915064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/>
              <a:t>#Artefakt przy DCA – efekt trójkąta – gradient za długi</a:t>
            </a:r>
          </a:p>
          <a:p>
            <a:r>
              <a:rPr lang="pl-PL" sz="2200" dirty="0"/>
              <a:t>#Alternatywa – analiza DCCA (niedostępna w </a:t>
            </a:r>
            <a:r>
              <a:rPr lang="pl-PL" sz="2200" dirty="0" smtClean="0"/>
              <a:t>R, ale dostępna w CANOCO)</a:t>
            </a:r>
            <a:endParaRPr lang="pl-PL" sz="2200" dirty="0"/>
          </a:p>
        </p:txBody>
      </p:sp>
      <p:sp>
        <p:nvSpPr>
          <p:cNvPr id="8" name="Dowolny kształt 7"/>
          <p:cNvSpPr/>
          <p:nvPr/>
        </p:nvSpPr>
        <p:spPr>
          <a:xfrm>
            <a:off x="5486400" y="1984634"/>
            <a:ext cx="2780145" cy="2522711"/>
          </a:xfrm>
          <a:custGeom>
            <a:avLst/>
            <a:gdLst>
              <a:gd name="connsiteX0" fmla="*/ 286327 w 2780145"/>
              <a:gd name="connsiteY0" fmla="*/ 1184 h 2522711"/>
              <a:gd name="connsiteX1" fmla="*/ 286327 w 2780145"/>
              <a:gd name="connsiteY1" fmla="*/ 1184 h 2522711"/>
              <a:gd name="connsiteX2" fmla="*/ 267855 w 2780145"/>
              <a:gd name="connsiteY2" fmla="*/ 130493 h 2522711"/>
              <a:gd name="connsiteX3" fmla="*/ 258618 w 2780145"/>
              <a:gd name="connsiteY3" fmla="*/ 342930 h 2522711"/>
              <a:gd name="connsiteX4" fmla="*/ 240145 w 2780145"/>
              <a:gd name="connsiteY4" fmla="*/ 1358930 h 2522711"/>
              <a:gd name="connsiteX5" fmla="*/ 212436 w 2780145"/>
              <a:gd name="connsiteY5" fmla="*/ 1645257 h 2522711"/>
              <a:gd name="connsiteX6" fmla="*/ 193964 w 2780145"/>
              <a:gd name="connsiteY6" fmla="*/ 1728384 h 2522711"/>
              <a:gd name="connsiteX7" fmla="*/ 166255 w 2780145"/>
              <a:gd name="connsiteY7" fmla="*/ 1793039 h 2522711"/>
              <a:gd name="connsiteX8" fmla="*/ 157018 w 2780145"/>
              <a:gd name="connsiteY8" fmla="*/ 1820748 h 2522711"/>
              <a:gd name="connsiteX9" fmla="*/ 138545 w 2780145"/>
              <a:gd name="connsiteY9" fmla="*/ 1857693 h 2522711"/>
              <a:gd name="connsiteX10" fmla="*/ 129309 w 2780145"/>
              <a:gd name="connsiteY10" fmla="*/ 1885402 h 2522711"/>
              <a:gd name="connsiteX11" fmla="*/ 110836 w 2780145"/>
              <a:gd name="connsiteY11" fmla="*/ 1931584 h 2522711"/>
              <a:gd name="connsiteX12" fmla="*/ 101600 w 2780145"/>
              <a:gd name="connsiteY12" fmla="*/ 1968530 h 2522711"/>
              <a:gd name="connsiteX13" fmla="*/ 83127 w 2780145"/>
              <a:gd name="connsiteY13" fmla="*/ 1996239 h 2522711"/>
              <a:gd name="connsiteX14" fmla="*/ 55418 w 2780145"/>
              <a:gd name="connsiteY14" fmla="*/ 2088602 h 2522711"/>
              <a:gd name="connsiteX15" fmla="*/ 36945 w 2780145"/>
              <a:gd name="connsiteY15" fmla="*/ 2180966 h 2522711"/>
              <a:gd name="connsiteX16" fmla="*/ 18473 w 2780145"/>
              <a:gd name="connsiteY16" fmla="*/ 2245621 h 2522711"/>
              <a:gd name="connsiteX17" fmla="*/ 0 w 2780145"/>
              <a:gd name="connsiteY17" fmla="*/ 2301039 h 2522711"/>
              <a:gd name="connsiteX18" fmla="*/ 0 w 2780145"/>
              <a:gd name="connsiteY18" fmla="*/ 2522711 h 2522711"/>
              <a:gd name="connsiteX19" fmla="*/ 0 w 2780145"/>
              <a:gd name="connsiteY19" fmla="*/ 2522711 h 2522711"/>
              <a:gd name="connsiteX20" fmla="*/ 110836 w 2780145"/>
              <a:gd name="connsiteY20" fmla="*/ 2476530 h 2522711"/>
              <a:gd name="connsiteX21" fmla="*/ 166255 w 2780145"/>
              <a:gd name="connsiteY21" fmla="*/ 2448821 h 2522711"/>
              <a:gd name="connsiteX22" fmla="*/ 258618 w 2780145"/>
              <a:gd name="connsiteY22" fmla="*/ 2411875 h 2522711"/>
              <a:gd name="connsiteX23" fmla="*/ 332509 w 2780145"/>
              <a:gd name="connsiteY23" fmla="*/ 2374930 h 2522711"/>
              <a:gd name="connsiteX24" fmla="*/ 480291 w 2780145"/>
              <a:gd name="connsiteY24" fmla="*/ 2310275 h 2522711"/>
              <a:gd name="connsiteX25" fmla="*/ 572655 w 2780145"/>
              <a:gd name="connsiteY25" fmla="*/ 2273330 h 2522711"/>
              <a:gd name="connsiteX26" fmla="*/ 711200 w 2780145"/>
              <a:gd name="connsiteY26" fmla="*/ 2199439 h 2522711"/>
              <a:gd name="connsiteX27" fmla="*/ 794327 w 2780145"/>
              <a:gd name="connsiteY27" fmla="*/ 2180966 h 2522711"/>
              <a:gd name="connsiteX28" fmla="*/ 969818 w 2780145"/>
              <a:gd name="connsiteY28" fmla="*/ 2097839 h 2522711"/>
              <a:gd name="connsiteX29" fmla="*/ 1025236 w 2780145"/>
              <a:gd name="connsiteY29" fmla="*/ 2051657 h 2522711"/>
              <a:gd name="connsiteX30" fmla="*/ 1043709 w 2780145"/>
              <a:gd name="connsiteY30" fmla="*/ 2023948 h 2522711"/>
              <a:gd name="connsiteX31" fmla="*/ 1089891 w 2780145"/>
              <a:gd name="connsiteY31" fmla="*/ 1977766 h 2522711"/>
              <a:gd name="connsiteX32" fmla="*/ 1136073 w 2780145"/>
              <a:gd name="connsiteY32" fmla="*/ 1913111 h 2522711"/>
              <a:gd name="connsiteX33" fmla="*/ 1182255 w 2780145"/>
              <a:gd name="connsiteY33" fmla="*/ 1876166 h 2522711"/>
              <a:gd name="connsiteX34" fmla="*/ 1228436 w 2780145"/>
              <a:gd name="connsiteY34" fmla="*/ 1829984 h 2522711"/>
              <a:gd name="connsiteX35" fmla="*/ 1265382 w 2780145"/>
              <a:gd name="connsiteY35" fmla="*/ 1802275 h 2522711"/>
              <a:gd name="connsiteX36" fmla="*/ 1330036 w 2780145"/>
              <a:gd name="connsiteY36" fmla="*/ 1746857 h 2522711"/>
              <a:gd name="connsiteX37" fmla="*/ 1357745 w 2780145"/>
              <a:gd name="connsiteY37" fmla="*/ 1728384 h 2522711"/>
              <a:gd name="connsiteX38" fmla="*/ 1422400 w 2780145"/>
              <a:gd name="connsiteY38" fmla="*/ 1663730 h 2522711"/>
              <a:gd name="connsiteX39" fmla="*/ 1450109 w 2780145"/>
              <a:gd name="connsiteY39" fmla="*/ 1645257 h 2522711"/>
              <a:gd name="connsiteX40" fmla="*/ 1477818 w 2780145"/>
              <a:gd name="connsiteY40" fmla="*/ 1617548 h 2522711"/>
              <a:gd name="connsiteX41" fmla="*/ 1551709 w 2780145"/>
              <a:gd name="connsiteY41" fmla="*/ 1589839 h 2522711"/>
              <a:gd name="connsiteX42" fmla="*/ 1597891 w 2780145"/>
              <a:gd name="connsiteY42" fmla="*/ 1552893 h 2522711"/>
              <a:gd name="connsiteX43" fmla="*/ 1662545 w 2780145"/>
              <a:gd name="connsiteY43" fmla="*/ 1515948 h 2522711"/>
              <a:gd name="connsiteX44" fmla="*/ 1708727 w 2780145"/>
              <a:gd name="connsiteY44" fmla="*/ 1506711 h 2522711"/>
              <a:gd name="connsiteX45" fmla="*/ 1773382 w 2780145"/>
              <a:gd name="connsiteY45" fmla="*/ 1460530 h 2522711"/>
              <a:gd name="connsiteX46" fmla="*/ 1847273 w 2780145"/>
              <a:gd name="connsiteY46" fmla="*/ 1405111 h 2522711"/>
              <a:gd name="connsiteX47" fmla="*/ 1874982 w 2780145"/>
              <a:gd name="connsiteY47" fmla="*/ 1395875 h 2522711"/>
              <a:gd name="connsiteX48" fmla="*/ 1911927 w 2780145"/>
              <a:gd name="connsiteY48" fmla="*/ 1368166 h 2522711"/>
              <a:gd name="connsiteX49" fmla="*/ 1967345 w 2780145"/>
              <a:gd name="connsiteY49" fmla="*/ 1349693 h 2522711"/>
              <a:gd name="connsiteX50" fmla="*/ 2050473 w 2780145"/>
              <a:gd name="connsiteY50" fmla="*/ 1331221 h 2522711"/>
              <a:gd name="connsiteX51" fmla="*/ 2133600 w 2780145"/>
              <a:gd name="connsiteY51" fmla="*/ 1312748 h 2522711"/>
              <a:gd name="connsiteX52" fmla="*/ 2207491 w 2780145"/>
              <a:gd name="connsiteY52" fmla="*/ 1285039 h 2522711"/>
              <a:gd name="connsiteX53" fmla="*/ 2281382 w 2780145"/>
              <a:gd name="connsiteY53" fmla="*/ 1238857 h 2522711"/>
              <a:gd name="connsiteX54" fmla="*/ 2336800 w 2780145"/>
              <a:gd name="connsiteY54" fmla="*/ 1201911 h 2522711"/>
              <a:gd name="connsiteX55" fmla="*/ 2392218 w 2780145"/>
              <a:gd name="connsiteY55" fmla="*/ 1146493 h 2522711"/>
              <a:gd name="connsiteX56" fmla="*/ 2419927 w 2780145"/>
              <a:gd name="connsiteY56" fmla="*/ 1118784 h 2522711"/>
              <a:gd name="connsiteX57" fmla="*/ 2475345 w 2780145"/>
              <a:gd name="connsiteY57" fmla="*/ 1081839 h 2522711"/>
              <a:gd name="connsiteX58" fmla="*/ 2503055 w 2780145"/>
              <a:gd name="connsiteY58" fmla="*/ 1063366 h 2522711"/>
              <a:gd name="connsiteX59" fmla="*/ 2530764 w 2780145"/>
              <a:gd name="connsiteY59" fmla="*/ 1054130 h 2522711"/>
              <a:gd name="connsiteX60" fmla="*/ 2558473 w 2780145"/>
              <a:gd name="connsiteY60" fmla="*/ 1035657 h 2522711"/>
              <a:gd name="connsiteX61" fmla="*/ 2576945 w 2780145"/>
              <a:gd name="connsiteY61" fmla="*/ 1007948 h 2522711"/>
              <a:gd name="connsiteX62" fmla="*/ 2632364 w 2780145"/>
              <a:gd name="connsiteY62" fmla="*/ 989475 h 2522711"/>
              <a:gd name="connsiteX63" fmla="*/ 2660073 w 2780145"/>
              <a:gd name="connsiteY63" fmla="*/ 961766 h 2522711"/>
              <a:gd name="connsiteX64" fmla="*/ 2715491 w 2780145"/>
              <a:gd name="connsiteY64" fmla="*/ 924821 h 2522711"/>
              <a:gd name="connsiteX65" fmla="*/ 2743200 w 2780145"/>
              <a:gd name="connsiteY65" fmla="*/ 906348 h 2522711"/>
              <a:gd name="connsiteX66" fmla="*/ 2780145 w 2780145"/>
              <a:gd name="connsiteY66" fmla="*/ 878639 h 2522711"/>
              <a:gd name="connsiteX67" fmla="*/ 2780145 w 2780145"/>
              <a:gd name="connsiteY67" fmla="*/ 878639 h 2522711"/>
              <a:gd name="connsiteX68" fmla="*/ 2687782 w 2780145"/>
              <a:gd name="connsiteY68" fmla="*/ 804748 h 2522711"/>
              <a:gd name="connsiteX69" fmla="*/ 2641600 w 2780145"/>
              <a:gd name="connsiteY69" fmla="*/ 786275 h 2522711"/>
              <a:gd name="connsiteX70" fmla="*/ 2567709 w 2780145"/>
              <a:gd name="connsiteY70" fmla="*/ 740093 h 2522711"/>
              <a:gd name="connsiteX71" fmla="*/ 2475345 w 2780145"/>
              <a:gd name="connsiteY71" fmla="*/ 703148 h 2522711"/>
              <a:gd name="connsiteX72" fmla="*/ 2290618 w 2780145"/>
              <a:gd name="connsiteY72" fmla="*/ 620021 h 2522711"/>
              <a:gd name="connsiteX73" fmla="*/ 2207491 w 2780145"/>
              <a:gd name="connsiteY73" fmla="*/ 583075 h 2522711"/>
              <a:gd name="connsiteX74" fmla="*/ 2115127 w 2780145"/>
              <a:gd name="connsiteY74" fmla="*/ 536893 h 2522711"/>
              <a:gd name="connsiteX75" fmla="*/ 1847273 w 2780145"/>
              <a:gd name="connsiteY75" fmla="*/ 481475 h 2522711"/>
              <a:gd name="connsiteX76" fmla="*/ 1782618 w 2780145"/>
              <a:gd name="connsiteY76" fmla="*/ 463002 h 2522711"/>
              <a:gd name="connsiteX77" fmla="*/ 1662545 w 2780145"/>
              <a:gd name="connsiteY77" fmla="*/ 435293 h 2522711"/>
              <a:gd name="connsiteX78" fmla="*/ 1579418 w 2780145"/>
              <a:gd name="connsiteY78" fmla="*/ 398348 h 2522711"/>
              <a:gd name="connsiteX79" fmla="*/ 1542473 w 2780145"/>
              <a:gd name="connsiteY79" fmla="*/ 389111 h 2522711"/>
              <a:gd name="connsiteX80" fmla="*/ 1496291 w 2780145"/>
              <a:gd name="connsiteY80" fmla="*/ 370639 h 2522711"/>
              <a:gd name="connsiteX81" fmla="*/ 1357745 w 2780145"/>
              <a:gd name="connsiteY81" fmla="*/ 361402 h 2522711"/>
              <a:gd name="connsiteX82" fmla="*/ 1311564 w 2780145"/>
              <a:gd name="connsiteY82" fmla="*/ 352166 h 2522711"/>
              <a:gd name="connsiteX83" fmla="*/ 1274618 w 2780145"/>
              <a:gd name="connsiteY83" fmla="*/ 342930 h 2522711"/>
              <a:gd name="connsiteX84" fmla="*/ 1219200 w 2780145"/>
              <a:gd name="connsiteY84" fmla="*/ 333693 h 2522711"/>
              <a:gd name="connsiteX85" fmla="*/ 1154545 w 2780145"/>
              <a:gd name="connsiteY85" fmla="*/ 315221 h 2522711"/>
              <a:gd name="connsiteX86" fmla="*/ 1126836 w 2780145"/>
              <a:gd name="connsiteY86" fmla="*/ 305984 h 2522711"/>
              <a:gd name="connsiteX87" fmla="*/ 1080655 w 2780145"/>
              <a:gd name="connsiteY87" fmla="*/ 296748 h 2522711"/>
              <a:gd name="connsiteX88" fmla="*/ 1043709 w 2780145"/>
              <a:gd name="connsiteY88" fmla="*/ 278275 h 2522711"/>
              <a:gd name="connsiteX89" fmla="*/ 1016000 w 2780145"/>
              <a:gd name="connsiteY89" fmla="*/ 269039 h 2522711"/>
              <a:gd name="connsiteX90" fmla="*/ 942109 w 2780145"/>
              <a:gd name="connsiteY90" fmla="*/ 241330 h 2522711"/>
              <a:gd name="connsiteX91" fmla="*/ 914400 w 2780145"/>
              <a:gd name="connsiteY91" fmla="*/ 232093 h 2522711"/>
              <a:gd name="connsiteX92" fmla="*/ 886691 w 2780145"/>
              <a:gd name="connsiteY92" fmla="*/ 213621 h 2522711"/>
              <a:gd name="connsiteX93" fmla="*/ 858982 w 2780145"/>
              <a:gd name="connsiteY93" fmla="*/ 204384 h 2522711"/>
              <a:gd name="connsiteX94" fmla="*/ 775855 w 2780145"/>
              <a:gd name="connsiteY94" fmla="*/ 176675 h 2522711"/>
              <a:gd name="connsiteX95" fmla="*/ 738909 w 2780145"/>
              <a:gd name="connsiteY95" fmla="*/ 158202 h 2522711"/>
              <a:gd name="connsiteX96" fmla="*/ 711200 w 2780145"/>
              <a:gd name="connsiteY96" fmla="*/ 148966 h 2522711"/>
              <a:gd name="connsiteX97" fmla="*/ 655782 w 2780145"/>
              <a:gd name="connsiteY97" fmla="*/ 112021 h 2522711"/>
              <a:gd name="connsiteX98" fmla="*/ 618836 w 2780145"/>
              <a:gd name="connsiteY98" fmla="*/ 84311 h 2522711"/>
              <a:gd name="connsiteX99" fmla="*/ 572655 w 2780145"/>
              <a:gd name="connsiteY99" fmla="*/ 65839 h 2522711"/>
              <a:gd name="connsiteX100" fmla="*/ 489527 w 2780145"/>
              <a:gd name="connsiteY100" fmla="*/ 38130 h 2522711"/>
              <a:gd name="connsiteX101" fmla="*/ 461818 w 2780145"/>
              <a:gd name="connsiteY101" fmla="*/ 28893 h 2522711"/>
              <a:gd name="connsiteX102" fmla="*/ 369455 w 2780145"/>
              <a:gd name="connsiteY102" fmla="*/ 19657 h 2522711"/>
              <a:gd name="connsiteX103" fmla="*/ 332509 w 2780145"/>
              <a:gd name="connsiteY103" fmla="*/ 10421 h 2522711"/>
              <a:gd name="connsiteX104" fmla="*/ 286327 w 2780145"/>
              <a:gd name="connsiteY104" fmla="*/ 1184 h 252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2780145" h="2522711">
                <a:moveTo>
                  <a:pt x="286327" y="1184"/>
                </a:moveTo>
                <a:lnTo>
                  <a:pt x="286327" y="1184"/>
                </a:lnTo>
                <a:cubicBezTo>
                  <a:pt x="280170" y="44287"/>
                  <a:pt x="271374" y="87095"/>
                  <a:pt x="267855" y="130493"/>
                </a:cubicBezTo>
                <a:cubicBezTo>
                  <a:pt x="262127" y="201140"/>
                  <a:pt x="260216" y="272069"/>
                  <a:pt x="258618" y="342930"/>
                </a:cubicBezTo>
                <a:cubicBezTo>
                  <a:pt x="250979" y="681566"/>
                  <a:pt x="262676" y="1020958"/>
                  <a:pt x="240145" y="1358930"/>
                </a:cubicBezTo>
                <a:cubicBezTo>
                  <a:pt x="237012" y="1405921"/>
                  <a:pt x="226562" y="1602879"/>
                  <a:pt x="212436" y="1645257"/>
                </a:cubicBezTo>
                <a:cubicBezTo>
                  <a:pt x="191643" y="1707639"/>
                  <a:pt x="215641" y="1630841"/>
                  <a:pt x="193964" y="1728384"/>
                </a:cubicBezTo>
                <a:cubicBezTo>
                  <a:pt x="187301" y="1758368"/>
                  <a:pt x="179283" y="1762640"/>
                  <a:pt x="166255" y="1793039"/>
                </a:cubicBezTo>
                <a:cubicBezTo>
                  <a:pt x="162420" y="1801988"/>
                  <a:pt x="160853" y="1811799"/>
                  <a:pt x="157018" y="1820748"/>
                </a:cubicBezTo>
                <a:cubicBezTo>
                  <a:pt x="151594" y="1833403"/>
                  <a:pt x="143969" y="1845038"/>
                  <a:pt x="138545" y="1857693"/>
                </a:cubicBezTo>
                <a:cubicBezTo>
                  <a:pt x="134710" y="1866642"/>
                  <a:pt x="132727" y="1876286"/>
                  <a:pt x="129309" y="1885402"/>
                </a:cubicBezTo>
                <a:cubicBezTo>
                  <a:pt x="123487" y="1900926"/>
                  <a:pt x="116079" y="1915855"/>
                  <a:pt x="110836" y="1931584"/>
                </a:cubicBezTo>
                <a:cubicBezTo>
                  <a:pt x="106822" y="1943627"/>
                  <a:pt x="106600" y="1956862"/>
                  <a:pt x="101600" y="1968530"/>
                </a:cubicBezTo>
                <a:cubicBezTo>
                  <a:pt x="97227" y="1978733"/>
                  <a:pt x="89285" y="1987003"/>
                  <a:pt x="83127" y="1996239"/>
                </a:cubicBezTo>
                <a:cubicBezTo>
                  <a:pt x="47632" y="2173721"/>
                  <a:pt x="104020" y="1906348"/>
                  <a:pt x="55418" y="2088602"/>
                </a:cubicBezTo>
                <a:cubicBezTo>
                  <a:pt x="47328" y="2118940"/>
                  <a:pt x="46874" y="2151179"/>
                  <a:pt x="36945" y="2180966"/>
                </a:cubicBezTo>
                <a:cubicBezTo>
                  <a:pt x="5896" y="2274116"/>
                  <a:pt x="53277" y="2129606"/>
                  <a:pt x="18473" y="2245621"/>
                </a:cubicBezTo>
                <a:cubicBezTo>
                  <a:pt x="12878" y="2264272"/>
                  <a:pt x="0" y="2281567"/>
                  <a:pt x="0" y="2301039"/>
                </a:cubicBezTo>
                <a:lnTo>
                  <a:pt x="0" y="2522711"/>
                </a:lnTo>
                <a:lnTo>
                  <a:pt x="0" y="2522711"/>
                </a:lnTo>
                <a:cubicBezTo>
                  <a:pt x="36945" y="2507317"/>
                  <a:pt x="74261" y="2492785"/>
                  <a:pt x="110836" y="2476530"/>
                </a:cubicBezTo>
                <a:cubicBezTo>
                  <a:pt x="129709" y="2468142"/>
                  <a:pt x="147333" y="2457099"/>
                  <a:pt x="166255" y="2448821"/>
                </a:cubicBezTo>
                <a:cubicBezTo>
                  <a:pt x="196634" y="2435530"/>
                  <a:pt x="228317" y="2425342"/>
                  <a:pt x="258618" y="2411875"/>
                </a:cubicBezTo>
                <a:cubicBezTo>
                  <a:pt x="283782" y="2400691"/>
                  <a:pt x="307476" y="2386404"/>
                  <a:pt x="332509" y="2374930"/>
                </a:cubicBezTo>
                <a:cubicBezTo>
                  <a:pt x="381388" y="2352527"/>
                  <a:pt x="430368" y="2330244"/>
                  <a:pt x="480291" y="2310275"/>
                </a:cubicBezTo>
                <a:cubicBezTo>
                  <a:pt x="511079" y="2297960"/>
                  <a:pt x="542652" y="2287449"/>
                  <a:pt x="572655" y="2273330"/>
                </a:cubicBezTo>
                <a:cubicBezTo>
                  <a:pt x="628873" y="2246874"/>
                  <a:pt x="650991" y="2220689"/>
                  <a:pt x="711200" y="2199439"/>
                </a:cubicBezTo>
                <a:cubicBezTo>
                  <a:pt x="737967" y="2189992"/>
                  <a:pt x="766618" y="2187124"/>
                  <a:pt x="794327" y="2180966"/>
                </a:cubicBezTo>
                <a:cubicBezTo>
                  <a:pt x="937266" y="2099286"/>
                  <a:pt x="874956" y="2116811"/>
                  <a:pt x="969818" y="2097839"/>
                </a:cubicBezTo>
                <a:cubicBezTo>
                  <a:pt x="997063" y="2079675"/>
                  <a:pt x="1003012" y="2078326"/>
                  <a:pt x="1025236" y="2051657"/>
                </a:cubicBezTo>
                <a:cubicBezTo>
                  <a:pt x="1032343" y="2043129"/>
                  <a:pt x="1036399" y="2032302"/>
                  <a:pt x="1043709" y="2023948"/>
                </a:cubicBezTo>
                <a:cubicBezTo>
                  <a:pt x="1058045" y="2007564"/>
                  <a:pt x="1075954" y="1994490"/>
                  <a:pt x="1089891" y="1977766"/>
                </a:cubicBezTo>
                <a:cubicBezTo>
                  <a:pt x="1106846" y="1957420"/>
                  <a:pt x="1118257" y="1932708"/>
                  <a:pt x="1136073" y="1913111"/>
                </a:cubicBezTo>
                <a:cubicBezTo>
                  <a:pt x="1149334" y="1898524"/>
                  <a:pt x="1167602" y="1889354"/>
                  <a:pt x="1182255" y="1876166"/>
                </a:cubicBezTo>
                <a:cubicBezTo>
                  <a:pt x="1198437" y="1861602"/>
                  <a:pt x="1212165" y="1844447"/>
                  <a:pt x="1228436" y="1829984"/>
                </a:cubicBezTo>
                <a:cubicBezTo>
                  <a:pt x="1239942" y="1819757"/>
                  <a:pt x="1254497" y="1813160"/>
                  <a:pt x="1265382" y="1802275"/>
                </a:cubicBezTo>
                <a:cubicBezTo>
                  <a:pt x="1324545" y="1743112"/>
                  <a:pt x="1275656" y="1764983"/>
                  <a:pt x="1330036" y="1746857"/>
                </a:cubicBezTo>
                <a:cubicBezTo>
                  <a:pt x="1339272" y="1740699"/>
                  <a:pt x="1349494" y="1735810"/>
                  <a:pt x="1357745" y="1728384"/>
                </a:cubicBezTo>
                <a:cubicBezTo>
                  <a:pt x="1380400" y="1707995"/>
                  <a:pt x="1397041" y="1680637"/>
                  <a:pt x="1422400" y="1663730"/>
                </a:cubicBezTo>
                <a:cubicBezTo>
                  <a:pt x="1431636" y="1657572"/>
                  <a:pt x="1441581" y="1652364"/>
                  <a:pt x="1450109" y="1645257"/>
                </a:cubicBezTo>
                <a:cubicBezTo>
                  <a:pt x="1460144" y="1636895"/>
                  <a:pt x="1466477" y="1624029"/>
                  <a:pt x="1477818" y="1617548"/>
                </a:cubicBezTo>
                <a:cubicBezTo>
                  <a:pt x="1619959" y="1536324"/>
                  <a:pt x="1403802" y="1688444"/>
                  <a:pt x="1551709" y="1589839"/>
                </a:cubicBezTo>
                <a:cubicBezTo>
                  <a:pt x="1568112" y="1578904"/>
                  <a:pt x="1582120" y="1564721"/>
                  <a:pt x="1597891" y="1552893"/>
                </a:cubicBezTo>
                <a:cubicBezTo>
                  <a:pt x="1614104" y="1540733"/>
                  <a:pt x="1644140" y="1522083"/>
                  <a:pt x="1662545" y="1515948"/>
                </a:cubicBezTo>
                <a:cubicBezTo>
                  <a:pt x="1677438" y="1510983"/>
                  <a:pt x="1693333" y="1509790"/>
                  <a:pt x="1708727" y="1506711"/>
                </a:cubicBezTo>
                <a:cubicBezTo>
                  <a:pt x="1769241" y="1446197"/>
                  <a:pt x="1700436" y="1509160"/>
                  <a:pt x="1773382" y="1460530"/>
                </a:cubicBezTo>
                <a:cubicBezTo>
                  <a:pt x="1793771" y="1446937"/>
                  <a:pt x="1822566" y="1417465"/>
                  <a:pt x="1847273" y="1405111"/>
                </a:cubicBezTo>
                <a:cubicBezTo>
                  <a:pt x="1855981" y="1400757"/>
                  <a:pt x="1865746" y="1398954"/>
                  <a:pt x="1874982" y="1395875"/>
                </a:cubicBezTo>
                <a:cubicBezTo>
                  <a:pt x="1887297" y="1386639"/>
                  <a:pt x="1898158" y="1375050"/>
                  <a:pt x="1911927" y="1368166"/>
                </a:cubicBezTo>
                <a:cubicBezTo>
                  <a:pt x="1929343" y="1359458"/>
                  <a:pt x="1948872" y="1355851"/>
                  <a:pt x="1967345" y="1349693"/>
                </a:cubicBezTo>
                <a:cubicBezTo>
                  <a:pt x="2012816" y="1334536"/>
                  <a:pt x="1985462" y="1342056"/>
                  <a:pt x="2050473" y="1331221"/>
                </a:cubicBezTo>
                <a:cubicBezTo>
                  <a:pt x="2112850" y="1310427"/>
                  <a:pt x="2036068" y="1334422"/>
                  <a:pt x="2133600" y="1312748"/>
                </a:cubicBezTo>
                <a:cubicBezTo>
                  <a:pt x="2149881" y="1309130"/>
                  <a:pt x="2198515" y="1288629"/>
                  <a:pt x="2207491" y="1285039"/>
                </a:cubicBezTo>
                <a:cubicBezTo>
                  <a:pt x="2274487" y="1218043"/>
                  <a:pt x="2188086" y="1297167"/>
                  <a:pt x="2281382" y="1238857"/>
                </a:cubicBezTo>
                <a:cubicBezTo>
                  <a:pt x="2360456" y="1189436"/>
                  <a:pt x="2263545" y="1226331"/>
                  <a:pt x="2336800" y="1201911"/>
                </a:cubicBezTo>
                <a:lnTo>
                  <a:pt x="2392218" y="1146493"/>
                </a:lnTo>
                <a:cubicBezTo>
                  <a:pt x="2401454" y="1137257"/>
                  <a:pt x="2409059" y="1126030"/>
                  <a:pt x="2419927" y="1118784"/>
                </a:cubicBezTo>
                <a:lnTo>
                  <a:pt x="2475345" y="1081839"/>
                </a:lnTo>
                <a:cubicBezTo>
                  <a:pt x="2484582" y="1075681"/>
                  <a:pt x="2492524" y="1066876"/>
                  <a:pt x="2503055" y="1063366"/>
                </a:cubicBezTo>
                <a:lnTo>
                  <a:pt x="2530764" y="1054130"/>
                </a:lnTo>
                <a:cubicBezTo>
                  <a:pt x="2540000" y="1047972"/>
                  <a:pt x="2550624" y="1043507"/>
                  <a:pt x="2558473" y="1035657"/>
                </a:cubicBezTo>
                <a:cubicBezTo>
                  <a:pt x="2566322" y="1027808"/>
                  <a:pt x="2567532" y="1013831"/>
                  <a:pt x="2576945" y="1007948"/>
                </a:cubicBezTo>
                <a:cubicBezTo>
                  <a:pt x="2593457" y="997628"/>
                  <a:pt x="2632364" y="989475"/>
                  <a:pt x="2632364" y="989475"/>
                </a:cubicBezTo>
                <a:cubicBezTo>
                  <a:pt x="2641600" y="980239"/>
                  <a:pt x="2649762" y="969785"/>
                  <a:pt x="2660073" y="961766"/>
                </a:cubicBezTo>
                <a:cubicBezTo>
                  <a:pt x="2677598" y="948136"/>
                  <a:pt x="2697018" y="937136"/>
                  <a:pt x="2715491" y="924821"/>
                </a:cubicBezTo>
                <a:lnTo>
                  <a:pt x="2743200" y="906348"/>
                </a:lnTo>
                <a:cubicBezTo>
                  <a:pt x="2774532" y="885460"/>
                  <a:pt x="2763060" y="895724"/>
                  <a:pt x="2780145" y="878639"/>
                </a:cubicBezTo>
                <a:lnTo>
                  <a:pt x="2780145" y="878639"/>
                </a:lnTo>
                <a:cubicBezTo>
                  <a:pt x="2749357" y="854009"/>
                  <a:pt x="2720588" y="826619"/>
                  <a:pt x="2687782" y="804748"/>
                </a:cubicBezTo>
                <a:cubicBezTo>
                  <a:pt x="2673987" y="795551"/>
                  <a:pt x="2656198" y="794136"/>
                  <a:pt x="2641600" y="786275"/>
                </a:cubicBezTo>
                <a:cubicBezTo>
                  <a:pt x="2616026" y="772505"/>
                  <a:pt x="2593688" y="753082"/>
                  <a:pt x="2567709" y="740093"/>
                </a:cubicBezTo>
                <a:cubicBezTo>
                  <a:pt x="2538050" y="725264"/>
                  <a:pt x="2505284" y="717404"/>
                  <a:pt x="2475345" y="703148"/>
                </a:cubicBezTo>
                <a:cubicBezTo>
                  <a:pt x="2146494" y="546554"/>
                  <a:pt x="2562987" y="725943"/>
                  <a:pt x="2290618" y="620021"/>
                </a:cubicBezTo>
                <a:cubicBezTo>
                  <a:pt x="2262357" y="609031"/>
                  <a:pt x="2234895" y="596056"/>
                  <a:pt x="2207491" y="583075"/>
                </a:cubicBezTo>
                <a:cubicBezTo>
                  <a:pt x="2176383" y="568339"/>
                  <a:pt x="2147655" y="548153"/>
                  <a:pt x="2115127" y="536893"/>
                </a:cubicBezTo>
                <a:cubicBezTo>
                  <a:pt x="2028125" y="506777"/>
                  <a:pt x="1937690" y="494391"/>
                  <a:pt x="1847273" y="481475"/>
                </a:cubicBezTo>
                <a:lnTo>
                  <a:pt x="1782618" y="463002"/>
                </a:lnTo>
                <a:cubicBezTo>
                  <a:pt x="1747161" y="453332"/>
                  <a:pt x="1693159" y="442096"/>
                  <a:pt x="1662545" y="435293"/>
                </a:cubicBezTo>
                <a:cubicBezTo>
                  <a:pt x="1630358" y="419200"/>
                  <a:pt x="1614797" y="410141"/>
                  <a:pt x="1579418" y="398348"/>
                </a:cubicBezTo>
                <a:cubicBezTo>
                  <a:pt x="1567375" y="394334"/>
                  <a:pt x="1554516" y="393125"/>
                  <a:pt x="1542473" y="389111"/>
                </a:cubicBezTo>
                <a:cubicBezTo>
                  <a:pt x="1526744" y="383868"/>
                  <a:pt x="1512687" y="373098"/>
                  <a:pt x="1496291" y="370639"/>
                </a:cubicBezTo>
                <a:cubicBezTo>
                  <a:pt x="1450519" y="363773"/>
                  <a:pt x="1403927" y="364481"/>
                  <a:pt x="1357745" y="361402"/>
                </a:cubicBezTo>
                <a:cubicBezTo>
                  <a:pt x="1342351" y="358323"/>
                  <a:pt x="1326889" y="355571"/>
                  <a:pt x="1311564" y="352166"/>
                </a:cubicBezTo>
                <a:cubicBezTo>
                  <a:pt x="1299172" y="349412"/>
                  <a:pt x="1287066" y="345420"/>
                  <a:pt x="1274618" y="342930"/>
                </a:cubicBezTo>
                <a:cubicBezTo>
                  <a:pt x="1256254" y="339257"/>
                  <a:pt x="1237448" y="337904"/>
                  <a:pt x="1219200" y="333693"/>
                </a:cubicBezTo>
                <a:cubicBezTo>
                  <a:pt x="1197360" y="328653"/>
                  <a:pt x="1176014" y="321662"/>
                  <a:pt x="1154545" y="315221"/>
                </a:cubicBezTo>
                <a:cubicBezTo>
                  <a:pt x="1145220" y="312423"/>
                  <a:pt x="1136281" y="308345"/>
                  <a:pt x="1126836" y="305984"/>
                </a:cubicBezTo>
                <a:cubicBezTo>
                  <a:pt x="1111606" y="302176"/>
                  <a:pt x="1096049" y="299827"/>
                  <a:pt x="1080655" y="296748"/>
                </a:cubicBezTo>
                <a:cubicBezTo>
                  <a:pt x="1068340" y="290590"/>
                  <a:pt x="1056365" y="283699"/>
                  <a:pt x="1043709" y="278275"/>
                </a:cubicBezTo>
                <a:cubicBezTo>
                  <a:pt x="1034760" y="274440"/>
                  <a:pt x="1025150" y="272366"/>
                  <a:pt x="1016000" y="269039"/>
                </a:cubicBezTo>
                <a:cubicBezTo>
                  <a:pt x="991279" y="260049"/>
                  <a:pt x="966830" y="250320"/>
                  <a:pt x="942109" y="241330"/>
                </a:cubicBezTo>
                <a:cubicBezTo>
                  <a:pt x="932959" y="238003"/>
                  <a:pt x="923108" y="236447"/>
                  <a:pt x="914400" y="232093"/>
                </a:cubicBezTo>
                <a:cubicBezTo>
                  <a:pt x="904471" y="227129"/>
                  <a:pt x="896620" y="218585"/>
                  <a:pt x="886691" y="213621"/>
                </a:cubicBezTo>
                <a:cubicBezTo>
                  <a:pt x="877983" y="209267"/>
                  <a:pt x="868098" y="207803"/>
                  <a:pt x="858982" y="204384"/>
                </a:cubicBezTo>
                <a:cubicBezTo>
                  <a:pt x="789426" y="178300"/>
                  <a:pt x="837757" y="192150"/>
                  <a:pt x="775855" y="176675"/>
                </a:cubicBezTo>
                <a:cubicBezTo>
                  <a:pt x="763540" y="170517"/>
                  <a:pt x="751565" y="163626"/>
                  <a:pt x="738909" y="158202"/>
                </a:cubicBezTo>
                <a:cubicBezTo>
                  <a:pt x="729960" y="154367"/>
                  <a:pt x="719711" y="153694"/>
                  <a:pt x="711200" y="148966"/>
                </a:cubicBezTo>
                <a:cubicBezTo>
                  <a:pt x="691792" y="138184"/>
                  <a:pt x="673543" y="125342"/>
                  <a:pt x="655782" y="112021"/>
                </a:cubicBezTo>
                <a:cubicBezTo>
                  <a:pt x="643467" y="102784"/>
                  <a:pt x="632293" y="91787"/>
                  <a:pt x="618836" y="84311"/>
                </a:cubicBezTo>
                <a:cubicBezTo>
                  <a:pt x="604343" y="76259"/>
                  <a:pt x="588236" y="71505"/>
                  <a:pt x="572655" y="65839"/>
                </a:cubicBezTo>
                <a:cubicBezTo>
                  <a:pt x="572613" y="65824"/>
                  <a:pt x="503403" y="42755"/>
                  <a:pt x="489527" y="38130"/>
                </a:cubicBezTo>
                <a:cubicBezTo>
                  <a:pt x="480291" y="35051"/>
                  <a:pt x="471506" y="29862"/>
                  <a:pt x="461818" y="28893"/>
                </a:cubicBezTo>
                <a:lnTo>
                  <a:pt x="369455" y="19657"/>
                </a:lnTo>
                <a:cubicBezTo>
                  <a:pt x="357140" y="16578"/>
                  <a:pt x="344668" y="14069"/>
                  <a:pt x="332509" y="10421"/>
                </a:cubicBezTo>
                <a:cubicBezTo>
                  <a:pt x="275796" y="-6593"/>
                  <a:pt x="294024" y="2724"/>
                  <a:pt x="286327" y="1184"/>
                </a:cubicBezTo>
                <a:close/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12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088" y="-14989"/>
            <a:ext cx="91289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Dodawanie wektorów zmiennych pasywnych do PCA/CA/DCA</a:t>
            </a:r>
            <a:endParaRPr lang="pl-PL" sz="3400" b="1" dirty="0"/>
          </a:p>
        </p:txBody>
      </p:sp>
      <p:sp>
        <p:nvSpPr>
          <p:cNvPr id="6" name="Prostokąt 5"/>
          <p:cNvSpPr/>
          <p:nvPr/>
        </p:nvSpPr>
        <p:spPr>
          <a:xfrm>
            <a:off x="285205" y="1215623"/>
            <a:ext cx="841948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200" dirty="0"/>
              <a:t>#Wróćmy do </a:t>
            </a:r>
            <a:r>
              <a:rPr lang="pl-PL" sz="2200" dirty="0" smtClean="0"/>
              <a:t>porostów i naszego PCA</a:t>
            </a:r>
            <a:endParaRPr lang="pl-PL" sz="2200" dirty="0"/>
          </a:p>
          <a:p>
            <a:r>
              <a:rPr lang="pl-PL" sz="2000" dirty="0" smtClean="0">
                <a:latin typeface="Lucida Console" pitchFamily="49" charset="0"/>
              </a:rPr>
              <a:t>env.df1 </a:t>
            </a:r>
            <a:r>
              <a:rPr lang="pl-PL" sz="2200" dirty="0" smtClean="0"/>
              <a:t>– ramka danych z charakterystykami wymagań ekologicznych </a:t>
            </a:r>
          </a:p>
          <a:p>
            <a:r>
              <a:rPr lang="pl-PL" sz="2200" dirty="0" smtClean="0"/>
              <a:t>gatunków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32684"/>
            <a:ext cx="7416824" cy="427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4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467544" y="270087"/>
            <a:ext cx="460895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 err="1">
                <a:latin typeface="Lucida Console" pitchFamily="49" charset="0"/>
              </a:rPr>
              <a:t>vektory</a:t>
            </a:r>
            <a:r>
              <a:rPr lang="pl-PL" sz="1900" dirty="0">
                <a:latin typeface="Lucida Console" pitchFamily="49" charset="0"/>
              </a:rPr>
              <a:t>&lt;-</a:t>
            </a:r>
            <a:r>
              <a:rPr lang="pl-PL" sz="1900" dirty="0" err="1" smtClean="0">
                <a:latin typeface="Lucida Console" pitchFamily="49" charset="0"/>
              </a:rPr>
              <a:t>envfit</a:t>
            </a:r>
            <a:r>
              <a:rPr lang="pl-PL" sz="1900" dirty="0" smtClean="0">
                <a:latin typeface="Lucida Console" pitchFamily="49" charset="0"/>
              </a:rPr>
              <a:t>(pca1</a:t>
            </a:r>
            <a:r>
              <a:rPr lang="pl-PL" sz="1900" dirty="0">
                <a:latin typeface="Lucida Console" pitchFamily="49" charset="0"/>
              </a:rPr>
              <a:t>, </a:t>
            </a:r>
            <a:r>
              <a:rPr lang="pl-PL" sz="1900" dirty="0" smtClean="0">
                <a:latin typeface="Lucida Console" pitchFamily="49" charset="0"/>
              </a:rPr>
              <a:t>env.df1)</a:t>
            </a:r>
            <a:endParaRPr lang="pl-PL" sz="1900" dirty="0">
              <a:latin typeface="Lucida Console" pitchFamily="49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36712"/>
            <a:ext cx="6912768" cy="321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rostokąt 4"/>
          <p:cNvSpPr/>
          <p:nvPr/>
        </p:nvSpPr>
        <p:spPr>
          <a:xfrm>
            <a:off x="-6642" y="4509120"/>
            <a:ext cx="91506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#Wszystkie 6 zmiennych istotnie wyjaśnia różnice w składzie gatunkowym porostów. EIV-R i EIV_T najbardziej (największe r2), a w najmniejszym stopniu EIV_N (najmniejsze r2)</a:t>
            </a:r>
          </a:p>
          <a:p>
            <a:endParaRPr lang="pl-PL" sz="2200" dirty="0" smtClean="0"/>
          </a:p>
          <a:p>
            <a:r>
              <a:rPr lang="pl-PL" sz="2200" dirty="0" smtClean="0"/>
              <a:t>#Pytanie: czy którykolwiek z wektorów może nam powiedzieć coś na temat zmian udziału gatunków o danych wymaganiach ekologicznych w czasie?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2940665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6460" y="0"/>
            <a:ext cx="91440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#Aby na nie odpowiedzieć, nałóżmy te zmienne na diagram PCA</a:t>
            </a:r>
            <a:endParaRPr lang="pl-PL" sz="2200" dirty="0"/>
          </a:p>
          <a:p>
            <a:endParaRPr lang="pl-PL" sz="1900" dirty="0" smtClean="0">
              <a:latin typeface="Lucida Console" panose="020B0609040504020204" pitchFamily="49" charset="0"/>
            </a:endParaRPr>
          </a:p>
          <a:p>
            <a:r>
              <a:rPr lang="pl-PL" dirty="0" smtClean="0">
                <a:latin typeface="Lucida Console" pitchFamily="49" charset="0"/>
              </a:rPr>
              <a:t>plot(pca1</a:t>
            </a:r>
            <a:r>
              <a:rPr lang="pl-PL" dirty="0">
                <a:latin typeface="Lucida Console" pitchFamily="49" charset="0"/>
              </a:rPr>
              <a:t>, </a:t>
            </a:r>
            <a:r>
              <a:rPr lang="pl-PL" dirty="0" err="1">
                <a:latin typeface="Lucida Console" pitchFamily="49" charset="0"/>
              </a:rPr>
              <a:t>type</a:t>
            </a:r>
            <a:r>
              <a:rPr lang="pl-PL" dirty="0">
                <a:latin typeface="Lucida Console" pitchFamily="49" charset="0"/>
              </a:rPr>
              <a:t>='n', </a:t>
            </a:r>
            <a:r>
              <a:rPr lang="pl-PL" dirty="0" err="1">
                <a:latin typeface="Lucida Console" pitchFamily="49" charset="0"/>
              </a:rPr>
              <a:t>main</a:t>
            </a:r>
            <a:r>
              <a:rPr lang="pl-PL" dirty="0">
                <a:latin typeface="Lucida Console" pitchFamily="49" charset="0"/>
              </a:rPr>
              <a:t>='PCA </a:t>
            </a:r>
            <a:r>
              <a:rPr lang="pl-PL" dirty="0" err="1">
                <a:latin typeface="Lucida Console" pitchFamily="49" charset="0"/>
              </a:rPr>
              <a:t>epiphytes</a:t>
            </a:r>
            <a:r>
              <a:rPr lang="pl-PL" dirty="0">
                <a:latin typeface="Lucida Console" pitchFamily="49" charset="0"/>
              </a:rPr>
              <a:t> </a:t>
            </a:r>
            <a:r>
              <a:rPr lang="pl-PL" dirty="0" err="1">
                <a:latin typeface="Lucida Console" pitchFamily="49" charset="0"/>
              </a:rPr>
              <a:t>sites</a:t>
            </a:r>
            <a:r>
              <a:rPr lang="pl-PL" dirty="0">
                <a:latin typeface="Lucida Console" pitchFamily="49" charset="0"/>
              </a:rPr>
              <a:t>', </a:t>
            </a:r>
            <a:r>
              <a:rPr lang="pl-PL" dirty="0" err="1">
                <a:latin typeface="Lucida Console" pitchFamily="49" charset="0"/>
              </a:rPr>
              <a:t>xlab</a:t>
            </a:r>
            <a:r>
              <a:rPr lang="pl-PL" dirty="0">
                <a:latin typeface="Lucida Console" pitchFamily="49" charset="0"/>
              </a:rPr>
              <a:t>="PC1", </a:t>
            </a:r>
            <a:r>
              <a:rPr lang="pl-PL" dirty="0" err="1">
                <a:latin typeface="Lucida Console" pitchFamily="49" charset="0"/>
              </a:rPr>
              <a:t>ylab</a:t>
            </a:r>
            <a:r>
              <a:rPr lang="pl-PL" dirty="0">
                <a:latin typeface="Lucida Console" pitchFamily="49" charset="0"/>
              </a:rPr>
              <a:t>="PC2</a:t>
            </a:r>
            <a:r>
              <a:rPr lang="pl-PL" dirty="0" smtClean="0">
                <a:latin typeface="Lucida Console" pitchFamily="49" charset="0"/>
              </a:rPr>
              <a:t>")</a:t>
            </a:r>
            <a:r>
              <a:rPr lang="pl-PL" dirty="0" smtClean="0"/>
              <a:t>…</a:t>
            </a:r>
            <a:r>
              <a:rPr lang="pl-PL" sz="2200" dirty="0"/>
              <a:t>reszta </a:t>
            </a:r>
            <a:r>
              <a:rPr lang="pl-PL" sz="2200" dirty="0" smtClean="0"/>
              <a:t>kodu </a:t>
            </a:r>
            <a:r>
              <a:rPr lang="pl-PL" sz="2200" dirty="0"/>
              <a:t>jak na slajdzie nr 15</a:t>
            </a:r>
          </a:p>
          <a:p>
            <a:r>
              <a:rPr lang="pl-PL" dirty="0" smtClean="0">
                <a:latin typeface="Lucida Console" panose="020B0609040504020204" pitchFamily="49" charset="0"/>
              </a:rPr>
              <a:t>plot(</a:t>
            </a:r>
            <a:r>
              <a:rPr lang="pl-PL" dirty="0" err="1" smtClean="0">
                <a:latin typeface="Lucida Console" panose="020B0609040504020204" pitchFamily="49" charset="0"/>
              </a:rPr>
              <a:t>vektory</a:t>
            </a:r>
            <a:r>
              <a:rPr lang="pl-PL" dirty="0" smtClean="0">
                <a:latin typeface="Lucida Console" panose="020B0609040504020204" pitchFamily="49" charset="0"/>
              </a:rPr>
              <a:t>)</a:t>
            </a:r>
            <a:endParaRPr lang="pl-PL" dirty="0">
              <a:latin typeface="Lucida Console" panose="020B0609040504020204" pitchFamily="49" charset="0"/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7" r="3857" b="2583"/>
          <a:stretch/>
        </p:blipFill>
        <p:spPr bwMode="auto">
          <a:xfrm>
            <a:off x="1982587" y="1344990"/>
            <a:ext cx="6844248" cy="551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Prostokąt 2"/>
          <p:cNvSpPr/>
          <p:nvPr/>
        </p:nvSpPr>
        <p:spPr>
          <a:xfrm>
            <a:off x="107504" y="1839337"/>
            <a:ext cx="2232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#No i co?</a:t>
            </a:r>
          </a:p>
          <a:p>
            <a:r>
              <a:rPr lang="pl-PL" dirty="0" smtClean="0"/>
              <a:t>#Nic – brak wyraźnych zmian pod względem udziału gatunków o określonych wymaganiach ekologicznych w czasie</a:t>
            </a:r>
          </a:p>
          <a:p>
            <a:r>
              <a:rPr lang="pl-PL" dirty="0" smtClean="0"/>
              <a:t>#Wniosek – Zmiany w składzie gatunkowym są kierunkowe, ale mogą zależeć od innych czynników, np. typ zbiorowiska leśnego… </a:t>
            </a:r>
          </a:p>
        </p:txBody>
      </p:sp>
    </p:spTree>
    <p:extLst>
      <p:ext uri="{BB962C8B-B14F-4D97-AF65-F5344CB8AC3E}">
        <p14:creationId xmlns:p14="http://schemas.microsoft.com/office/powerpoint/2010/main" val="136065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088" y="-10657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err="1" smtClean="0"/>
              <a:t>PCoA</a:t>
            </a:r>
            <a:r>
              <a:rPr lang="pl-PL" sz="3400" b="1" dirty="0" smtClean="0"/>
              <a:t> (</a:t>
            </a:r>
            <a:r>
              <a:rPr lang="pl-PL" sz="3400" b="1" dirty="0" smtClean="0">
                <a:solidFill>
                  <a:srgbClr val="FF0000"/>
                </a:solidFill>
              </a:rPr>
              <a:t>P</a:t>
            </a:r>
            <a:r>
              <a:rPr lang="pl-PL" sz="3400" b="1" dirty="0" smtClean="0"/>
              <a:t>rincipal </a:t>
            </a:r>
            <a:r>
              <a:rPr lang="pl-PL" sz="3400" b="1" dirty="0" err="1" smtClean="0">
                <a:solidFill>
                  <a:srgbClr val="FF0000"/>
                </a:solidFill>
              </a:rPr>
              <a:t>Co</a:t>
            </a:r>
            <a:r>
              <a:rPr lang="pl-PL" sz="3400" b="1" dirty="0" err="1" smtClean="0"/>
              <a:t>ordinates</a:t>
            </a:r>
            <a:r>
              <a:rPr lang="pl-PL" sz="3400" b="1" dirty="0" smtClean="0"/>
              <a:t> </a:t>
            </a:r>
            <a:r>
              <a:rPr lang="pl-PL" sz="3400" b="1" dirty="0" smtClean="0">
                <a:solidFill>
                  <a:srgbClr val="FF0000"/>
                </a:solidFill>
              </a:rPr>
              <a:t>A</a:t>
            </a:r>
            <a:r>
              <a:rPr lang="pl-PL" sz="3400" b="1" dirty="0" smtClean="0"/>
              <a:t>nalysis)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-11933" y="1700808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en-US" sz="2200" dirty="0" smtClean="0">
                <a:cs typeface="Times New Roman" pitchFamily="18" charset="0"/>
              </a:rPr>
              <a:t>#Ordynacje bazują na macierzach niepodobieństwa</a:t>
            </a:r>
          </a:p>
          <a:p>
            <a:pPr>
              <a:spcBef>
                <a:spcPct val="50000"/>
              </a:spcBef>
            </a:pPr>
            <a:r>
              <a:rPr lang="pl-PL" altLang="en-US" sz="2200" dirty="0" smtClean="0">
                <a:cs typeface="Times New Roman" pitchFamily="18" charset="0"/>
              </a:rPr>
              <a:t>#PCA używa odległości Euklidesowej, a CA odległości chi-</a:t>
            </a:r>
            <a:r>
              <a:rPr lang="pl-PL" altLang="en-US" sz="2200" dirty="0" err="1" smtClean="0">
                <a:cs typeface="Times New Roman" pitchFamily="18" charset="0"/>
              </a:rPr>
              <a:t>square</a:t>
            </a:r>
            <a:endParaRPr lang="pl-PL" altLang="en-US" sz="2200" dirty="0" smtClean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pl-PL" altLang="en-US" sz="2200" dirty="0" smtClean="0">
                <a:cs typeface="Times New Roman" pitchFamily="18" charset="0"/>
              </a:rPr>
              <a:t>#</a:t>
            </a:r>
            <a:r>
              <a:rPr lang="en-GB" altLang="en-US" sz="2200" dirty="0" err="1" smtClean="0">
                <a:cs typeface="Times New Roman" pitchFamily="18" charset="0"/>
              </a:rPr>
              <a:t>PCoA</a:t>
            </a:r>
            <a:r>
              <a:rPr lang="en-GB" altLang="en-US" sz="2200" dirty="0" smtClean="0">
                <a:cs typeface="Times New Roman" pitchFamily="18" charset="0"/>
              </a:rPr>
              <a:t> </a:t>
            </a:r>
            <a:r>
              <a:rPr lang="pl-PL" altLang="en-US" sz="2200" dirty="0" smtClean="0">
                <a:cs typeface="Times New Roman" pitchFamily="18" charset="0"/>
              </a:rPr>
              <a:t>pozwala używać inne miary odległości</a:t>
            </a:r>
          </a:p>
          <a:p>
            <a:pPr>
              <a:spcBef>
                <a:spcPct val="50000"/>
              </a:spcBef>
            </a:pPr>
            <a:r>
              <a:rPr lang="pl-PL" altLang="en-US" sz="2200" dirty="0" smtClean="0">
                <a:cs typeface="Times New Roman" pitchFamily="18" charset="0"/>
              </a:rPr>
              <a:t>#Punkty w przestrzeni niskowymiarowej – odległości między nimi są jak najbardziej zbliżone do niepodobieństw wyjściowych</a:t>
            </a:r>
          </a:p>
          <a:p>
            <a:pPr>
              <a:spcBef>
                <a:spcPct val="50000"/>
              </a:spcBef>
            </a:pPr>
            <a:r>
              <a:rPr lang="pl-PL" altLang="en-US" sz="2200" dirty="0" smtClean="0">
                <a:cs typeface="Times New Roman" pitchFamily="18" charset="0"/>
              </a:rPr>
              <a:t>#</a:t>
            </a:r>
            <a:r>
              <a:rPr lang="en-GB" altLang="en-US" sz="2200" dirty="0" err="1" smtClean="0">
                <a:cs typeface="Times New Roman" pitchFamily="18" charset="0"/>
              </a:rPr>
              <a:t>PCoA</a:t>
            </a:r>
            <a:r>
              <a:rPr lang="en-GB" altLang="en-US" sz="2200" dirty="0" smtClean="0">
                <a:cs typeface="Times New Roman" pitchFamily="18" charset="0"/>
              </a:rPr>
              <a:t> </a:t>
            </a:r>
            <a:r>
              <a:rPr lang="pl-PL" altLang="en-US" sz="2200" dirty="0" smtClean="0">
                <a:cs typeface="Times New Roman" pitchFamily="18" charset="0"/>
              </a:rPr>
              <a:t>maksymalizuje liniową zależność między mierzonymi niepodobieństwami a odległościami obliczonymi w ordynacji</a:t>
            </a:r>
          </a:p>
        </p:txBody>
      </p:sp>
      <p:sp>
        <p:nvSpPr>
          <p:cNvPr id="4" name="pole tekstowe 3"/>
          <p:cNvSpPr txBox="1"/>
          <p:nvPr/>
        </p:nvSpPr>
        <p:spPr>
          <a:xfrm>
            <a:off x="0" y="530120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err="1" smtClean="0">
                <a:latin typeface="Lucida Console" panose="020B0609040504020204" pitchFamily="49" charset="0"/>
              </a:rPr>
              <a:t>vegan</a:t>
            </a:r>
            <a:r>
              <a:rPr lang="pl-PL" sz="2000" dirty="0" smtClean="0">
                <a:latin typeface="Lucida Console" panose="020B0609040504020204" pitchFamily="49" charset="0"/>
              </a:rPr>
              <a:t>::</a:t>
            </a:r>
            <a:r>
              <a:rPr lang="pl-PL" sz="2000" dirty="0" err="1" smtClean="0">
                <a:latin typeface="Lucida Console" panose="020B0609040504020204" pitchFamily="49" charset="0"/>
              </a:rPr>
              <a:t>capscale</a:t>
            </a:r>
            <a:r>
              <a:rPr lang="pl-PL" sz="2000" dirty="0" smtClean="0">
                <a:latin typeface="Lucida Console" panose="020B0609040504020204" pitchFamily="49" charset="0"/>
              </a:rPr>
              <a:t>()</a:t>
            </a:r>
            <a:endParaRPr lang="pl-PL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7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088" y="-10657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NMDS (</a:t>
            </a:r>
            <a:r>
              <a:rPr lang="pl-PL" sz="3400" b="1" dirty="0" smtClean="0">
                <a:solidFill>
                  <a:srgbClr val="FF0000"/>
                </a:solidFill>
              </a:rPr>
              <a:t>N</a:t>
            </a:r>
            <a:r>
              <a:rPr lang="pl-PL" sz="3400" b="1" dirty="0" smtClean="0"/>
              <a:t>on-</a:t>
            </a:r>
            <a:r>
              <a:rPr lang="pl-PL" sz="3400" b="1" dirty="0" err="1" smtClean="0"/>
              <a:t>metric</a:t>
            </a:r>
            <a:r>
              <a:rPr lang="pl-PL" sz="3400" b="1" dirty="0" smtClean="0"/>
              <a:t> </a:t>
            </a:r>
            <a:r>
              <a:rPr lang="pl-PL" sz="3400" b="1" dirty="0" err="1" smtClean="0">
                <a:solidFill>
                  <a:srgbClr val="FF0000"/>
                </a:solidFill>
              </a:rPr>
              <a:t>M</a:t>
            </a:r>
            <a:r>
              <a:rPr lang="pl-PL" sz="3400" b="1" dirty="0" err="1" smtClean="0"/>
              <a:t>ulti</a:t>
            </a:r>
            <a:r>
              <a:rPr lang="pl-PL" sz="3400" b="1" dirty="0" err="1" smtClean="0">
                <a:solidFill>
                  <a:srgbClr val="FF0000"/>
                </a:solidFill>
              </a:rPr>
              <a:t>D</a:t>
            </a:r>
            <a:r>
              <a:rPr lang="pl-PL" sz="3400" b="1" dirty="0" err="1" smtClean="0"/>
              <a:t>imensional</a:t>
            </a:r>
            <a:r>
              <a:rPr lang="pl-PL" sz="3400" b="1" dirty="0" smtClean="0"/>
              <a:t> </a:t>
            </a:r>
            <a:r>
              <a:rPr lang="pl-PL" sz="3400" b="1" dirty="0" err="1" smtClean="0">
                <a:solidFill>
                  <a:srgbClr val="FF0000"/>
                </a:solidFill>
              </a:rPr>
              <a:t>S</a:t>
            </a:r>
            <a:r>
              <a:rPr lang="pl-PL" sz="3400" b="1" dirty="0" err="1" smtClean="0"/>
              <a:t>calling</a:t>
            </a:r>
            <a:r>
              <a:rPr lang="pl-PL" sz="3400" b="1" dirty="0" smtClean="0"/>
              <a:t>)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12213" y="1268760"/>
            <a:ext cx="91440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pl-PL" altLang="en-US" sz="2200" dirty="0" smtClean="0">
                <a:cs typeface="Times New Roman" pitchFamily="18" charset="0"/>
              </a:rPr>
              <a:t>#Skalowanie metryczne (</a:t>
            </a:r>
            <a:r>
              <a:rPr lang="pl-PL" altLang="en-US" sz="2200" b="1" dirty="0" err="1" smtClean="0">
                <a:cs typeface="Times New Roman" pitchFamily="18" charset="0"/>
              </a:rPr>
              <a:t>PCoA</a:t>
            </a:r>
            <a:r>
              <a:rPr lang="pl-PL" altLang="en-US" sz="2200" b="1" dirty="0" smtClean="0">
                <a:cs typeface="Times New Roman" pitchFamily="18" charset="0"/>
              </a:rPr>
              <a:t>; </a:t>
            </a:r>
            <a:r>
              <a:rPr lang="pl-PL" altLang="en-US" sz="2200" b="1" dirty="0" err="1" smtClean="0">
                <a:cs typeface="Times New Roman" pitchFamily="18" charset="0"/>
              </a:rPr>
              <a:t>funckja</a:t>
            </a:r>
            <a:r>
              <a:rPr lang="pl-PL" altLang="en-US" sz="2200" b="1" dirty="0" smtClean="0">
                <a:cs typeface="Times New Roman" pitchFamily="18" charset="0"/>
              </a:rPr>
              <a:t> </a:t>
            </a:r>
            <a:r>
              <a:rPr lang="pl-PL" altLang="en-US" sz="2000" b="1" dirty="0" err="1" smtClean="0">
                <a:latin typeface="Lucida Console" pitchFamily="49" charset="0"/>
                <a:cs typeface="Times New Roman" pitchFamily="18" charset="0"/>
              </a:rPr>
              <a:t>capscale</a:t>
            </a:r>
            <a:r>
              <a:rPr lang="pl-PL" altLang="en-US" sz="2000" b="1" dirty="0" smtClean="0">
                <a:cs typeface="Times New Roman" pitchFamily="18" charset="0"/>
              </a:rPr>
              <a:t> </a:t>
            </a:r>
            <a:r>
              <a:rPr lang="pl-PL" altLang="en-US" sz="2200" b="1" dirty="0" smtClean="0">
                <a:cs typeface="Times New Roman" pitchFamily="18" charset="0"/>
              </a:rPr>
              <a:t>lub </a:t>
            </a:r>
            <a:r>
              <a:rPr lang="pl-PL" altLang="en-US" sz="2000" b="1" dirty="0" err="1" smtClean="0">
                <a:latin typeface="Lucida Console" pitchFamily="49" charset="0"/>
                <a:cs typeface="Times New Roman" pitchFamily="18" charset="0"/>
              </a:rPr>
              <a:t>cmdscale</a:t>
            </a:r>
            <a:r>
              <a:rPr lang="pl-PL" altLang="en-US" sz="2200" dirty="0" smtClean="0">
                <a:cs typeface="Times New Roman" pitchFamily="18" charset="0"/>
              </a:rPr>
              <a:t>) zakłada liniową </a:t>
            </a:r>
            <a:r>
              <a:rPr lang="pl-PL" altLang="en-US" sz="2200" dirty="0">
                <a:cs typeface="Times New Roman" pitchFamily="18" charset="0"/>
              </a:rPr>
              <a:t>(</a:t>
            </a:r>
            <a:r>
              <a:rPr lang="pl-PL" altLang="en-US" sz="2200" dirty="0" smtClean="0">
                <a:cs typeface="Times New Roman" pitchFamily="18" charset="0"/>
              </a:rPr>
              <a:t>metryczną) relację między odległościami ordynacyjnymi a realnymi</a:t>
            </a:r>
          </a:p>
          <a:p>
            <a:pPr>
              <a:spcBef>
                <a:spcPct val="0"/>
              </a:spcBef>
            </a:pPr>
            <a:endParaRPr lang="pl-PL" altLang="en-US" sz="2200" dirty="0" smtClean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pl-PL" altLang="en-US" sz="2200" dirty="0" smtClean="0">
                <a:cs typeface="Times New Roman" pitchFamily="18" charset="0"/>
              </a:rPr>
              <a:t>#Skalowanie niemetryczne (</a:t>
            </a:r>
            <a:r>
              <a:rPr lang="pl-PL" altLang="en-US" sz="2200" b="1" dirty="0" smtClean="0">
                <a:cs typeface="Times New Roman" pitchFamily="18" charset="0"/>
              </a:rPr>
              <a:t>NMDS; funkcja </a:t>
            </a:r>
            <a:r>
              <a:rPr lang="pl-PL" altLang="en-US" sz="2000" b="1" dirty="0" err="1" smtClean="0">
                <a:latin typeface="Lucida Console" pitchFamily="49" charset="0"/>
                <a:cs typeface="Times New Roman" pitchFamily="18" charset="0"/>
              </a:rPr>
              <a:t>metaMDS</a:t>
            </a:r>
            <a:r>
              <a:rPr lang="pl-PL" altLang="en-US" sz="2200" dirty="0" smtClean="0">
                <a:cs typeface="Times New Roman" pitchFamily="18" charset="0"/>
              </a:rPr>
              <a:t>) rozszerza ten warunek po to, aby znaleźć jakąkolwiek relację</a:t>
            </a:r>
          </a:p>
          <a:p>
            <a:pPr>
              <a:spcBef>
                <a:spcPct val="0"/>
              </a:spcBef>
            </a:pPr>
            <a:endParaRPr lang="pl-PL" altLang="en-US" sz="2200" dirty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pl-PL" altLang="en-US" sz="2200" dirty="0" smtClean="0">
                <a:cs typeface="Times New Roman" pitchFamily="18" charset="0"/>
              </a:rPr>
              <a:t>#Metoda bardzo pomocna, gdy inne metody (PCA, CA, DCA, </a:t>
            </a:r>
            <a:r>
              <a:rPr lang="pl-PL" altLang="en-US" sz="2200" dirty="0" err="1" smtClean="0">
                <a:cs typeface="Times New Roman" pitchFamily="18" charset="0"/>
              </a:rPr>
              <a:t>PCoA</a:t>
            </a:r>
            <a:r>
              <a:rPr lang="pl-PL" altLang="en-US" sz="2200" dirty="0" smtClean="0">
                <a:cs typeface="Times New Roman" pitchFamily="18" charset="0"/>
              </a:rPr>
              <a:t>) zawodzą</a:t>
            </a:r>
          </a:p>
          <a:p>
            <a:pPr>
              <a:spcBef>
                <a:spcPct val="0"/>
              </a:spcBef>
            </a:pPr>
            <a:endParaRPr lang="pl-PL" altLang="en-US" sz="2200" dirty="0"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pl-PL" altLang="en-US" sz="2200" dirty="0" smtClean="0">
                <a:cs typeface="Times New Roman" pitchFamily="18" charset="0"/>
              </a:rPr>
              <a:t>#Ponieważ </a:t>
            </a:r>
            <a:r>
              <a:rPr lang="pl-PL" altLang="en-US" sz="2200" dirty="0" err="1" smtClean="0">
                <a:cs typeface="Times New Roman" pitchFamily="18" charset="0"/>
              </a:rPr>
              <a:t>metaMDS</a:t>
            </a:r>
            <a:r>
              <a:rPr lang="pl-PL" altLang="en-US" sz="2200" dirty="0" smtClean="0">
                <a:cs typeface="Times New Roman" pitchFamily="18" charset="0"/>
              </a:rPr>
              <a:t> pracuje z liczbami pseudolosowymi, aby uzyskać stabilne wyniki, przed wykonaniem analizy należy „zasiać ziarno”, gdzie liczba w nawiasie może być dowolna:</a:t>
            </a:r>
            <a:endParaRPr lang="pl-PL" altLang="en-US" sz="2200" dirty="0">
              <a:cs typeface="Times New Roman" pitchFamily="18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-12646" y="566124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 err="1" smtClean="0">
                <a:latin typeface="Lucida Console" panose="020B0609040504020204" pitchFamily="49" charset="0"/>
              </a:rPr>
              <a:t>set.seed</a:t>
            </a:r>
            <a:r>
              <a:rPr lang="pl-PL" sz="2000" dirty="0" smtClean="0">
                <a:latin typeface="Lucida Console" panose="020B0609040504020204" pitchFamily="49" charset="0"/>
              </a:rPr>
              <a:t>(15266)</a:t>
            </a:r>
            <a:endParaRPr lang="pl-PL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7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15088" y="-10657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Wykres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133659" y="612218"/>
            <a:ext cx="88394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 err="1">
                <a:latin typeface="Lucida Console" panose="020B0609040504020204" pitchFamily="49" charset="0"/>
              </a:rPr>
              <a:t>vegan</a:t>
            </a:r>
            <a:r>
              <a:rPr lang="pl-PL" sz="2000" dirty="0">
                <a:latin typeface="Lucida Console" panose="020B0609040504020204" pitchFamily="49" charset="0"/>
              </a:rPr>
              <a:t>::</a:t>
            </a:r>
            <a:r>
              <a:rPr lang="pl-PL" sz="2000" dirty="0" err="1">
                <a:latin typeface="Lucida Console" panose="020B0609040504020204" pitchFamily="49" charset="0"/>
              </a:rPr>
              <a:t>metaMDS</a:t>
            </a:r>
            <a:r>
              <a:rPr lang="pl-PL" sz="2000" dirty="0" smtClean="0">
                <a:latin typeface="Lucida Console" panose="020B0609040504020204" pitchFamily="49" charset="0"/>
              </a:rPr>
              <a:t>()</a:t>
            </a:r>
            <a:endParaRPr lang="pl-PL" sz="2000" dirty="0" smtClean="0"/>
          </a:p>
          <a:p>
            <a:r>
              <a:rPr lang="pl-PL" sz="2200" dirty="0" smtClean="0"/>
              <a:t>#</a:t>
            </a:r>
            <a:r>
              <a:rPr lang="pl-PL" sz="2200" dirty="0" err="1" smtClean="0"/>
              <a:t>PCoA</a:t>
            </a:r>
            <a:r>
              <a:rPr lang="pl-PL" sz="2200" dirty="0" smtClean="0"/>
              <a:t> i NMDS dostarczają tylko map</a:t>
            </a:r>
          </a:p>
          <a:p>
            <a:r>
              <a:rPr lang="pl-PL" sz="2200" dirty="0" smtClean="0"/>
              <a:t>#Skalowanie służy znalezieniu jakiejś podstawowej konfiguracji niepodobieństw</a:t>
            </a:r>
            <a:endParaRPr lang="en-US" sz="2200" dirty="0"/>
          </a:p>
          <a:p>
            <a:r>
              <a:rPr lang="pl-PL" sz="2200" dirty="0" smtClean="0"/>
              <a:t>#Brak osi lub kierunków zmian; tylko punkty w przestrzeni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10964"/>
            <a:ext cx="8049833" cy="34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-26640" y="6273225"/>
            <a:ext cx="91857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/>
              <a:t>Łubek A, </a:t>
            </a:r>
            <a:r>
              <a:rPr lang="pl-PL" sz="1600" dirty="0" err="1" smtClean="0"/>
              <a:t>Kukwa</a:t>
            </a:r>
            <a:r>
              <a:rPr lang="pl-PL" sz="1600" dirty="0" smtClean="0"/>
              <a:t> M, </a:t>
            </a:r>
            <a:r>
              <a:rPr lang="pl-PL" sz="1600" dirty="0" err="1" smtClean="0"/>
              <a:t>Czortek</a:t>
            </a:r>
            <a:r>
              <a:rPr lang="pl-PL" sz="1600" dirty="0" smtClean="0"/>
              <a:t> P, Jaroszewicz B (2019) </a:t>
            </a:r>
            <a:r>
              <a:rPr lang="pl-PL" sz="1600" dirty="0" err="1" smtClean="0"/>
              <a:t>Lichenicolous</a:t>
            </a:r>
            <a:r>
              <a:rPr lang="pl-PL" sz="1600" dirty="0" smtClean="0"/>
              <a:t> </a:t>
            </a:r>
            <a:r>
              <a:rPr lang="pl-PL" sz="1600" dirty="0" err="1" smtClean="0"/>
              <a:t>fungi</a:t>
            </a:r>
            <a:r>
              <a:rPr lang="pl-PL" sz="1600" dirty="0" smtClean="0"/>
              <a:t> </a:t>
            </a:r>
            <a:r>
              <a:rPr lang="pl-PL" sz="1600" dirty="0" err="1" smtClean="0"/>
              <a:t>are</a:t>
            </a:r>
            <a:r>
              <a:rPr lang="pl-PL" sz="1600" dirty="0" smtClean="0"/>
              <a:t> </a:t>
            </a:r>
            <a:r>
              <a:rPr lang="pl-PL" sz="1600" dirty="0" err="1" smtClean="0"/>
              <a:t>more</a:t>
            </a:r>
            <a:r>
              <a:rPr lang="pl-PL" sz="1600" dirty="0" smtClean="0"/>
              <a:t> </a:t>
            </a:r>
            <a:r>
              <a:rPr lang="pl-PL" sz="1600" dirty="0" err="1" smtClean="0"/>
              <a:t>specialized</a:t>
            </a:r>
            <a:r>
              <a:rPr lang="pl-PL" sz="1600" dirty="0" smtClean="0"/>
              <a:t> </a:t>
            </a:r>
            <a:r>
              <a:rPr lang="pl-PL" sz="1600" dirty="0" err="1" smtClean="0"/>
              <a:t>than</a:t>
            </a:r>
            <a:r>
              <a:rPr lang="pl-PL" sz="1600" dirty="0" smtClean="0"/>
              <a:t> </a:t>
            </a:r>
            <a:r>
              <a:rPr lang="pl-PL" sz="1600" dirty="0" err="1" smtClean="0"/>
              <a:t>their</a:t>
            </a:r>
            <a:r>
              <a:rPr lang="pl-PL" sz="1600" dirty="0" smtClean="0"/>
              <a:t> </a:t>
            </a:r>
            <a:r>
              <a:rPr lang="pl-PL" sz="1600" dirty="0" err="1" smtClean="0"/>
              <a:t>lichen</a:t>
            </a:r>
            <a:r>
              <a:rPr lang="pl-PL" sz="1600" dirty="0" smtClean="0"/>
              <a:t> </a:t>
            </a:r>
            <a:r>
              <a:rPr lang="pl-PL" sz="1600" dirty="0" err="1" smtClean="0"/>
              <a:t>hosts</a:t>
            </a:r>
            <a:r>
              <a:rPr lang="pl-PL" sz="1600" dirty="0" smtClean="0"/>
              <a:t>. </a:t>
            </a:r>
            <a:r>
              <a:rPr lang="pl-PL" sz="1600" dirty="0" err="1" smtClean="0"/>
              <a:t>Sci</a:t>
            </a:r>
            <a:r>
              <a:rPr lang="pl-PL" sz="1600" dirty="0" smtClean="0"/>
              <a:t> Rep [in </a:t>
            </a:r>
            <a:r>
              <a:rPr lang="pl-PL" sz="1600" dirty="0" err="1" smtClean="0"/>
              <a:t>review</a:t>
            </a:r>
            <a:r>
              <a:rPr lang="pl-PL" sz="1600" dirty="0" smtClean="0"/>
              <a:t>]</a:t>
            </a: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7864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20190" y="476672"/>
            <a:ext cx="91289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Wybór analizy - podsumowanie</a:t>
            </a:r>
            <a:endParaRPr lang="pl-PL" sz="3400" b="1" dirty="0"/>
          </a:p>
        </p:txBody>
      </p:sp>
      <p:sp>
        <p:nvSpPr>
          <p:cNvPr id="3" name="Prostokąt 2"/>
          <p:cNvSpPr/>
          <p:nvPr/>
        </p:nvSpPr>
        <p:spPr>
          <a:xfrm>
            <a:off x="12645" y="2132856"/>
            <a:ext cx="914400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#Typ rozkładu zmiennych (</a:t>
            </a:r>
            <a:r>
              <a:rPr lang="pl-PL" sz="2200" dirty="0" err="1" smtClean="0"/>
              <a:t>linear</a:t>
            </a:r>
            <a:r>
              <a:rPr lang="pl-PL" sz="2200" dirty="0" smtClean="0"/>
              <a:t>/</a:t>
            </a:r>
            <a:r>
              <a:rPr lang="pl-PL" sz="2200" dirty="0" err="1" smtClean="0"/>
              <a:t>unimodal</a:t>
            </a:r>
            <a:r>
              <a:rPr lang="pl-PL" sz="2200" dirty="0" smtClean="0"/>
              <a:t>)</a:t>
            </a:r>
          </a:p>
          <a:p>
            <a:r>
              <a:rPr lang="pl-PL" sz="2200" dirty="0" smtClean="0"/>
              <a:t>#Długość gradientu</a:t>
            </a:r>
          </a:p>
          <a:p>
            <a:r>
              <a:rPr lang="pl-PL" sz="2200" dirty="0" smtClean="0"/>
              <a:t>#</a:t>
            </a:r>
            <a:r>
              <a:rPr lang="pl-PL" sz="2200" dirty="0" err="1" smtClean="0"/>
              <a:t>Broken</a:t>
            </a:r>
            <a:r>
              <a:rPr lang="pl-PL" sz="2200" dirty="0" smtClean="0"/>
              <a:t> </a:t>
            </a:r>
            <a:r>
              <a:rPr lang="pl-PL" sz="2200" dirty="0" err="1" smtClean="0"/>
              <a:t>stick</a:t>
            </a:r>
            <a:endParaRPr lang="pl-PL" sz="2200" dirty="0" smtClean="0"/>
          </a:p>
          <a:p>
            <a:r>
              <a:rPr lang="pl-PL" sz="2200" dirty="0" smtClean="0"/>
              <a:t>#Metody wizualne:</a:t>
            </a:r>
          </a:p>
          <a:p>
            <a:pPr marL="342900" indent="-342900">
              <a:buFontTx/>
              <a:buChar char="-"/>
            </a:pPr>
            <a:r>
              <a:rPr lang="pl-PL" sz="2200" dirty="0" smtClean="0"/>
              <a:t>transformacja danych</a:t>
            </a:r>
          </a:p>
          <a:p>
            <a:pPr marL="342900" indent="-342900">
              <a:buFontTx/>
              <a:buChar char="-"/>
            </a:pPr>
            <a:r>
              <a:rPr lang="pl-PL" sz="2200" dirty="0" smtClean="0"/>
              <a:t>obecność artefaktów</a:t>
            </a:r>
            <a:endParaRPr lang="pl-PL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l-PL" sz="2400" dirty="0" smtClean="0"/>
          </a:p>
        </p:txBody>
      </p:sp>
    </p:spTree>
    <p:extLst>
      <p:ext uri="{BB962C8B-B14F-4D97-AF65-F5344CB8AC3E}">
        <p14:creationId xmlns:p14="http://schemas.microsoft.com/office/powerpoint/2010/main" val="51019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-1607" y="0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pl-PL" altLang="en-US" sz="2200" dirty="0" smtClean="0">
                <a:cs typeface="Times New Roman" pitchFamily="18" charset="0"/>
              </a:rPr>
              <a:t>#Tak jak w regresji, każdy gatunek jest zmienną objaśnianą, ale w przeciwieństwie do regresji ordynacja pośrednia rozpatruje wszystkie zmienne jednocześnie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7"/>
            <a:ext cx="6192688" cy="535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7020272" y="2060848"/>
            <a:ext cx="165618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 smtClean="0"/>
          </a:p>
          <a:p>
            <a:endParaRPr lang="pl-PL" sz="2400" dirty="0" smtClean="0"/>
          </a:p>
          <a:p>
            <a:r>
              <a:rPr lang="pl-PL" sz="2400" b="1" dirty="0" smtClean="0"/>
              <a:t>PCA</a:t>
            </a:r>
          </a:p>
          <a:p>
            <a:endParaRPr lang="pl-PL" sz="2400" b="1" dirty="0"/>
          </a:p>
          <a:p>
            <a:endParaRPr lang="pl-PL" sz="2400" b="1" dirty="0" smtClean="0"/>
          </a:p>
          <a:p>
            <a:endParaRPr lang="pl-PL" sz="2400" b="1" dirty="0"/>
          </a:p>
          <a:p>
            <a:endParaRPr lang="pl-PL" sz="2400" b="1" dirty="0" smtClean="0"/>
          </a:p>
          <a:p>
            <a:endParaRPr lang="pl-PL" sz="2400" b="1" dirty="0"/>
          </a:p>
          <a:p>
            <a:r>
              <a:rPr lang="pl-PL" sz="2400" b="1" dirty="0" smtClean="0"/>
              <a:t>CA &amp; DCA</a:t>
            </a:r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347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60648"/>
            <a:ext cx="6346130" cy="630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3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-13830" y="61149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Jak sprawdzić, jaki rozkład reprezentują cechy?</a:t>
            </a:r>
            <a:endParaRPr lang="pl-PL" sz="3400" b="1" dirty="0"/>
          </a:p>
        </p:txBody>
      </p:sp>
      <p:sp>
        <p:nvSpPr>
          <p:cNvPr id="4" name="Prostokąt 3"/>
          <p:cNvSpPr/>
          <p:nvPr/>
        </p:nvSpPr>
        <p:spPr>
          <a:xfrm>
            <a:off x="254130" y="2132856"/>
            <a:ext cx="860304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#W zbiorze danych </a:t>
            </a:r>
            <a:r>
              <a:rPr lang="pl-PL" sz="2000" dirty="0" smtClean="0">
                <a:latin typeface="Lucida Console" pitchFamily="49" charset="0"/>
              </a:rPr>
              <a:t>env.df1</a:t>
            </a:r>
            <a:r>
              <a:rPr lang="pl-PL" sz="2200" dirty="0" smtClean="0"/>
              <a:t> jest 6 cech opisujących skład gatunkowy porostów epifitycznych w lasach Puszczy Białowieskiej. Cechy te opisują udział gatunków o różnych wymaganiach ekologicznych: świetlnych, termicznych, kontynentalizmu, wilgotności, </a:t>
            </a:r>
            <a:r>
              <a:rPr lang="pl-PL" sz="2200" dirty="0" err="1" smtClean="0"/>
              <a:t>trofii</a:t>
            </a:r>
            <a:r>
              <a:rPr lang="pl-PL" sz="2200" dirty="0" smtClean="0"/>
              <a:t> i odczynu </a:t>
            </a:r>
            <a:r>
              <a:rPr lang="pl-PL" sz="2200" dirty="0" smtClean="0"/>
              <a:t>podłoża</a:t>
            </a:r>
            <a:endParaRPr lang="pl-PL" sz="2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5" y="4365104"/>
            <a:ext cx="8136904" cy="64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90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0" y="206458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200" dirty="0" smtClean="0"/>
              <a:t>#Zobaczmy korelacje tych cech ze sobą i spójrzmy, czy zależności pomiędzy nimi są liniowe, czy raczej </a:t>
            </a:r>
            <a:r>
              <a:rPr lang="pl-PL" sz="2200" dirty="0" err="1" smtClean="0"/>
              <a:t>unimodalne</a:t>
            </a:r>
            <a:endParaRPr lang="pl-PL" sz="2200" dirty="0" smtClean="0"/>
          </a:p>
          <a:p>
            <a:endParaRPr lang="pl-PL" sz="2000" dirty="0" smtClean="0">
              <a:latin typeface="Lucida Console" pitchFamily="49" charset="0"/>
            </a:endParaRPr>
          </a:p>
          <a:p>
            <a:r>
              <a:rPr lang="pl-PL" sz="2000" dirty="0" err="1" smtClean="0">
                <a:latin typeface="Lucida Console" pitchFamily="49" charset="0"/>
              </a:rPr>
              <a:t>pairs</a:t>
            </a:r>
            <a:r>
              <a:rPr lang="pl-PL" sz="2000" dirty="0" smtClean="0">
                <a:latin typeface="Lucida Console" pitchFamily="49" charset="0"/>
              </a:rPr>
              <a:t>(env.df1)</a:t>
            </a:r>
            <a:endParaRPr lang="pl-PL" sz="2200" dirty="0" smtClean="0">
              <a:latin typeface="Lucida Console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923745"/>
            <a:ext cx="5940152" cy="594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rostokąt 3"/>
          <p:cNvSpPr/>
          <p:nvPr/>
        </p:nvSpPr>
        <p:spPr>
          <a:xfrm>
            <a:off x="4499992" y="1321120"/>
            <a:ext cx="792088" cy="883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/>
          <p:cNvSpPr/>
          <p:nvPr/>
        </p:nvSpPr>
        <p:spPr>
          <a:xfrm>
            <a:off x="5344534" y="1323110"/>
            <a:ext cx="792088" cy="883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7884368" y="1323110"/>
            <a:ext cx="792088" cy="883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>
            <a:off x="5344534" y="2206853"/>
            <a:ext cx="792088" cy="883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Prostokąt 14"/>
          <p:cNvSpPr/>
          <p:nvPr/>
        </p:nvSpPr>
        <p:spPr>
          <a:xfrm>
            <a:off x="7884368" y="2182092"/>
            <a:ext cx="792088" cy="883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>
            <a:off x="7884368" y="3010078"/>
            <a:ext cx="792088" cy="883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875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0" y="0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PCA (</a:t>
            </a:r>
            <a:r>
              <a:rPr lang="pl-PL" sz="3400" b="1" dirty="0" smtClean="0">
                <a:solidFill>
                  <a:srgbClr val="FF0000"/>
                </a:solidFill>
              </a:rPr>
              <a:t>P</a:t>
            </a:r>
            <a:r>
              <a:rPr lang="pl-PL" sz="3400" b="1" dirty="0" smtClean="0"/>
              <a:t>rincipal </a:t>
            </a:r>
            <a:r>
              <a:rPr lang="pl-PL" sz="3400" b="1" dirty="0" smtClean="0">
                <a:solidFill>
                  <a:srgbClr val="FF0000"/>
                </a:solidFill>
              </a:rPr>
              <a:t>C</a:t>
            </a:r>
            <a:r>
              <a:rPr lang="pl-PL" sz="3400" b="1" dirty="0" smtClean="0"/>
              <a:t>omponent </a:t>
            </a:r>
            <a:r>
              <a:rPr lang="pl-PL" sz="3400" b="1" dirty="0" smtClean="0">
                <a:solidFill>
                  <a:srgbClr val="FF0000"/>
                </a:solidFill>
              </a:rPr>
              <a:t>A</a:t>
            </a:r>
            <a:r>
              <a:rPr lang="pl-PL" sz="3400" b="1" dirty="0" smtClean="0"/>
              <a:t>nalysis)</a:t>
            </a:r>
          </a:p>
        </p:txBody>
      </p:sp>
      <p:sp>
        <p:nvSpPr>
          <p:cNvPr id="3" name="Prostokąt 2"/>
          <p:cNvSpPr/>
          <p:nvPr/>
        </p:nvSpPr>
        <p:spPr>
          <a:xfrm>
            <a:off x="22137" y="1268760"/>
            <a:ext cx="33861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lang="pl-PL" altLang="en-US" sz="2200" dirty="0" smtClean="0"/>
              <a:t>#Wyliczenie głównych składowych – sztucznych zmiennych</a:t>
            </a:r>
          </a:p>
          <a:p>
            <a:pPr>
              <a:spcBef>
                <a:spcPct val="25000"/>
              </a:spcBef>
            </a:pPr>
            <a:endParaRPr lang="pl-PL" altLang="en-US" sz="2200" dirty="0" smtClean="0"/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#Zmienne te to liniowe kombinacje cech, skorelowane ze sobą</a:t>
            </a:r>
          </a:p>
          <a:p>
            <a:pPr>
              <a:spcBef>
                <a:spcPct val="25000"/>
              </a:spcBef>
            </a:pPr>
            <a:endParaRPr lang="pl-PL" altLang="en-US" sz="2200" dirty="0" smtClean="0">
              <a:cs typeface="Times New Roman" pitchFamily="18" charset="0"/>
            </a:endParaRPr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#Kilka głównych składowych pozwala wyjaśnić większość zmienności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34" y="745634"/>
            <a:ext cx="5419670" cy="541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0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85474"/>
            <a:ext cx="7488832" cy="568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pole tekstowe 3"/>
          <p:cNvSpPr txBox="1"/>
          <p:nvPr/>
        </p:nvSpPr>
        <p:spPr>
          <a:xfrm>
            <a:off x="-20066" y="0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400" b="1" dirty="0" smtClean="0"/>
              <a:t>PCA w R</a:t>
            </a:r>
          </a:p>
        </p:txBody>
      </p:sp>
      <p:sp>
        <p:nvSpPr>
          <p:cNvPr id="2" name="Prostokąt 1"/>
          <p:cNvSpPr/>
          <p:nvPr/>
        </p:nvSpPr>
        <p:spPr>
          <a:xfrm>
            <a:off x="8566" y="600727"/>
            <a:ext cx="911536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dirty="0" err="1">
                <a:latin typeface="Lucida Console" panose="020B0609040504020204" pitchFamily="49" charset="0"/>
              </a:rPr>
              <a:t>library</a:t>
            </a:r>
            <a:r>
              <a:rPr lang="pl-PL" sz="1900" dirty="0">
                <a:latin typeface="Lucida Console" panose="020B0609040504020204" pitchFamily="49" charset="0"/>
              </a:rPr>
              <a:t>(</a:t>
            </a:r>
            <a:r>
              <a:rPr lang="pl-PL" sz="1900" dirty="0" err="1">
                <a:latin typeface="Lucida Console" panose="020B0609040504020204" pitchFamily="49" charset="0"/>
              </a:rPr>
              <a:t>vegan</a:t>
            </a:r>
            <a:r>
              <a:rPr lang="pl-PL" sz="1900" dirty="0">
                <a:latin typeface="Lucida Console" panose="020B0609040504020204" pitchFamily="49" charset="0"/>
              </a:rPr>
              <a:t>)</a:t>
            </a:r>
          </a:p>
          <a:p>
            <a:r>
              <a:rPr lang="pl-PL" sz="1900" dirty="0" smtClean="0">
                <a:latin typeface="Lucida Console" panose="020B0609040504020204" pitchFamily="49" charset="0"/>
              </a:rPr>
              <a:t>pca1&lt;-</a:t>
            </a:r>
            <a:r>
              <a:rPr lang="pl-PL" sz="1900" dirty="0" err="1" smtClean="0">
                <a:latin typeface="Lucida Console" panose="020B0609040504020204" pitchFamily="49" charset="0"/>
              </a:rPr>
              <a:t>rda</a:t>
            </a:r>
            <a:r>
              <a:rPr lang="pl-PL" sz="1900" dirty="0" smtClean="0">
                <a:latin typeface="Lucida Console" panose="020B0609040504020204" pitchFamily="49" charset="0"/>
              </a:rPr>
              <a:t>(</a:t>
            </a:r>
            <a:r>
              <a:rPr lang="pl-PL" sz="1900" dirty="0" err="1" smtClean="0">
                <a:latin typeface="Lucida Console" panose="020B0609040504020204" pitchFamily="49" charset="0"/>
              </a:rPr>
              <a:t>porosten</a:t>
            </a:r>
            <a:r>
              <a:rPr lang="pl-PL" sz="1900" dirty="0" smtClean="0">
                <a:latin typeface="Lucida Console" panose="020B0609040504020204" pitchFamily="49" charset="0"/>
              </a:rPr>
              <a:t>)</a:t>
            </a:r>
            <a:endParaRPr lang="pl-PL" sz="1900" dirty="0">
              <a:latin typeface="Lucida Console" panose="020B0609040504020204" pitchFamily="49" charset="0"/>
            </a:endParaRPr>
          </a:p>
          <a:p>
            <a:r>
              <a:rPr lang="en-US" sz="1900" dirty="0" err="1">
                <a:latin typeface="Lucida Console" panose="020B0609040504020204" pitchFamily="49" charset="0"/>
              </a:rPr>
              <a:t>biplot</a:t>
            </a:r>
            <a:r>
              <a:rPr lang="en-US" sz="1900" dirty="0">
                <a:latin typeface="Lucida Console" panose="020B0609040504020204" pitchFamily="49" charset="0"/>
              </a:rPr>
              <a:t>(pca1, choices = c(1, 2</a:t>
            </a:r>
            <a:r>
              <a:rPr lang="en-US" sz="1900" dirty="0" smtClean="0">
                <a:latin typeface="Lucida Console" panose="020B0609040504020204" pitchFamily="49" charset="0"/>
              </a:rPr>
              <a:t>),</a:t>
            </a:r>
            <a:r>
              <a:rPr lang="pl-PL" sz="1900" dirty="0" smtClean="0">
                <a:latin typeface="Lucida Console" panose="020B0609040504020204" pitchFamily="49" charset="0"/>
              </a:rPr>
              <a:t> </a:t>
            </a:r>
            <a:r>
              <a:rPr lang="en-US" sz="1900" dirty="0" smtClean="0">
                <a:latin typeface="Lucida Console" panose="020B0609040504020204" pitchFamily="49" charset="0"/>
              </a:rPr>
              <a:t>type </a:t>
            </a:r>
            <a:r>
              <a:rPr lang="en-US" sz="1900" dirty="0">
                <a:latin typeface="Lucida Console" panose="020B0609040504020204" pitchFamily="49" charset="0"/>
              </a:rPr>
              <a:t>= c("text", "points"))</a:t>
            </a:r>
            <a:endParaRPr lang="pl-PL" sz="1900" dirty="0">
              <a:latin typeface="Lucida Console" panose="020B0609040504020204" pitchFamily="49" charset="0"/>
            </a:endParaRPr>
          </a:p>
        </p:txBody>
      </p:sp>
      <p:cxnSp>
        <p:nvCxnSpPr>
          <p:cNvPr id="5" name="Łącznik prosty ze strzałką 4"/>
          <p:cNvCxnSpPr/>
          <p:nvPr/>
        </p:nvCxnSpPr>
        <p:spPr>
          <a:xfrm>
            <a:off x="3203848" y="2564904"/>
            <a:ext cx="792088" cy="36004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rostokąt 9"/>
          <p:cNvSpPr/>
          <p:nvPr/>
        </p:nvSpPr>
        <p:spPr>
          <a:xfrm>
            <a:off x="1547664" y="1918573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 smtClean="0"/>
              <a:t>Punkty jako </a:t>
            </a:r>
          </a:p>
          <a:p>
            <a:pPr algn="ctr"/>
            <a:r>
              <a:rPr lang="pl-PL" dirty="0" smtClean="0"/>
              <a:t>powierzchnie badawcze</a:t>
            </a:r>
          </a:p>
        </p:txBody>
      </p:sp>
      <p:sp>
        <p:nvSpPr>
          <p:cNvPr id="12" name="Prostokąt 11"/>
          <p:cNvSpPr/>
          <p:nvPr/>
        </p:nvSpPr>
        <p:spPr>
          <a:xfrm>
            <a:off x="6108747" y="1918573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dirty="0" smtClean="0"/>
              <a:t>Gatunki jako ładunki (</a:t>
            </a:r>
            <a:r>
              <a:rPr lang="pl-PL" dirty="0" err="1" smtClean="0"/>
              <a:t>loadings</a:t>
            </a:r>
            <a:r>
              <a:rPr lang="pl-PL" dirty="0" smtClean="0"/>
              <a:t>)</a:t>
            </a:r>
          </a:p>
        </p:txBody>
      </p:sp>
      <p:cxnSp>
        <p:nvCxnSpPr>
          <p:cNvPr id="15" name="Łącznik prosty ze strzałką 14"/>
          <p:cNvCxnSpPr/>
          <p:nvPr/>
        </p:nvCxnSpPr>
        <p:spPr>
          <a:xfrm flipH="1">
            <a:off x="6372200" y="2420888"/>
            <a:ext cx="647056" cy="2520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83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22136" y="745634"/>
            <a:ext cx="9121863" cy="5455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lang="pl-PL" altLang="en-US" sz="2200" dirty="0" smtClean="0"/>
              <a:t>#Czy w tym przypadku przedstawianie gatunków jako „ładunki” ma sens?</a:t>
            </a:r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#Oczywiście, że ma, ale wykres nieczytelny ze względu na dużą liczbę gatunków</a:t>
            </a:r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#Rozwiązanie? – zmniejszenie wpływu gatunków rzadkich (występujących w niskich pokryciach) na wyniki.</a:t>
            </a:r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#Robi to funkcja </a:t>
            </a:r>
            <a:r>
              <a:rPr lang="pl-PL" altLang="en-US" sz="2000" dirty="0" err="1" smtClean="0">
                <a:latin typeface="Lucida Console" pitchFamily="49" charset="0"/>
                <a:cs typeface="Times New Roman" pitchFamily="18" charset="0"/>
              </a:rPr>
              <a:t>vegan</a:t>
            </a:r>
            <a:r>
              <a:rPr lang="pl-PL" altLang="en-US" sz="2000" dirty="0" smtClean="0">
                <a:latin typeface="Lucida Console" pitchFamily="49" charset="0"/>
                <a:cs typeface="Times New Roman" pitchFamily="18" charset="0"/>
              </a:rPr>
              <a:t>::</a:t>
            </a:r>
            <a:r>
              <a:rPr lang="pl-PL" altLang="en-US" sz="2000" dirty="0" err="1" smtClean="0">
                <a:latin typeface="Lucida Console" pitchFamily="49" charset="0"/>
                <a:cs typeface="Times New Roman" pitchFamily="18" charset="0"/>
              </a:rPr>
              <a:t>downweight</a:t>
            </a:r>
            <a:r>
              <a:rPr lang="pl-PL" altLang="en-US" sz="2000" dirty="0" smtClean="0">
                <a:latin typeface="Lucida Console" pitchFamily="49" charset="0"/>
                <a:cs typeface="Times New Roman" pitchFamily="18" charset="0"/>
              </a:rPr>
              <a:t>()</a:t>
            </a:r>
          </a:p>
          <a:p>
            <a:pPr>
              <a:spcBef>
                <a:spcPct val="25000"/>
              </a:spcBef>
            </a:pPr>
            <a:r>
              <a:rPr lang="pl-PL" altLang="en-US" sz="2200" dirty="0" smtClean="0">
                <a:cs typeface="Times New Roman" pitchFamily="18" charset="0"/>
              </a:rPr>
              <a:t>#</a:t>
            </a:r>
            <a:r>
              <a:rPr lang="pl-PL" altLang="en-US" sz="2200" dirty="0" err="1" smtClean="0">
                <a:cs typeface="Times New Roman" pitchFamily="18" charset="0"/>
              </a:rPr>
              <a:t>Downweightning</a:t>
            </a:r>
            <a:r>
              <a:rPr lang="pl-PL" altLang="en-US" sz="2200" dirty="0" smtClean="0">
                <a:cs typeface="Times New Roman" pitchFamily="18" charset="0"/>
              </a:rPr>
              <a:t> przeprowadzamy na zbiorze wyjściowym:</a:t>
            </a:r>
          </a:p>
          <a:p>
            <a:pPr>
              <a:spcBef>
                <a:spcPct val="25000"/>
              </a:spcBef>
            </a:pPr>
            <a:endParaRPr lang="pl-PL" altLang="en-US" sz="2000" dirty="0">
              <a:cs typeface="Times New Roman" pitchFamily="18" charset="0"/>
            </a:endParaRPr>
          </a:p>
          <a:p>
            <a:pPr>
              <a:spcBef>
                <a:spcPct val="25000"/>
              </a:spcBef>
            </a:pP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porosten.down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&lt;-</a:t>
            </a: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downweight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(</a:t>
            </a: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porosten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, </a:t>
            </a: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fraction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 = 1)</a:t>
            </a:r>
          </a:p>
          <a:p>
            <a:pPr>
              <a:spcBef>
                <a:spcPct val="25000"/>
              </a:spcBef>
            </a:pP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pca.down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&lt;-</a:t>
            </a: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rda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(</a:t>
            </a: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porosten.down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)</a:t>
            </a:r>
          </a:p>
          <a:p>
            <a:pPr>
              <a:spcBef>
                <a:spcPct val="25000"/>
              </a:spcBef>
            </a:pP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biplot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(</a:t>
            </a: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pca.down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, </a:t>
            </a: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choices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 = c(1, 2</a:t>
            </a:r>
            <a:r>
              <a:rPr lang="pl-PL" altLang="en-US" sz="2000" dirty="0" smtClean="0">
                <a:latin typeface="Lucida Console" pitchFamily="49" charset="0"/>
                <a:cs typeface="Times New Roman" pitchFamily="18" charset="0"/>
              </a:rPr>
              <a:t>),</a:t>
            </a:r>
            <a:endParaRPr lang="pl-PL" altLang="en-US" sz="2000" dirty="0">
              <a:latin typeface="Lucida Console" pitchFamily="49" charset="0"/>
              <a:cs typeface="Times New Roman" pitchFamily="18" charset="0"/>
            </a:endParaRPr>
          </a:p>
          <a:p>
            <a:pPr>
              <a:spcBef>
                <a:spcPct val="25000"/>
              </a:spcBef>
            </a:pP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       </a:t>
            </a: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type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 = c("</a:t>
            </a: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text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", "</a:t>
            </a:r>
            <a:r>
              <a:rPr lang="pl-PL" altLang="en-US" sz="2000" dirty="0" err="1">
                <a:latin typeface="Lucida Console" pitchFamily="49" charset="0"/>
                <a:cs typeface="Times New Roman" pitchFamily="18" charset="0"/>
              </a:rPr>
              <a:t>points</a:t>
            </a:r>
            <a:r>
              <a:rPr lang="pl-PL" altLang="en-US" sz="2000" dirty="0">
                <a:latin typeface="Lucida Console" pitchFamily="49" charset="0"/>
                <a:cs typeface="Times New Roman" pitchFamily="18" charset="0"/>
              </a:rPr>
              <a:t>"))</a:t>
            </a:r>
            <a:endParaRPr lang="pl-PL" altLang="en-US" sz="2000" dirty="0" smtClean="0">
              <a:latin typeface="Lucida Console" pitchFamily="49" charset="0"/>
              <a:cs typeface="Times New Roman" pitchFamily="18" charset="0"/>
            </a:endParaRPr>
          </a:p>
          <a:p>
            <a:pPr>
              <a:spcBef>
                <a:spcPct val="25000"/>
              </a:spcBef>
            </a:pPr>
            <a:endParaRPr lang="pl-PL" altLang="en-US" sz="2000" dirty="0">
              <a:latin typeface="Lucida Console" pitchFamily="49" charset="0"/>
              <a:cs typeface="Times New Roman" pitchFamily="18" charset="0"/>
            </a:endParaRPr>
          </a:p>
          <a:p>
            <a:pPr>
              <a:spcBef>
                <a:spcPct val="25000"/>
              </a:spcBef>
            </a:pPr>
            <a:endParaRPr lang="pl-PL" altLang="en-US" sz="2000" dirty="0" smtClean="0">
              <a:latin typeface="Lucida Console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86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1852</Words>
  <Application>Microsoft Office PowerPoint</Application>
  <PresentationFormat>Pokaz na ekranie (4:3)</PresentationFormat>
  <Paragraphs>223</Paragraphs>
  <Slides>40</Slides>
  <Notes>13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40</vt:i4>
      </vt:variant>
    </vt:vector>
  </HeadingPairs>
  <TitlesOfParts>
    <vt:vector size="41" baseType="lpstr">
      <vt:lpstr>Motyw pakietu Office</vt:lpstr>
      <vt:lpstr>Prezentacja programu PowerPoint</vt:lpstr>
      <vt:lpstr>Metody ordynacji pośredniej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ordynacji pośredniej (indirect ordination methods)</dc:title>
  <dc:creator>Kraftwerk1970</dc:creator>
  <cp:lastModifiedBy>Kraftwerk1970</cp:lastModifiedBy>
  <cp:revision>82</cp:revision>
  <dcterms:created xsi:type="dcterms:W3CDTF">2016-09-24T07:29:25Z</dcterms:created>
  <dcterms:modified xsi:type="dcterms:W3CDTF">2019-03-28T21:59:22Z</dcterms:modified>
</cp:coreProperties>
</file>