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7" r:id="rId4"/>
    <p:sldId id="258" r:id="rId5"/>
    <p:sldId id="259" r:id="rId6"/>
    <p:sldId id="261" r:id="rId7"/>
    <p:sldId id="295" r:id="rId8"/>
    <p:sldId id="29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9" r:id="rId19"/>
    <p:sldId id="273" r:id="rId20"/>
    <p:sldId id="274" r:id="rId21"/>
    <p:sldId id="275" r:id="rId22"/>
    <p:sldId id="277" r:id="rId23"/>
    <p:sldId id="276" r:id="rId24"/>
    <p:sldId id="278" r:id="rId25"/>
    <p:sldId id="280" r:id="rId26"/>
    <p:sldId id="281" r:id="rId27"/>
    <p:sldId id="29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7998-D8CE-4899-9221-8DDD591FAB10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92A1-05C6-4671-BF8A-B977EF4F36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88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Zrobimy to samo co na slajdzie poprzednim, a </a:t>
            </a:r>
            <a:r>
              <a:rPr lang="pl-PL" dirty="0" err="1" smtClean="0"/>
              <a:t>wielkosc</a:t>
            </a:r>
            <a:r>
              <a:rPr lang="pl-PL" dirty="0" smtClean="0"/>
              <a:t> kółka będzie bogactwem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gatyunkowm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492A1-05C6-4671-BF8A-B977EF4F36D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002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492A1-05C6-4671-BF8A-B977EF4F36D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65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5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-70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#Stworzenie obiektu typu </a:t>
            </a:r>
            <a:r>
              <a:rPr lang="pl-PL" sz="2200" dirty="0" err="1" smtClean="0"/>
              <a:t>envfit</a:t>
            </a:r>
            <a:endParaRPr lang="pl-PL" sz="2200" dirty="0" smtClean="0"/>
          </a:p>
          <a:p>
            <a:r>
              <a:rPr lang="pl-PL" sz="2000" dirty="0" err="1">
                <a:latin typeface="Lucida Console" pitchFamily="49" charset="0"/>
              </a:rPr>
              <a:t>cechy.env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>
                <a:latin typeface="Lucida Console" pitchFamily="49" charset="0"/>
              </a:rPr>
              <a:t>envfit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epi.pca</a:t>
            </a:r>
            <a:r>
              <a:rPr lang="pl-PL" sz="2000" dirty="0">
                <a:latin typeface="Lucida Console" pitchFamily="49" charset="0"/>
              </a:rPr>
              <a:t>, cechy[-c(1,2,13</a:t>
            </a:r>
            <a:r>
              <a:rPr lang="pl-PL" sz="2000" dirty="0" smtClean="0">
                <a:latin typeface="Lucida Console" pitchFamily="49" charset="0"/>
              </a:rPr>
              <a:t>)]) </a:t>
            </a:r>
            <a:r>
              <a:rPr lang="pl-PL" sz="2200" dirty="0" smtClean="0"/>
              <a:t>#wyrzucamy kolumny z faktorami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96752"/>
            <a:ext cx="890729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0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-703"/>
            <a:ext cx="91440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#Ekstrakcja współrzędnych zmiennych pasywnych (wektorów zmiennych)</a:t>
            </a:r>
          </a:p>
          <a:p>
            <a:endParaRPr lang="pl-PL" sz="2400" dirty="0"/>
          </a:p>
          <a:p>
            <a:r>
              <a:rPr lang="pl-PL" sz="2000" dirty="0" err="1">
                <a:latin typeface="Lucida Console" pitchFamily="49" charset="0"/>
              </a:rPr>
              <a:t>gg.strzalki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>
                <a:latin typeface="Lucida Console" pitchFamily="49" charset="0"/>
              </a:rPr>
              <a:t>data.frame</a:t>
            </a:r>
            <a:r>
              <a:rPr lang="pl-PL" sz="2000" dirty="0">
                <a:latin typeface="Lucida Console" pitchFamily="49" charset="0"/>
              </a:rPr>
              <a:t>(PC1=</a:t>
            </a:r>
            <a:r>
              <a:rPr lang="pl-PL" sz="2000" dirty="0" err="1">
                <a:latin typeface="Lucida Console" pitchFamily="49" charset="0"/>
              </a:rPr>
              <a:t>cechy.env$vectors$arrows</a:t>
            </a:r>
            <a:r>
              <a:rPr lang="pl-PL" sz="2000" dirty="0">
                <a:latin typeface="Lucida Console" pitchFamily="49" charset="0"/>
              </a:rPr>
              <a:t>[,1], </a:t>
            </a:r>
          </a:p>
          <a:p>
            <a:r>
              <a:rPr lang="pl-PL" sz="2000" dirty="0">
                <a:latin typeface="Lucida Console" pitchFamily="49" charset="0"/>
              </a:rPr>
              <a:t>                        PC2=</a:t>
            </a:r>
            <a:r>
              <a:rPr lang="pl-PL" sz="2000" dirty="0" err="1">
                <a:latin typeface="Lucida Console" pitchFamily="49" charset="0"/>
              </a:rPr>
              <a:t>cechy.env$vectors$arrows</a:t>
            </a:r>
            <a:r>
              <a:rPr lang="pl-PL" sz="2000" dirty="0">
                <a:latin typeface="Lucida Console" pitchFamily="49" charset="0"/>
              </a:rPr>
              <a:t>[,2</a:t>
            </a:r>
            <a:r>
              <a:rPr lang="pl-PL" sz="2000" dirty="0" smtClean="0">
                <a:latin typeface="Lucida Console" pitchFamily="49" charset="0"/>
              </a:rPr>
              <a:t>],</a:t>
            </a:r>
          </a:p>
          <a:p>
            <a:r>
              <a:rPr lang="pl-PL" sz="2000" dirty="0" smtClean="0">
                <a:latin typeface="Lucida Console" pitchFamily="49" charset="0"/>
              </a:rPr>
              <a:t>lab=</a:t>
            </a:r>
            <a:r>
              <a:rPr lang="pl-PL" sz="2000" dirty="0" err="1" smtClean="0">
                <a:latin typeface="Lucida Console" pitchFamily="49" charset="0"/>
              </a:rPr>
              <a:t>rownames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cechy.env$vectors$arrows</a:t>
            </a:r>
            <a:r>
              <a:rPr lang="pl-PL" sz="2000" dirty="0">
                <a:latin typeface="Lucida Console" pitchFamily="49" charset="0"/>
              </a:rPr>
              <a:t>))</a:t>
            </a:r>
            <a:endParaRPr lang="pl-PL" sz="2000" dirty="0" smtClean="0">
              <a:latin typeface="Lucida Console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852574" cy="430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00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-703"/>
            <a:ext cx="9144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#Tworzenie wykresu w ggplot2</a:t>
            </a:r>
          </a:p>
          <a:p>
            <a:endParaRPr lang="pl-PL" sz="2400" dirty="0"/>
          </a:p>
          <a:p>
            <a:r>
              <a:rPr lang="pl-PL" sz="2000" dirty="0" err="1" smtClean="0">
                <a:latin typeface="Lucida Console" pitchFamily="49" charset="0"/>
              </a:rPr>
              <a:t>ggplot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as.data.frame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wspol</a:t>
            </a:r>
            <a:r>
              <a:rPr lang="pl-PL" sz="2000" dirty="0">
                <a:latin typeface="Lucida Console" pitchFamily="49" charset="0"/>
              </a:rPr>
              <a:t>))+</a:t>
            </a:r>
            <a:r>
              <a:rPr lang="pl-PL" sz="2000" dirty="0" err="1">
                <a:latin typeface="Lucida Console" pitchFamily="49" charset="0"/>
              </a:rPr>
              <a:t>geom_point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(x=PC1, y=PC2, col=</a:t>
            </a:r>
            <a:r>
              <a:rPr lang="pl-PL" sz="2000" dirty="0" err="1">
                <a:latin typeface="Lucida Console" pitchFamily="49" charset="0"/>
              </a:rPr>
              <a:t>cechy$habitat</a:t>
            </a:r>
            <a:r>
              <a:rPr lang="pl-PL" sz="2000" dirty="0">
                <a:latin typeface="Lucida Console" pitchFamily="49" charset="0"/>
              </a:rPr>
              <a:t>, </a:t>
            </a:r>
            <a:r>
              <a:rPr lang="pl-PL" sz="2000" dirty="0" err="1">
                <a:latin typeface="Lucida Console" pitchFamily="49" charset="0"/>
              </a:rPr>
              <a:t>shape</a:t>
            </a:r>
            <a:r>
              <a:rPr lang="pl-PL" sz="2000" dirty="0">
                <a:latin typeface="Lucida Console" pitchFamily="49" charset="0"/>
              </a:rPr>
              <a:t>=</a:t>
            </a:r>
            <a:r>
              <a:rPr lang="pl-PL" sz="2000" dirty="0" err="1">
                <a:latin typeface="Lucida Console" pitchFamily="49" charset="0"/>
              </a:rPr>
              <a:t>cechy$time</a:t>
            </a:r>
            <a:r>
              <a:rPr lang="pl-PL" sz="2000" dirty="0">
                <a:latin typeface="Lucida Console" pitchFamily="49" charset="0"/>
              </a:rPr>
              <a:t>),</a:t>
            </a:r>
            <a:r>
              <a:rPr lang="pl-PL" sz="2000" dirty="0" err="1">
                <a:latin typeface="Lucida Console" pitchFamily="49" charset="0"/>
              </a:rPr>
              <a:t>alpha</a:t>
            </a:r>
            <a:r>
              <a:rPr lang="pl-PL" sz="2000" dirty="0">
                <a:latin typeface="Lucida Console" pitchFamily="49" charset="0"/>
              </a:rPr>
              <a:t>=0.5,size=3</a:t>
            </a:r>
            <a:r>
              <a:rPr lang="pl-PL" sz="2000" dirty="0"/>
              <a:t>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40813"/>
            <a:ext cx="6336704" cy="52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61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1693396"/>
            <a:ext cx="91440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#Dodanie pasywnych wektorów zmiennych środowiskowych</a:t>
            </a:r>
          </a:p>
          <a:p>
            <a:endParaRPr lang="pl-PL" sz="2400" dirty="0" smtClean="0"/>
          </a:p>
          <a:p>
            <a:r>
              <a:rPr lang="pl-PL" sz="2000" dirty="0" err="1">
                <a:latin typeface="Lucida Console" pitchFamily="49" charset="0"/>
              </a:rPr>
              <a:t>ggplot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as.data.frame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wspol</a:t>
            </a:r>
            <a:r>
              <a:rPr lang="pl-PL" sz="2000" dirty="0">
                <a:latin typeface="Lucida Console" pitchFamily="49" charset="0"/>
              </a:rPr>
              <a:t>))+</a:t>
            </a:r>
            <a:r>
              <a:rPr lang="pl-PL" sz="2000" dirty="0" err="1">
                <a:latin typeface="Lucida Console" pitchFamily="49" charset="0"/>
              </a:rPr>
              <a:t>geom_point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(x=PC1, y=PC2, col=</a:t>
            </a:r>
            <a:r>
              <a:rPr lang="pl-PL" sz="2000" dirty="0" err="1">
                <a:latin typeface="Lucida Console" pitchFamily="49" charset="0"/>
              </a:rPr>
              <a:t>cechy$habitat</a:t>
            </a:r>
            <a:r>
              <a:rPr lang="pl-PL" sz="2000" dirty="0">
                <a:latin typeface="Lucida Console" pitchFamily="49" charset="0"/>
              </a:rPr>
              <a:t>, </a:t>
            </a:r>
            <a:r>
              <a:rPr lang="pl-PL" sz="2000" dirty="0" err="1">
                <a:latin typeface="Lucida Console" pitchFamily="49" charset="0"/>
              </a:rPr>
              <a:t>shape</a:t>
            </a:r>
            <a:r>
              <a:rPr lang="pl-PL" sz="2000" dirty="0">
                <a:latin typeface="Lucida Console" pitchFamily="49" charset="0"/>
              </a:rPr>
              <a:t>=</a:t>
            </a:r>
            <a:r>
              <a:rPr lang="pl-PL" sz="2000" dirty="0" err="1">
                <a:latin typeface="Lucida Console" pitchFamily="49" charset="0"/>
              </a:rPr>
              <a:t>cechy$time</a:t>
            </a:r>
            <a:r>
              <a:rPr lang="pl-PL" sz="2000" dirty="0">
                <a:latin typeface="Lucida Console" pitchFamily="49" charset="0"/>
              </a:rPr>
              <a:t>),</a:t>
            </a:r>
            <a:r>
              <a:rPr lang="pl-PL" sz="2000" dirty="0" err="1">
                <a:latin typeface="Lucida Console" pitchFamily="49" charset="0"/>
              </a:rPr>
              <a:t>alpha</a:t>
            </a:r>
            <a:r>
              <a:rPr lang="pl-PL" sz="2000" dirty="0">
                <a:latin typeface="Lucida Console" pitchFamily="49" charset="0"/>
              </a:rPr>
              <a:t>=0.5,size=3</a:t>
            </a:r>
            <a:r>
              <a:rPr lang="pl-PL" sz="2000" dirty="0" smtClean="0">
                <a:latin typeface="Lucida Console" pitchFamily="49" charset="0"/>
              </a:rPr>
              <a:t>)+</a:t>
            </a:r>
          </a:p>
          <a:p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geom_segment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(data=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gg.strzalki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  <a:endParaRPr lang="pl-PL" sz="20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               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aes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(x=0, 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xend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=PC1, y=0, 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yend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=PC2), </a:t>
            </a:r>
          </a:p>
          <a:p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             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arrow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=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arrow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length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= unit(0.6,'cm')),</a:t>
            </a:r>
          </a:p>
          <a:p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            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color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='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darkgrey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',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size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=.8)</a:t>
            </a:r>
          </a:p>
          <a:p>
            <a:endParaRPr lang="pl-PL" sz="2400" dirty="0" smtClean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50727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42900"/>
            <a:ext cx="741838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60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6460" y="620688"/>
            <a:ext cx="9144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#Dodanie podpisów wektorów, usuwanie tła i siatki</a:t>
            </a:r>
          </a:p>
          <a:p>
            <a:endParaRPr lang="pl-PL" sz="2400" dirty="0" smtClean="0"/>
          </a:p>
          <a:p>
            <a:r>
              <a:rPr lang="pl-PL" sz="2000" dirty="0" err="1">
                <a:latin typeface="Lucida Console" pitchFamily="49" charset="0"/>
              </a:rPr>
              <a:t>ggplot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as.data.frame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wspol</a:t>
            </a:r>
            <a:r>
              <a:rPr lang="pl-PL" sz="2000" dirty="0">
                <a:latin typeface="Lucida Console" pitchFamily="49" charset="0"/>
              </a:rPr>
              <a:t>))+</a:t>
            </a:r>
            <a:r>
              <a:rPr lang="pl-PL" sz="2000" dirty="0" err="1">
                <a:latin typeface="Lucida Console" pitchFamily="49" charset="0"/>
              </a:rPr>
              <a:t>geom_point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(x=PC1, y=PC2, col=</a:t>
            </a:r>
            <a:r>
              <a:rPr lang="pl-PL" sz="2000" dirty="0" err="1">
                <a:latin typeface="Lucida Console" pitchFamily="49" charset="0"/>
              </a:rPr>
              <a:t>cechy$habitat</a:t>
            </a:r>
            <a:r>
              <a:rPr lang="pl-PL" sz="2000" dirty="0">
                <a:latin typeface="Lucida Console" pitchFamily="49" charset="0"/>
              </a:rPr>
              <a:t>, </a:t>
            </a:r>
            <a:r>
              <a:rPr lang="pl-PL" sz="2000" dirty="0" err="1">
                <a:latin typeface="Lucida Console" pitchFamily="49" charset="0"/>
              </a:rPr>
              <a:t>shape</a:t>
            </a:r>
            <a:r>
              <a:rPr lang="pl-PL" sz="2000" dirty="0">
                <a:latin typeface="Lucida Console" pitchFamily="49" charset="0"/>
              </a:rPr>
              <a:t>=</a:t>
            </a:r>
            <a:r>
              <a:rPr lang="pl-PL" sz="2000" dirty="0" err="1">
                <a:latin typeface="Lucida Console" pitchFamily="49" charset="0"/>
              </a:rPr>
              <a:t>cechy$time</a:t>
            </a:r>
            <a:r>
              <a:rPr lang="pl-PL" sz="2000" dirty="0">
                <a:latin typeface="Lucida Console" pitchFamily="49" charset="0"/>
              </a:rPr>
              <a:t>),</a:t>
            </a:r>
            <a:r>
              <a:rPr lang="pl-PL" sz="2000" dirty="0" err="1">
                <a:latin typeface="Lucida Console" pitchFamily="49" charset="0"/>
              </a:rPr>
              <a:t>alpha</a:t>
            </a:r>
            <a:r>
              <a:rPr lang="pl-PL" sz="2000" dirty="0">
                <a:latin typeface="Lucida Console" pitchFamily="49" charset="0"/>
              </a:rPr>
              <a:t>=0.5,size=3</a:t>
            </a:r>
            <a:r>
              <a:rPr lang="pl-PL" sz="2000" dirty="0" smtClean="0">
                <a:latin typeface="Lucida Console" pitchFamily="49" charset="0"/>
              </a:rPr>
              <a:t>)+</a:t>
            </a:r>
          </a:p>
          <a:p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geom_segment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(data=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gg.strzalki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  <a:endParaRPr lang="pl-PL" sz="20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               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aes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(x=0, 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xend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=PC1, y=0, 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yend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=PC2), </a:t>
            </a:r>
          </a:p>
          <a:p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             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arrow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=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arrow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length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= unit(0.6,'cm')),</a:t>
            </a:r>
          </a:p>
          <a:p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            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color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='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darkgrey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',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size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=.8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)+</a:t>
            </a:r>
          </a:p>
          <a:p>
            <a:r>
              <a:rPr lang="pl-PL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geom_text</a:t>
            </a:r>
            <a:r>
              <a:rPr lang="pl-PL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(data=</a:t>
            </a:r>
            <a:r>
              <a:rPr lang="pl-PL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gg.strzalki</a:t>
            </a:r>
            <a:r>
              <a:rPr lang="pl-PL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, </a:t>
            </a:r>
            <a:r>
              <a:rPr lang="pl-PL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aes</a:t>
            </a:r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(x=PC1,y=PC2, </a:t>
            </a:r>
            <a:r>
              <a:rPr lang="pl-PL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label</a:t>
            </a:r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=lab), </a:t>
            </a:r>
            <a:r>
              <a:rPr lang="pl-PL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color</a:t>
            </a:r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</a:t>
            </a:r>
            <a:r>
              <a:rPr lang="pl-PL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darkgrey</a:t>
            </a:r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")+</a:t>
            </a:r>
          </a:p>
          <a:p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theme_bw</a:t>
            </a:r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()+</a:t>
            </a:r>
          </a:p>
          <a:p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theme</a:t>
            </a:r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panel.grid</a:t>
            </a:r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= </a:t>
            </a:r>
            <a:r>
              <a:rPr lang="pl-PL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element_blank</a:t>
            </a:r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())</a:t>
            </a:r>
          </a:p>
          <a:p>
            <a:endParaRPr lang="pl-PL" sz="2400" dirty="0" smtClean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1721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1180"/>
            <a:ext cx="7992888" cy="665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87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23528" y="1772816"/>
            <a:ext cx="8496943" cy="312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Wykres PCA dla </a:t>
            </a:r>
          </a:p>
          <a:p>
            <a:pPr algn="ctr">
              <a:spcBef>
                <a:spcPct val="20000"/>
              </a:spcBef>
            </a:pPr>
            <a:r>
              <a:rPr lang="pl-PL" altLang="en-US" sz="3400" b="1" dirty="0" smtClean="0">
                <a:solidFill>
                  <a:srgbClr val="FF0000"/>
                </a:solidFill>
              </a:rPr>
              <a:t>tylko jednego zbiorowiska leśnego </a:t>
            </a:r>
          </a:p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(np. </a:t>
            </a:r>
            <a:r>
              <a:rPr lang="pl-PL" altLang="en-US" sz="3400" b="1" dirty="0" err="1" smtClean="0"/>
              <a:t>Pino-Quercetum</a:t>
            </a:r>
            <a:r>
              <a:rPr lang="pl-PL" altLang="en-US" sz="3400" b="1" dirty="0"/>
              <a:t> </a:t>
            </a:r>
            <a:r>
              <a:rPr lang="pl-PL" altLang="en-US" sz="3400" b="1" dirty="0" smtClean="0"/>
              <a:t>P-Q) </a:t>
            </a:r>
          </a:p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z punktami połączonymi </a:t>
            </a:r>
          </a:p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za pomocą linii</a:t>
            </a:r>
            <a:endParaRPr lang="pl-PL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287763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6371"/>
            <a:ext cx="5904656" cy="648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285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6460" y="1196752"/>
            <a:ext cx="9144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#Przeprowadzenie PCA na danych wyekstrahowanych z obiektu początkowego </a:t>
            </a:r>
            <a:r>
              <a:rPr lang="pl-PL" sz="2000" dirty="0" smtClean="0">
                <a:latin typeface="Lucida Console" pitchFamily="49" charset="0"/>
              </a:rPr>
              <a:t>epi.t</a:t>
            </a:r>
            <a:r>
              <a:rPr lang="pl-PL" sz="2200" dirty="0" smtClean="0"/>
              <a:t>, reprezentujących zbiorowisko P-Q</a:t>
            </a:r>
          </a:p>
          <a:p>
            <a:endParaRPr lang="pl-PL" sz="2400" dirty="0" smtClean="0"/>
          </a:p>
          <a:p>
            <a:r>
              <a:rPr lang="pl-PL" sz="2000" dirty="0" err="1" smtClean="0">
                <a:latin typeface="Lucida Console" pitchFamily="49" charset="0"/>
              </a:rPr>
              <a:t>pca.PQ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 smtClean="0">
                <a:latin typeface="Lucida Console" pitchFamily="49" charset="0"/>
              </a:rPr>
              <a:t>rda</a:t>
            </a:r>
            <a:r>
              <a:rPr lang="pl-PL" sz="2000" dirty="0" smtClean="0">
                <a:latin typeface="Lucida Console" pitchFamily="49" charset="0"/>
              </a:rPr>
              <a:t>(epi.t[</a:t>
            </a:r>
            <a:r>
              <a:rPr lang="pl-PL" sz="2000" dirty="0" err="1" smtClean="0">
                <a:latin typeface="Lucida Console" pitchFamily="49" charset="0"/>
              </a:rPr>
              <a:t>which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cechy.env$habitat</a:t>
            </a:r>
            <a:r>
              <a:rPr lang="pl-PL" sz="2000" dirty="0">
                <a:latin typeface="Lucida Console" pitchFamily="49" charset="0"/>
              </a:rPr>
              <a:t>=='PQ</a:t>
            </a:r>
            <a:r>
              <a:rPr lang="pl-PL" sz="2000" dirty="0" smtClean="0">
                <a:latin typeface="Lucida Console" pitchFamily="49" charset="0"/>
              </a:rPr>
              <a:t>'),])</a:t>
            </a:r>
            <a:endParaRPr lang="pl-PL" sz="2000" dirty="0">
              <a:latin typeface="Lucida Console" pitchFamily="49" charset="0"/>
            </a:endParaRPr>
          </a:p>
          <a:p>
            <a:endParaRPr lang="pl-PL" sz="2400" dirty="0" smtClean="0"/>
          </a:p>
          <a:p>
            <a:r>
              <a:rPr lang="pl-PL" sz="2200" dirty="0" smtClean="0"/>
              <a:t>#Ekstrakcja </a:t>
            </a:r>
            <a:r>
              <a:rPr lang="pl-PL" sz="2200" dirty="0"/>
              <a:t>współrzędnych dla pierwszej i drugiej osi </a:t>
            </a:r>
            <a:r>
              <a:rPr lang="pl-PL" sz="2200" dirty="0" smtClean="0"/>
              <a:t>ordynacyjnej</a:t>
            </a:r>
          </a:p>
          <a:p>
            <a:endParaRPr lang="pl-PL" sz="2400" dirty="0" smtClean="0"/>
          </a:p>
          <a:p>
            <a:r>
              <a:rPr lang="pl-PL" sz="2000" dirty="0" err="1">
                <a:latin typeface="Lucida Console" pitchFamily="49" charset="0"/>
              </a:rPr>
              <a:t>PQ.scores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>
                <a:latin typeface="Lucida Console" pitchFamily="49" charset="0"/>
              </a:rPr>
              <a:t>as.data.frame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scores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pca.PQ</a:t>
            </a:r>
            <a:r>
              <a:rPr lang="pl-PL" sz="2000" dirty="0">
                <a:latin typeface="Lucida Console" pitchFamily="49" charset="0"/>
              </a:rPr>
              <a:t>)$</a:t>
            </a:r>
            <a:r>
              <a:rPr lang="pl-PL" sz="2000" dirty="0" err="1">
                <a:latin typeface="Lucida Console" pitchFamily="49" charset="0"/>
              </a:rPr>
              <a:t>sites</a:t>
            </a:r>
            <a:r>
              <a:rPr lang="pl-PL" sz="2000" dirty="0" smtClean="0">
                <a:latin typeface="Lucida Console" pitchFamily="49" charset="0"/>
              </a:rPr>
              <a:t>)</a:t>
            </a:r>
            <a:r>
              <a:rPr lang="pl-PL" sz="2000" dirty="0" smtClean="0"/>
              <a:t>#</a:t>
            </a:r>
            <a:r>
              <a:rPr lang="pl-PL" sz="2200" dirty="0" err="1" smtClean="0"/>
              <a:t>as.data.frame</a:t>
            </a:r>
            <a:r>
              <a:rPr lang="pl-PL" sz="2200" dirty="0" smtClean="0"/>
              <a:t>, </a:t>
            </a:r>
          </a:p>
          <a:p>
            <a:r>
              <a:rPr lang="pl-PL" sz="2200" dirty="0" smtClean="0"/>
              <a:t>bo R widzi współrzędne, jako faktory</a:t>
            </a:r>
            <a:endParaRPr lang="pl-PL" sz="2200" dirty="0"/>
          </a:p>
          <a:p>
            <a:endParaRPr lang="pl-PL" sz="2400" dirty="0" smtClean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137508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l-PL" sz="4000" b="1" dirty="0" smtClean="0"/>
              <a:t>Tworzenie diagramów ordynacyjnych przy użyciu pakietu ggplot2</a:t>
            </a:r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9306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18" y="188640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/>
              <a:t>#Ekstrakcja danych środowiskowych reprezentujących zbiorowisko P-Q</a:t>
            </a:r>
          </a:p>
          <a:p>
            <a:r>
              <a:rPr lang="pl-PL" sz="2000" dirty="0" err="1">
                <a:latin typeface="Lucida Console" pitchFamily="49" charset="0"/>
              </a:rPr>
              <a:t>c</a:t>
            </a:r>
            <a:r>
              <a:rPr lang="pl-PL" sz="2000" dirty="0" err="1" smtClean="0">
                <a:latin typeface="Lucida Console" pitchFamily="49" charset="0"/>
              </a:rPr>
              <a:t>echy.PQ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 smtClean="0">
                <a:latin typeface="Lucida Console" pitchFamily="49" charset="0"/>
              </a:rPr>
              <a:t>subset</a:t>
            </a:r>
            <a:r>
              <a:rPr lang="pl-PL" sz="2000" dirty="0" smtClean="0">
                <a:latin typeface="Lucida Console" pitchFamily="49" charset="0"/>
              </a:rPr>
              <a:t>(cechy, </a:t>
            </a:r>
            <a:r>
              <a:rPr lang="pl-PL" sz="2000" dirty="0">
                <a:latin typeface="Lucida Console" pitchFamily="49" charset="0"/>
              </a:rPr>
              <a:t>habitat=='PQ</a:t>
            </a:r>
            <a:r>
              <a:rPr lang="pl-PL" sz="2000" dirty="0" smtClean="0">
                <a:latin typeface="Lucida Console" pitchFamily="49" charset="0"/>
              </a:rPr>
              <a:t>')</a:t>
            </a:r>
          </a:p>
          <a:p>
            <a:endParaRPr lang="pl-PL" sz="2400" dirty="0"/>
          </a:p>
          <a:p>
            <a:r>
              <a:rPr lang="pl-PL" sz="2200" dirty="0" smtClean="0"/>
              <a:t>#My potrzebujemy tylko zmiennej </a:t>
            </a:r>
            <a:r>
              <a:rPr lang="pl-PL" sz="2000" dirty="0" err="1" smtClean="0">
                <a:latin typeface="Lucida Console" pitchFamily="49" charset="0"/>
              </a:rPr>
              <a:t>time</a:t>
            </a:r>
            <a:r>
              <a:rPr lang="pl-PL" sz="2000" dirty="0" smtClean="0"/>
              <a:t> </a:t>
            </a:r>
            <a:r>
              <a:rPr lang="pl-PL" sz="2200" dirty="0" smtClean="0"/>
              <a:t>aby móc pokolorować punkty w zależności od czasu badań: h= próby historyczne n=próby nowe</a:t>
            </a:r>
            <a:endParaRPr lang="pl-PL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0" y="2238648"/>
            <a:ext cx="866891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74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#Tworzenie wykresu w ggplot2</a:t>
            </a:r>
          </a:p>
          <a:p>
            <a:endParaRPr lang="pl-PL" sz="2400" dirty="0" smtClean="0"/>
          </a:p>
          <a:p>
            <a:r>
              <a:rPr lang="pl-PL" sz="2000" dirty="0" err="1">
                <a:latin typeface="Lucida Console" pitchFamily="49" charset="0"/>
              </a:rPr>
              <a:t>ggplot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PQ.scores</a:t>
            </a:r>
            <a:r>
              <a:rPr lang="pl-PL" sz="2000" dirty="0">
                <a:latin typeface="Lucida Console" pitchFamily="49" charset="0"/>
              </a:rPr>
              <a:t>, 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(x=PC1, y=PC2))+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 smtClean="0">
                <a:latin typeface="Lucida Console" pitchFamily="49" charset="0"/>
              </a:rPr>
              <a:t>geom_point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aes</a:t>
            </a:r>
            <a:r>
              <a:rPr lang="pl-PL" sz="2000" dirty="0" smtClean="0">
                <a:latin typeface="Lucida Console" pitchFamily="49" charset="0"/>
              </a:rPr>
              <a:t>(col=</a:t>
            </a:r>
            <a:r>
              <a:rPr lang="pl-PL" sz="2000" dirty="0" err="1" smtClean="0">
                <a:latin typeface="Lucida Console" pitchFamily="49" charset="0"/>
              </a:rPr>
              <a:t>cechy.PQ$time</a:t>
            </a:r>
            <a:r>
              <a:rPr lang="pl-PL" sz="2000" dirty="0">
                <a:latin typeface="Lucida Console" pitchFamily="49" charset="0"/>
              </a:rPr>
              <a:t>), </a:t>
            </a:r>
            <a:r>
              <a:rPr lang="pl-PL" sz="2000" dirty="0" err="1">
                <a:latin typeface="Lucida Console" pitchFamily="49" charset="0"/>
              </a:rPr>
              <a:t>size</a:t>
            </a:r>
            <a:r>
              <a:rPr lang="pl-PL" sz="2000" dirty="0">
                <a:latin typeface="Lucida Console" pitchFamily="49" charset="0"/>
              </a:rPr>
              <a:t>=3.5</a:t>
            </a:r>
            <a:r>
              <a:rPr lang="pl-PL" sz="2000" dirty="0" smtClean="0">
                <a:latin typeface="Lucida Console" pitchFamily="49" charset="0"/>
              </a:rPr>
              <a:t>)+</a:t>
            </a:r>
          </a:p>
          <a:p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geom_line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aes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group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=cechy.PQ$plot.id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),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alpha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=0.4,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linetype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='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dashed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')</a:t>
            </a:r>
            <a:endParaRPr lang="pl-PL" sz="2000" dirty="0">
              <a:latin typeface="Lucida Console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90235"/>
            <a:ext cx="6864663" cy="486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494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908720"/>
            <a:ext cx="91440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#Modyfikacja legendy i tła</a:t>
            </a:r>
          </a:p>
          <a:p>
            <a:endParaRPr lang="pl-PL" sz="2400" dirty="0" smtClean="0"/>
          </a:p>
          <a:p>
            <a:r>
              <a:rPr lang="pl-PL" sz="2000" dirty="0" err="1" smtClean="0">
                <a:latin typeface="Lucida Console" pitchFamily="49" charset="0"/>
              </a:rPr>
              <a:t>ggplot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PQ.scores</a:t>
            </a:r>
            <a:r>
              <a:rPr lang="pl-PL" sz="2000" dirty="0" smtClean="0">
                <a:latin typeface="Lucida Console" pitchFamily="49" charset="0"/>
              </a:rPr>
              <a:t>, 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(x=PC1, y=PC2))+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 smtClean="0">
                <a:latin typeface="Lucida Console" pitchFamily="49" charset="0"/>
              </a:rPr>
              <a:t>geom_point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aes</a:t>
            </a:r>
            <a:r>
              <a:rPr lang="pl-PL" sz="2000" dirty="0" smtClean="0">
                <a:latin typeface="Lucida Console" pitchFamily="49" charset="0"/>
              </a:rPr>
              <a:t>(col=</a:t>
            </a:r>
            <a:r>
              <a:rPr lang="pl-PL" sz="2000" dirty="0" err="1" smtClean="0">
                <a:latin typeface="Lucida Console" pitchFamily="49" charset="0"/>
              </a:rPr>
              <a:t>cechy.PQ$time</a:t>
            </a:r>
            <a:r>
              <a:rPr lang="pl-PL" sz="2000" dirty="0">
                <a:latin typeface="Lucida Console" pitchFamily="49" charset="0"/>
              </a:rPr>
              <a:t>), </a:t>
            </a:r>
            <a:r>
              <a:rPr lang="pl-PL" sz="2000" dirty="0" err="1">
                <a:latin typeface="Lucida Console" pitchFamily="49" charset="0"/>
              </a:rPr>
              <a:t>size</a:t>
            </a:r>
            <a:r>
              <a:rPr lang="pl-PL" sz="2000" dirty="0">
                <a:latin typeface="Lucida Console" pitchFamily="49" charset="0"/>
              </a:rPr>
              <a:t>=3.5)+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geom_line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aes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group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=cechy.PQ$plot.id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),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alpha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=0.4,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linetype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='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dashed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')+</a:t>
            </a:r>
          </a:p>
          <a:p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theme_bw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()+</a:t>
            </a:r>
          </a:p>
          <a:p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coord_equal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()+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scale_color_brewer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palette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= 'Set1')+</a:t>
            </a:r>
          </a:p>
          <a:p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theme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panel.grid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=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element_blank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())+</a:t>
            </a:r>
          </a:p>
          <a:p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theme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legend.position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= "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right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")+</a:t>
            </a:r>
          </a:p>
          <a:p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theme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panel.grid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=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element_blank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())+</a:t>
            </a:r>
          </a:p>
          <a:p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guides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color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=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guide_legend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("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plots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"))+</a:t>
            </a:r>
          </a:p>
          <a:p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ggtitle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("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Epiphytic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lichenes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compositional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changes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1980-2015")+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theme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plot.title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= 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element_text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00B0F0"/>
                </a:solidFill>
                <a:latin typeface="Lucida Console" pitchFamily="49" charset="0"/>
              </a:rPr>
              <a:t>hjust</a:t>
            </a:r>
            <a:r>
              <a:rPr lang="pl-PL" sz="2000" dirty="0">
                <a:solidFill>
                  <a:srgbClr val="00B0F0"/>
                </a:solidFill>
                <a:latin typeface="Lucida Console" pitchFamily="49" charset="0"/>
              </a:rPr>
              <a:t> = 0.5))</a:t>
            </a:r>
          </a:p>
          <a:p>
            <a:endParaRPr lang="pl-PL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9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6371"/>
            <a:ext cx="5904656" cy="648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34451"/>
            <a:ext cx="9144000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Wykres PCA z punktami połączonymi </a:t>
            </a:r>
          </a:p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za pomocą elips</a:t>
            </a:r>
            <a:endParaRPr lang="pl-PL" altLang="en-US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0" y="1916832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 smtClean="0">
                <a:latin typeface="Lucida Console" pitchFamily="49" charset="0"/>
              </a:rPr>
              <a:t>ggplot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PQ.scores</a:t>
            </a:r>
            <a:r>
              <a:rPr lang="pl-PL" sz="2000" dirty="0" smtClean="0">
                <a:latin typeface="Lucida Console" pitchFamily="49" charset="0"/>
              </a:rPr>
              <a:t>, 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(x=PC1, y=PC2))+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 smtClean="0">
                <a:latin typeface="Lucida Console" pitchFamily="49" charset="0"/>
              </a:rPr>
              <a:t>geom_point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aes</a:t>
            </a:r>
            <a:r>
              <a:rPr lang="pl-PL" sz="2000" dirty="0" smtClean="0">
                <a:latin typeface="Lucida Console" pitchFamily="49" charset="0"/>
              </a:rPr>
              <a:t>(col=</a:t>
            </a:r>
            <a:r>
              <a:rPr lang="pl-PL" sz="2000" dirty="0" err="1" smtClean="0">
                <a:latin typeface="Lucida Console" pitchFamily="49" charset="0"/>
              </a:rPr>
              <a:t>cechy.PQ$time</a:t>
            </a:r>
            <a:r>
              <a:rPr lang="pl-PL" sz="2000" dirty="0">
                <a:latin typeface="Lucida Console" pitchFamily="49" charset="0"/>
              </a:rPr>
              <a:t>), </a:t>
            </a:r>
            <a:r>
              <a:rPr lang="pl-PL" sz="2000" dirty="0" err="1">
                <a:latin typeface="Lucida Console" pitchFamily="49" charset="0"/>
              </a:rPr>
              <a:t>size</a:t>
            </a:r>
            <a:r>
              <a:rPr lang="pl-PL" sz="2000" dirty="0">
                <a:latin typeface="Lucida Console" pitchFamily="49" charset="0"/>
              </a:rPr>
              <a:t>=3.5)+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stat_ellipse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aes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(x=PC1,y=PC2,fill=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cechy.PQ$time</a:t>
            </a:r>
            <a:r>
              <a:rPr lang="pl-PL" sz="2000" dirty="0" smtClean="0">
                <a:solidFill>
                  <a:srgbClr val="FF0000"/>
                </a:solidFill>
                <a:latin typeface="Lucida Console" pitchFamily="49" charset="0"/>
              </a:rPr>
              <a:t>),</a:t>
            </a:r>
            <a:endParaRPr lang="pl-PL" sz="2000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            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geom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="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polygon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",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level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=0.95,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alpha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=0.2)</a:t>
            </a:r>
            <a:r>
              <a:rPr lang="pl-PL" sz="2000" dirty="0">
                <a:latin typeface="Lucida Console" pitchFamily="49" charset="0"/>
              </a:rPr>
              <a:t>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theme_bw</a:t>
            </a:r>
            <a:r>
              <a:rPr lang="pl-PL" sz="2000" dirty="0">
                <a:latin typeface="Lucida Console" pitchFamily="49" charset="0"/>
              </a:rPr>
              <a:t>()+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coord_equal</a:t>
            </a:r>
            <a:r>
              <a:rPr lang="pl-PL" sz="2000" dirty="0">
                <a:latin typeface="Lucida Console" pitchFamily="49" charset="0"/>
              </a:rPr>
              <a:t>()+</a:t>
            </a:r>
            <a:r>
              <a:rPr lang="pl-PL" sz="2000" dirty="0" err="1">
                <a:latin typeface="Lucida Console" pitchFamily="49" charset="0"/>
              </a:rPr>
              <a:t>scale_color_brewer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palette</a:t>
            </a:r>
            <a:r>
              <a:rPr lang="pl-PL" sz="2000" dirty="0">
                <a:latin typeface="Lucida Console" pitchFamily="49" charset="0"/>
              </a:rPr>
              <a:t> = 'Set1')+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theme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panel.grid</a:t>
            </a:r>
            <a:r>
              <a:rPr lang="pl-PL" sz="2000" dirty="0">
                <a:latin typeface="Lucida Console" pitchFamily="49" charset="0"/>
              </a:rPr>
              <a:t> = </a:t>
            </a:r>
            <a:r>
              <a:rPr lang="pl-PL" sz="2000" dirty="0" err="1">
                <a:latin typeface="Lucida Console" pitchFamily="49" charset="0"/>
              </a:rPr>
              <a:t>element_blank</a:t>
            </a:r>
            <a:r>
              <a:rPr lang="pl-PL" sz="2000" dirty="0">
                <a:latin typeface="Lucida Console" pitchFamily="49" charset="0"/>
              </a:rPr>
              <a:t>())+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theme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legend.position</a:t>
            </a:r>
            <a:r>
              <a:rPr lang="pl-PL" sz="2000" dirty="0">
                <a:latin typeface="Lucida Console" pitchFamily="49" charset="0"/>
              </a:rPr>
              <a:t> = "</a:t>
            </a:r>
            <a:r>
              <a:rPr lang="pl-PL" sz="2000" dirty="0" err="1">
                <a:latin typeface="Lucida Console" pitchFamily="49" charset="0"/>
              </a:rPr>
              <a:t>right</a:t>
            </a:r>
            <a:r>
              <a:rPr lang="pl-PL" sz="2000" dirty="0">
                <a:latin typeface="Lucida Console" pitchFamily="49" charset="0"/>
              </a:rPr>
              <a:t>")+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theme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panel.grid</a:t>
            </a:r>
            <a:r>
              <a:rPr lang="pl-PL" sz="2000" dirty="0">
                <a:latin typeface="Lucida Console" pitchFamily="49" charset="0"/>
              </a:rPr>
              <a:t> = </a:t>
            </a:r>
            <a:r>
              <a:rPr lang="pl-PL" sz="2000" dirty="0" err="1">
                <a:latin typeface="Lucida Console" pitchFamily="49" charset="0"/>
              </a:rPr>
              <a:t>element_blank</a:t>
            </a:r>
            <a:r>
              <a:rPr lang="pl-PL" sz="2000" dirty="0">
                <a:latin typeface="Lucida Console" pitchFamily="49" charset="0"/>
              </a:rPr>
              <a:t>())+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theme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panel.grid</a:t>
            </a:r>
            <a:r>
              <a:rPr lang="pl-PL" sz="2000" dirty="0">
                <a:latin typeface="Lucida Console" pitchFamily="49" charset="0"/>
              </a:rPr>
              <a:t> = </a:t>
            </a:r>
            <a:r>
              <a:rPr lang="pl-PL" sz="2000" dirty="0" err="1">
                <a:latin typeface="Lucida Console" pitchFamily="49" charset="0"/>
              </a:rPr>
              <a:t>element_blank</a:t>
            </a:r>
            <a:r>
              <a:rPr lang="pl-PL" sz="2000" dirty="0">
                <a:latin typeface="Lucida Console" pitchFamily="49" charset="0"/>
              </a:rPr>
              <a:t>())+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guides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color</a:t>
            </a:r>
            <a:r>
              <a:rPr lang="pl-PL" sz="2000" dirty="0">
                <a:latin typeface="Lucida Console" pitchFamily="49" charset="0"/>
              </a:rPr>
              <a:t>=</a:t>
            </a:r>
            <a:r>
              <a:rPr lang="pl-PL" sz="2000" dirty="0" err="1">
                <a:latin typeface="Lucida Console" pitchFamily="49" charset="0"/>
              </a:rPr>
              <a:t>guide_legend</a:t>
            </a:r>
            <a:r>
              <a:rPr lang="pl-PL" sz="2000" dirty="0">
                <a:latin typeface="Lucida Console" pitchFamily="49" charset="0"/>
              </a:rPr>
              <a:t>("</a:t>
            </a:r>
            <a:r>
              <a:rPr lang="pl-PL" sz="2000" dirty="0" err="1">
                <a:latin typeface="Lucida Console" pitchFamily="49" charset="0"/>
              </a:rPr>
              <a:t>plots</a:t>
            </a:r>
            <a:r>
              <a:rPr lang="pl-PL" sz="2000" dirty="0">
                <a:latin typeface="Lucida Console" pitchFamily="49" charset="0"/>
              </a:rPr>
              <a:t>"))+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ggtitle</a:t>
            </a:r>
            <a:r>
              <a:rPr lang="pl-PL" sz="2000" dirty="0">
                <a:latin typeface="Lucida Console" pitchFamily="49" charset="0"/>
              </a:rPr>
              <a:t>("</a:t>
            </a:r>
            <a:r>
              <a:rPr lang="pl-PL" sz="2000" dirty="0" err="1">
                <a:latin typeface="Lucida Console" pitchFamily="49" charset="0"/>
              </a:rPr>
              <a:t>Epiphytic</a:t>
            </a:r>
            <a:r>
              <a:rPr lang="pl-PL" sz="2000" dirty="0">
                <a:latin typeface="Lucida Console" pitchFamily="49" charset="0"/>
              </a:rPr>
              <a:t> </a:t>
            </a:r>
            <a:r>
              <a:rPr lang="pl-PL" sz="2000" dirty="0" err="1">
                <a:latin typeface="Lucida Console" pitchFamily="49" charset="0"/>
              </a:rPr>
              <a:t>lichenes</a:t>
            </a:r>
            <a:r>
              <a:rPr lang="pl-PL" sz="2000" dirty="0">
                <a:latin typeface="Lucida Console" pitchFamily="49" charset="0"/>
              </a:rPr>
              <a:t> </a:t>
            </a:r>
            <a:r>
              <a:rPr lang="pl-PL" sz="2000" dirty="0" err="1">
                <a:latin typeface="Lucida Console" pitchFamily="49" charset="0"/>
              </a:rPr>
              <a:t>compositional</a:t>
            </a:r>
            <a:r>
              <a:rPr lang="pl-PL" sz="2000" dirty="0">
                <a:latin typeface="Lucida Console" pitchFamily="49" charset="0"/>
              </a:rPr>
              <a:t> </a:t>
            </a:r>
            <a:r>
              <a:rPr lang="pl-PL" sz="2000" dirty="0" err="1">
                <a:latin typeface="Lucida Console" pitchFamily="49" charset="0"/>
              </a:rPr>
              <a:t>changes</a:t>
            </a:r>
            <a:r>
              <a:rPr lang="pl-PL" sz="2000" dirty="0">
                <a:latin typeface="Lucida Console" pitchFamily="49" charset="0"/>
              </a:rPr>
              <a:t> 1980-2015")+</a:t>
            </a:r>
            <a:r>
              <a:rPr lang="pl-PL" sz="2000" dirty="0" err="1">
                <a:latin typeface="Lucida Console" pitchFamily="49" charset="0"/>
              </a:rPr>
              <a:t>theme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plot.title</a:t>
            </a:r>
            <a:r>
              <a:rPr lang="pl-PL" sz="2000" dirty="0">
                <a:latin typeface="Lucida Console" pitchFamily="49" charset="0"/>
              </a:rPr>
              <a:t> = </a:t>
            </a:r>
            <a:r>
              <a:rPr lang="pl-PL" sz="2000" dirty="0" err="1">
                <a:latin typeface="Lucida Console" pitchFamily="49" charset="0"/>
              </a:rPr>
              <a:t>element_text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hjust</a:t>
            </a:r>
            <a:r>
              <a:rPr lang="pl-PL" sz="2000" dirty="0">
                <a:latin typeface="Lucida Console" pitchFamily="49" charset="0"/>
              </a:rPr>
              <a:t> = 0.5))</a:t>
            </a:r>
          </a:p>
        </p:txBody>
      </p:sp>
    </p:spTree>
    <p:extLst>
      <p:ext uri="{BB962C8B-B14F-4D97-AF65-F5344CB8AC3E}">
        <p14:creationId xmlns:p14="http://schemas.microsoft.com/office/powerpoint/2010/main" val="315612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42900"/>
            <a:ext cx="741838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27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34451"/>
            <a:ext cx="9144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Wykres PCA z bogactwem gatunkowym porostów wyrażonym za pomocą różnego rozmiaru punktów</a:t>
            </a:r>
            <a:endParaRPr lang="pl-PL" altLang="en-US" sz="3400" b="1" dirty="0"/>
          </a:p>
        </p:txBody>
      </p:sp>
      <p:sp>
        <p:nvSpPr>
          <p:cNvPr id="4" name="Prostokąt 3"/>
          <p:cNvSpPr/>
          <p:nvPr/>
        </p:nvSpPr>
        <p:spPr>
          <a:xfrm>
            <a:off x="35496" y="2204864"/>
            <a:ext cx="91085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>
                <a:latin typeface="Lucida Console" pitchFamily="49" charset="0"/>
              </a:rPr>
              <a:t>ggplot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PQ.scores</a:t>
            </a:r>
            <a:r>
              <a:rPr lang="pl-PL" sz="2000" dirty="0">
                <a:latin typeface="Lucida Console" pitchFamily="49" charset="0"/>
              </a:rPr>
              <a:t>, 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(x=PC1, y=PC2))+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geom_point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(col=</a:t>
            </a:r>
            <a:r>
              <a:rPr lang="pl-PL" sz="2000" dirty="0" err="1">
                <a:latin typeface="Lucida Console" pitchFamily="49" charset="0"/>
              </a:rPr>
              <a:t>cechy.PQ$time</a:t>
            </a:r>
            <a:r>
              <a:rPr lang="pl-PL" sz="2000" dirty="0">
                <a:latin typeface="Lucida Console" pitchFamily="49" charset="0"/>
              </a:rPr>
              <a:t>, </a:t>
            </a:r>
          </a:p>
          <a:p>
            <a:r>
              <a:rPr lang="pl-PL" sz="2000" dirty="0">
                <a:latin typeface="Lucida Console" pitchFamily="49" charset="0"/>
              </a:rPr>
              <a:t>               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size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cechy.PQ$Rich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</a:p>
          <a:p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              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fill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cechy.PQ$Rich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),</a:t>
            </a:r>
          </a:p>
          <a:p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            col="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black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",</a:t>
            </a:r>
          </a:p>
          <a:p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          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shape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=21)+</a:t>
            </a:r>
          </a:p>
          <a:p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scale_size_area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max_size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=12.5)+</a:t>
            </a:r>
          </a:p>
          <a:p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scale_fill_gradient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(trans = "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reverse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")+</a:t>
            </a:r>
          </a:p>
          <a:p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theme_bw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()+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theme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panel.grid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=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element_blank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())+</a:t>
            </a:r>
          </a:p>
          <a:p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theme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legend.position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="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bottom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",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legend.box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= "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horizontal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")+</a:t>
            </a:r>
          </a:p>
          <a:p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ggtitle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("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Richness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 of epifity in 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Puschtscha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09484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22"/>
            <a:ext cx="8172400" cy="679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219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-27571"/>
            <a:ext cx="9144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Tworzenie wykresu RDA/CCA z aktywnie dopasowanymi wektorami zmiennych środowiskowych</a:t>
            </a:r>
            <a:endParaRPr lang="pl-PL" altLang="en-US" sz="34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70" y="1634421"/>
            <a:ext cx="6386859" cy="512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012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3464" y="0"/>
            <a:ext cx="9144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#Przeprowadzenie RDA/CCA</a:t>
            </a:r>
          </a:p>
          <a:p>
            <a:endParaRPr lang="pl-PL" sz="2400" dirty="0" smtClean="0"/>
          </a:p>
          <a:p>
            <a:r>
              <a:rPr lang="pl-PL" sz="2000" dirty="0" err="1">
                <a:latin typeface="Lucida Console" pitchFamily="49" charset="0"/>
              </a:rPr>
              <a:t>ponds.cca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 smtClean="0">
                <a:latin typeface="Lucida Console" pitchFamily="49" charset="0"/>
              </a:rPr>
              <a:t>cca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ponds.spp</a:t>
            </a:r>
            <a:r>
              <a:rPr lang="pl-PL" sz="2000" dirty="0" smtClean="0">
                <a:latin typeface="Lucida Console" pitchFamily="49" charset="0"/>
              </a:rPr>
              <a:t>~., </a:t>
            </a:r>
            <a:r>
              <a:rPr lang="pl-PL" sz="2000" dirty="0">
                <a:latin typeface="Lucida Console" pitchFamily="49" charset="0"/>
              </a:rPr>
              <a:t>data=</a:t>
            </a:r>
            <a:r>
              <a:rPr lang="pl-PL" sz="2000" dirty="0" err="1">
                <a:latin typeface="Lucida Console" pitchFamily="49" charset="0"/>
              </a:rPr>
              <a:t>ponds.env</a:t>
            </a:r>
            <a:r>
              <a:rPr lang="pl-PL" sz="2000" dirty="0" smtClean="0">
                <a:latin typeface="Lucida Console" pitchFamily="49" charset="0"/>
              </a:rPr>
              <a:t>)</a:t>
            </a:r>
          </a:p>
          <a:p>
            <a:endParaRPr lang="pl-PL" sz="2400" dirty="0"/>
          </a:p>
          <a:p>
            <a:r>
              <a:rPr lang="pl-PL" sz="2200" dirty="0"/>
              <a:t>#Ekstrakcja współrzędnych dla pierwszej i drugiej osi </a:t>
            </a:r>
            <a:r>
              <a:rPr lang="pl-PL" sz="2200" dirty="0" smtClean="0"/>
              <a:t>ordynacyjnej (dla RDA i CCA tak samo)</a:t>
            </a:r>
          </a:p>
          <a:p>
            <a:endParaRPr lang="pl-PL" sz="2400" dirty="0"/>
          </a:p>
          <a:p>
            <a:r>
              <a:rPr lang="pl-PL" sz="2000" dirty="0" err="1">
                <a:latin typeface="Lucida Console" pitchFamily="49" charset="0"/>
              </a:rPr>
              <a:t>sites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>
                <a:latin typeface="Lucida Console" pitchFamily="49" charset="0"/>
              </a:rPr>
              <a:t>as.data.frame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scores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ponds.cca</a:t>
            </a:r>
            <a:r>
              <a:rPr lang="pl-PL" sz="2000" dirty="0">
                <a:latin typeface="Lucida Console" pitchFamily="49" charset="0"/>
              </a:rPr>
              <a:t>)$</a:t>
            </a:r>
            <a:r>
              <a:rPr lang="pl-PL" sz="2000" dirty="0" err="1">
                <a:latin typeface="Lucida Console" pitchFamily="49" charset="0"/>
              </a:rPr>
              <a:t>sites</a:t>
            </a:r>
            <a:r>
              <a:rPr lang="pl-PL" sz="2000" dirty="0" smtClean="0">
                <a:latin typeface="Lucida Console" pitchFamily="49" charset="0"/>
              </a:rPr>
              <a:t>)</a:t>
            </a:r>
          </a:p>
          <a:p>
            <a:endParaRPr lang="pl-PL" sz="2400" dirty="0" smtClean="0"/>
          </a:p>
          <a:p>
            <a:endParaRPr lang="pl-PL" sz="2400" dirty="0"/>
          </a:p>
          <a:p>
            <a:r>
              <a:rPr lang="pl-PL" sz="2200" dirty="0" smtClean="0"/>
              <a:t>#Ekstrakcja współrzędnych aktywnie nałożonych zmiennych środowiskowych wzdłuż CCA1 i CCA2</a:t>
            </a:r>
          </a:p>
          <a:p>
            <a:endParaRPr lang="pl-PL" sz="2400" dirty="0" smtClean="0"/>
          </a:p>
          <a:p>
            <a:r>
              <a:rPr lang="pl-PL" sz="2000" dirty="0" err="1">
                <a:latin typeface="Lucida Console" pitchFamily="49" charset="0"/>
              </a:rPr>
              <a:t>szczalki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>
                <a:latin typeface="Lucida Console" pitchFamily="49" charset="0"/>
              </a:rPr>
              <a:t>data.frame</a:t>
            </a:r>
            <a:r>
              <a:rPr lang="pl-PL" sz="2000" dirty="0">
                <a:latin typeface="Lucida Console" pitchFamily="49" charset="0"/>
              </a:rPr>
              <a:t>(CCA1=</a:t>
            </a:r>
            <a:r>
              <a:rPr lang="pl-PL" sz="2000" dirty="0" err="1">
                <a:latin typeface="Lucida Console" pitchFamily="49" charset="0"/>
              </a:rPr>
              <a:t>ponds.cca$CCA$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biplot</a:t>
            </a:r>
            <a:r>
              <a:rPr lang="pl-PL" sz="2000" dirty="0">
                <a:latin typeface="Lucida Console" pitchFamily="49" charset="0"/>
              </a:rPr>
              <a:t>[,1], </a:t>
            </a:r>
          </a:p>
          <a:p>
            <a:r>
              <a:rPr lang="pl-PL" sz="2000" dirty="0" smtClean="0">
                <a:latin typeface="Lucida Console" pitchFamily="49" charset="0"/>
              </a:rPr>
              <a:t>CCA2=</a:t>
            </a:r>
            <a:r>
              <a:rPr lang="pl-PL" sz="2000" dirty="0" err="1" smtClean="0">
                <a:latin typeface="Lucida Console" pitchFamily="49" charset="0"/>
              </a:rPr>
              <a:t>ponds.cca$CCA$</a:t>
            </a:r>
            <a:r>
              <a:rPr lang="pl-PL" sz="2000" dirty="0" err="1" smtClean="0">
                <a:solidFill>
                  <a:srgbClr val="FF0000"/>
                </a:solidFill>
                <a:latin typeface="Lucida Console" pitchFamily="49" charset="0"/>
              </a:rPr>
              <a:t>biplot</a:t>
            </a:r>
            <a:r>
              <a:rPr lang="pl-PL" sz="2000" dirty="0">
                <a:latin typeface="Lucida Console" pitchFamily="49" charset="0"/>
              </a:rPr>
              <a:t>[,2])</a:t>
            </a:r>
            <a:endParaRPr lang="pl-PL" sz="2000" dirty="0" smtClean="0">
              <a:latin typeface="Lucida Console" pitchFamily="49" charset="0"/>
            </a:endParaRPr>
          </a:p>
          <a:p>
            <a:endParaRPr lang="pl-PL" sz="2400" dirty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37781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1844824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200" dirty="0" smtClean="0"/>
              <a:t>#Z tego zakresu nie będzie zadań do wykonania</a:t>
            </a:r>
          </a:p>
          <a:p>
            <a:pPr algn="ctr"/>
            <a:endParaRPr lang="pl-PL" sz="2200" dirty="0" smtClean="0"/>
          </a:p>
          <a:p>
            <a:pPr algn="ctr"/>
            <a:r>
              <a:rPr lang="pl-PL" sz="2200" dirty="0" smtClean="0"/>
              <a:t>#W zamian</a:t>
            </a:r>
            <a:r>
              <a:rPr lang="pl-PL" sz="2200" dirty="0" smtClean="0"/>
              <a:t>, nawiązując do trade-off </a:t>
            </a:r>
            <a:r>
              <a:rPr lang="pl-PL" sz="2200" dirty="0" err="1" smtClean="0"/>
              <a:t>theory</a:t>
            </a:r>
            <a:r>
              <a:rPr lang="pl-PL" sz="2200" dirty="0" smtClean="0"/>
              <a:t>,  </a:t>
            </a:r>
            <a:r>
              <a:rPr lang="pl-PL" sz="2200" dirty="0" smtClean="0"/>
              <a:t>techniki te wypróbujemy na Waszych zbiorach danych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1901467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3464" y="548680"/>
            <a:ext cx="9144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#Wykres</a:t>
            </a:r>
          </a:p>
          <a:p>
            <a:endParaRPr lang="pl-PL" sz="2400" dirty="0" smtClean="0"/>
          </a:p>
          <a:p>
            <a:r>
              <a:rPr lang="pl-PL" sz="2000" dirty="0" err="1">
                <a:latin typeface="Lucida Console" pitchFamily="49" charset="0"/>
              </a:rPr>
              <a:t>ggplot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sites</a:t>
            </a:r>
            <a:r>
              <a:rPr lang="pl-PL" sz="2000" dirty="0">
                <a:latin typeface="Lucida Console" pitchFamily="49" charset="0"/>
              </a:rPr>
              <a:t>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geom_point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(x=CCA1,y=CCA2, col="red", </a:t>
            </a:r>
            <a:r>
              <a:rPr lang="pl-PL" sz="2000" dirty="0" err="1">
                <a:latin typeface="Lucida Console" pitchFamily="49" charset="0"/>
              </a:rPr>
              <a:t>size</a:t>
            </a:r>
            <a:r>
              <a:rPr lang="pl-PL" sz="2000" dirty="0">
                <a:latin typeface="Lucida Console" pitchFamily="49" charset="0"/>
              </a:rPr>
              <a:t>=1))+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theme_bw</a:t>
            </a:r>
            <a:r>
              <a:rPr lang="pl-PL" sz="2000" dirty="0">
                <a:latin typeface="Lucida Console" pitchFamily="49" charset="0"/>
              </a:rPr>
              <a:t>()+</a:t>
            </a:r>
            <a:r>
              <a:rPr lang="pl-PL" sz="2000" dirty="0" err="1">
                <a:latin typeface="Lucida Console" pitchFamily="49" charset="0"/>
              </a:rPr>
              <a:t>theme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panel.grid</a:t>
            </a:r>
            <a:r>
              <a:rPr lang="pl-PL" sz="2000" dirty="0">
                <a:latin typeface="Lucida Console" pitchFamily="49" charset="0"/>
              </a:rPr>
              <a:t> = </a:t>
            </a:r>
            <a:r>
              <a:rPr lang="pl-PL" sz="2000" dirty="0" err="1">
                <a:latin typeface="Lucida Console" pitchFamily="49" charset="0"/>
              </a:rPr>
              <a:t>element_blank</a:t>
            </a:r>
            <a:r>
              <a:rPr lang="pl-PL" sz="2000" dirty="0">
                <a:latin typeface="Lucida Console" pitchFamily="49" charset="0"/>
              </a:rPr>
              <a:t>())+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geom_segment</a:t>
            </a:r>
            <a:r>
              <a:rPr lang="pl-PL" sz="2000" dirty="0">
                <a:latin typeface="Lucida Console" pitchFamily="49" charset="0"/>
              </a:rPr>
              <a:t>(data=</a:t>
            </a:r>
            <a:r>
              <a:rPr lang="pl-PL" sz="2000" dirty="0" err="1">
                <a:latin typeface="Lucida Console" pitchFamily="49" charset="0"/>
              </a:rPr>
              <a:t>szczalki</a:t>
            </a:r>
            <a:r>
              <a:rPr lang="pl-PL" sz="2000" dirty="0">
                <a:latin typeface="Lucida Console" pitchFamily="49" charset="0"/>
              </a:rPr>
              <a:t>, </a:t>
            </a:r>
          </a:p>
          <a:p>
            <a:r>
              <a:rPr lang="pl-PL" sz="2000" dirty="0">
                <a:latin typeface="Lucida Console" pitchFamily="49" charset="0"/>
              </a:rPr>
              <a:t>               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(x=0, </a:t>
            </a:r>
            <a:r>
              <a:rPr lang="pl-PL" sz="2000" dirty="0" err="1">
                <a:latin typeface="Lucida Console" pitchFamily="49" charset="0"/>
              </a:rPr>
              <a:t>xend</a:t>
            </a:r>
            <a:r>
              <a:rPr lang="pl-PL" sz="2000" dirty="0">
                <a:latin typeface="Lucida Console" pitchFamily="49" charset="0"/>
              </a:rPr>
              <a:t>=CCA1, y=0, </a:t>
            </a:r>
            <a:r>
              <a:rPr lang="pl-PL" sz="2000" dirty="0" err="1">
                <a:latin typeface="Lucida Console" pitchFamily="49" charset="0"/>
              </a:rPr>
              <a:t>yend</a:t>
            </a:r>
            <a:r>
              <a:rPr lang="pl-PL" sz="2000" dirty="0">
                <a:latin typeface="Lucida Console" pitchFamily="49" charset="0"/>
              </a:rPr>
              <a:t>=CCA2), </a:t>
            </a:r>
          </a:p>
          <a:p>
            <a:r>
              <a:rPr lang="pl-PL" sz="2000" dirty="0">
                <a:latin typeface="Lucida Console" pitchFamily="49" charset="0"/>
              </a:rPr>
              <a:t>               </a:t>
            </a:r>
            <a:r>
              <a:rPr lang="pl-PL" sz="2000" dirty="0" err="1">
                <a:latin typeface="Lucida Console" pitchFamily="49" charset="0"/>
              </a:rPr>
              <a:t>arrow</a:t>
            </a:r>
            <a:r>
              <a:rPr lang="pl-PL" sz="2000" dirty="0">
                <a:latin typeface="Lucida Console" pitchFamily="49" charset="0"/>
              </a:rPr>
              <a:t> = </a:t>
            </a:r>
            <a:r>
              <a:rPr lang="pl-PL" sz="2000" dirty="0" err="1">
                <a:latin typeface="Lucida Console" pitchFamily="49" charset="0"/>
              </a:rPr>
              <a:t>arrow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length</a:t>
            </a:r>
            <a:r>
              <a:rPr lang="pl-PL" sz="2000" dirty="0">
                <a:latin typeface="Lucida Console" pitchFamily="49" charset="0"/>
              </a:rPr>
              <a:t> = unit(0.3,'cm')),</a:t>
            </a:r>
          </a:p>
          <a:p>
            <a:r>
              <a:rPr lang="pl-PL" sz="2000" dirty="0">
                <a:latin typeface="Lucida Console" pitchFamily="49" charset="0"/>
              </a:rPr>
              <a:t>               </a:t>
            </a:r>
            <a:r>
              <a:rPr lang="pl-PL" sz="2000" dirty="0" err="1">
                <a:latin typeface="Lucida Console" pitchFamily="49" charset="0"/>
              </a:rPr>
              <a:t>color</a:t>
            </a:r>
            <a:r>
              <a:rPr lang="pl-PL" sz="2000" dirty="0">
                <a:latin typeface="Lucida Console" pitchFamily="49" charset="0"/>
              </a:rPr>
              <a:t>='</a:t>
            </a:r>
            <a:r>
              <a:rPr lang="pl-PL" sz="2000" dirty="0" err="1">
                <a:latin typeface="Lucida Console" pitchFamily="49" charset="0"/>
              </a:rPr>
              <a:t>darkgray</a:t>
            </a:r>
            <a:r>
              <a:rPr lang="pl-PL" sz="2000" dirty="0">
                <a:latin typeface="Lucida Console" pitchFamily="49" charset="0"/>
              </a:rPr>
              <a:t>', </a:t>
            </a:r>
            <a:r>
              <a:rPr lang="pl-PL" sz="2000" dirty="0" err="1">
                <a:latin typeface="Lucida Console" pitchFamily="49" charset="0"/>
              </a:rPr>
              <a:t>size</a:t>
            </a:r>
            <a:r>
              <a:rPr lang="pl-PL" sz="2000" dirty="0">
                <a:latin typeface="Lucida Console" pitchFamily="49" charset="0"/>
              </a:rPr>
              <a:t>=.9)+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geom_text</a:t>
            </a:r>
            <a:r>
              <a:rPr lang="pl-PL" sz="2000" dirty="0">
                <a:latin typeface="Lucida Console" pitchFamily="49" charset="0"/>
              </a:rPr>
              <a:t>(data=</a:t>
            </a:r>
            <a:r>
              <a:rPr lang="pl-PL" sz="2000" dirty="0" err="1">
                <a:latin typeface="Lucida Console" pitchFamily="49" charset="0"/>
              </a:rPr>
              <a:t>as.data.frame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rownames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szczalki</a:t>
            </a:r>
            <a:r>
              <a:rPr lang="pl-PL" sz="2000" dirty="0">
                <a:latin typeface="Lucida Console" pitchFamily="49" charset="0"/>
              </a:rPr>
              <a:t>)), </a:t>
            </a:r>
          </a:p>
          <a:p>
            <a:r>
              <a:rPr lang="pl-PL" sz="2000" dirty="0">
                <a:latin typeface="Lucida Console" pitchFamily="49" charset="0"/>
              </a:rPr>
              <a:t>            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(x=szczalki$CCA1,y=szczalki$CCA2, </a:t>
            </a:r>
          </a:p>
          <a:p>
            <a:r>
              <a:rPr lang="pl-PL" sz="2000" dirty="0">
                <a:latin typeface="Lucida Console" pitchFamily="49" charset="0"/>
              </a:rPr>
              <a:t>                </a:t>
            </a:r>
            <a:r>
              <a:rPr lang="pl-PL" sz="2000" dirty="0" err="1">
                <a:latin typeface="Lucida Console" pitchFamily="49" charset="0"/>
              </a:rPr>
              <a:t>label</a:t>
            </a:r>
            <a:r>
              <a:rPr lang="pl-PL" sz="2000" dirty="0">
                <a:latin typeface="Lucida Console" pitchFamily="49" charset="0"/>
              </a:rPr>
              <a:t>=</a:t>
            </a:r>
            <a:r>
              <a:rPr lang="pl-PL" sz="2000" dirty="0" err="1">
                <a:latin typeface="Lucida Console" pitchFamily="49" charset="0"/>
              </a:rPr>
              <a:t>rownames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szczalki</a:t>
            </a:r>
            <a:r>
              <a:rPr lang="pl-PL" sz="2000" dirty="0">
                <a:latin typeface="Lucida Console" pitchFamily="49" charset="0"/>
              </a:rPr>
              <a:t>)), </a:t>
            </a:r>
          </a:p>
          <a:p>
            <a:r>
              <a:rPr lang="pl-PL" sz="2000" dirty="0">
                <a:latin typeface="Lucida Console" pitchFamily="49" charset="0"/>
              </a:rPr>
              <a:t>            </a:t>
            </a:r>
            <a:r>
              <a:rPr lang="pl-PL" sz="2000" dirty="0" err="1">
                <a:latin typeface="Lucida Console" pitchFamily="49" charset="0"/>
              </a:rPr>
              <a:t>color</a:t>
            </a:r>
            <a:r>
              <a:rPr lang="pl-PL" sz="2000" dirty="0">
                <a:latin typeface="Lucida Console" pitchFamily="49" charset="0"/>
              </a:rPr>
              <a:t>="</a:t>
            </a:r>
            <a:r>
              <a:rPr lang="pl-PL" sz="2000" dirty="0" err="1">
                <a:latin typeface="Lucida Console" pitchFamily="49" charset="0"/>
              </a:rPr>
              <a:t>darkgray</a:t>
            </a:r>
            <a:r>
              <a:rPr lang="pl-PL" sz="2000" dirty="0">
                <a:latin typeface="Lucida Console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72409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8145"/>
            <a:ext cx="7180263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790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464" y="0"/>
            <a:ext cx="91440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#Wykres nieczytelny? </a:t>
            </a:r>
          </a:p>
          <a:p>
            <a:r>
              <a:rPr lang="pl-PL" sz="2200" dirty="0"/>
              <a:t>#</a:t>
            </a:r>
            <a:r>
              <a:rPr lang="pl-PL" sz="2200" dirty="0" smtClean="0"/>
              <a:t>Co można zrobić?</a:t>
            </a:r>
          </a:p>
          <a:p>
            <a:endParaRPr lang="pl-PL" sz="2200" dirty="0" smtClean="0"/>
          </a:p>
          <a:p>
            <a:r>
              <a:rPr lang="pl-PL" sz="2200" dirty="0" smtClean="0"/>
              <a:t>#Pomnożyć współrzędne wektorów np. razy 3</a:t>
            </a:r>
          </a:p>
          <a:p>
            <a:endParaRPr lang="pl-PL" sz="2400" dirty="0" smtClean="0"/>
          </a:p>
          <a:p>
            <a:r>
              <a:rPr lang="pl-PL" sz="2000" dirty="0" err="1">
                <a:latin typeface="Lucida Console" pitchFamily="49" charset="0"/>
              </a:rPr>
              <a:t>ggplot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sites</a:t>
            </a:r>
            <a:r>
              <a:rPr lang="pl-PL" sz="2000" dirty="0">
                <a:latin typeface="Lucida Console" pitchFamily="49" charset="0"/>
              </a:rPr>
              <a:t>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geom_point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(x=CCA1,y=CCA2, col="red", </a:t>
            </a:r>
            <a:r>
              <a:rPr lang="pl-PL" sz="2000" dirty="0" err="1">
                <a:latin typeface="Lucida Console" pitchFamily="49" charset="0"/>
              </a:rPr>
              <a:t>size</a:t>
            </a:r>
            <a:r>
              <a:rPr lang="pl-PL" sz="2000" dirty="0">
                <a:latin typeface="Lucida Console" pitchFamily="49" charset="0"/>
              </a:rPr>
              <a:t>=1))+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theme_bw</a:t>
            </a:r>
            <a:r>
              <a:rPr lang="pl-PL" sz="2000" dirty="0">
                <a:latin typeface="Lucida Console" pitchFamily="49" charset="0"/>
              </a:rPr>
              <a:t>()+</a:t>
            </a:r>
            <a:r>
              <a:rPr lang="pl-PL" sz="2000" dirty="0" err="1">
                <a:latin typeface="Lucida Console" pitchFamily="49" charset="0"/>
              </a:rPr>
              <a:t>theme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panel.grid</a:t>
            </a:r>
            <a:r>
              <a:rPr lang="pl-PL" sz="2000" dirty="0">
                <a:latin typeface="Lucida Console" pitchFamily="49" charset="0"/>
              </a:rPr>
              <a:t> = </a:t>
            </a:r>
            <a:r>
              <a:rPr lang="pl-PL" sz="2000" dirty="0" err="1">
                <a:latin typeface="Lucida Console" pitchFamily="49" charset="0"/>
              </a:rPr>
              <a:t>element_blank</a:t>
            </a:r>
            <a:r>
              <a:rPr lang="pl-PL" sz="2000" dirty="0">
                <a:latin typeface="Lucida Console" pitchFamily="49" charset="0"/>
              </a:rPr>
              <a:t>())+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geom_segment</a:t>
            </a:r>
            <a:r>
              <a:rPr lang="pl-PL" sz="2000" dirty="0">
                <a:latin typeface="Lucida Console" pitchFamily="49" charset="0"/>
              </a:rPr>
              <a:t>(data=</a:t>
            </a:r>
            <a:r>
              <a:rPr lang="pl-PL" sz="2000" dirty="0" err="1">
                <a:solidFill>
                  <a:srgbClr val="FF0000"/>
                </a:solidFill>
                <a:latin typeface="Lucida Console" pitchFamily="49" charset="0"/>
              </a:rPr>
              <a:t>szczalki</a:t>
            </a:r>
            <a:r>
              <a:rPr lang="pl-PL" sz="2000" dirty="0">
                <a:solidFill>
                  <a:srgbClr val="FF0000"/>
                </a:solidFill>
                <a:latin typeface="Lucida Console" pitchFamily="49" charset="0"/>
              </a:rPr>
              <a:t>*3</a:t>
            </a:r>
            <a:r>
              <a:rPr lang="pl-PL" sz="2000" dirty="0">
                <a:latin typeface="Lucida Console" pitchFamily="49" charset="0"/>
              </a:rPr>
              <a:t>, </a:t>
            </a:r>
          </a:p>
          <a:p>
            <a:r>
              <a:rPr lang="pl-PL" sz="2000" dirty="0">
                <a:latin typeface="Lucida Console" pitchFamily="49" charset="0"/>
              </a:rPr>
              <a:t>               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(x=0, </a:t>
            </a:r>
            <a:r>
              <a:rPr lang="pl-PL" sz="2000" dirty="0" err="1">
                <a:latin typeface="Lucida Console" pitchFamily="49" charset="0"/>
              </a:rPr>
              <a:t>xend</a:t>
            </a:r>
            <a:r>
              <a:rPr lang="pl-PL" sz="2000" dirty="0">
                <a:latin typeface="Lucida Console" pitchFamily="49" charset="0"/>
              </a:rPr>
              <a:t>=CCA1, y=0, </a:t>
            </a:r>
            <a:r>
              <a:rPr lang="pl-PL" sz="2000" dirty="0" err="1">
                <a:latin typeface="Lucida Console" pitchFamily="49" charset="0"/>
              </a:rPr>
              <a:t>yend</a:t>
            </a:r>
            <a:r>
              <a:rPr lang="pl-PL" sz="2000" dirty="0">
                <a:latin typeface="Lucida Console" pitchFamily="49" charset="0"/>
              </a:rPr>
              <a:t>=CCA2), </a:t>
            </a:r>
          </a:p>
          <a:p>
            <a:r>
              <a:rPr lang="pl-PL" sz="2000" dirty="0">
                <a:latin typeface="Lucida Console" pitchFamily="49" charset="0"/>
              </a:rPr>
              <a:t>               </a:t>
            </a:r>
            <a:r>
              <a:rPr lang="pl-PL" sz="2000" dirty="0" err="1">
                <a:latin typeface="Lucida Console" pitchFamily="49" charset="0"/>
              </a:rPr>
              <a:t>arrow</a:t>
            </a:r>
            <a:r>
              <a:rPr lang="pl-PL" sz="2000" dirty="0">
                <a:latin typeface="Lucida Console" pitchFamily="49" charset="0"/>
              </a:rPr>
              <a:t> = </a:t>
            </a:r>
            <a:r>
              <a:rPr lang="pl-PL" sz="2000" dirty="0" err="1">
                <a:latin typeface="Lucida Console" pitchFamily="49" charset="0"/>
              </a:rPr>
              <a:t>arrow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length</a:t>
            </a:r>
            <a:r>
              <a:rPr lang="pl-PL" sz="2000" dirty="0">
                <a:latin typeface="Lucida Console" pitchFamily="49" charset="0"/>
              </a:rPr>
              <a:t> = unit(0.3,'cm')),</a:t>
            </a:r>
          </a:p>
          <a:p>
            <a:r>
              <a:rPr lang="pl-PL" sz="2000" dirty="0">
                <a:latin typeface="Lucida Console" pitchFamily="49" charset="0"/>
              </a:rPr>
              <a:t>               </a:t>
            </a:r>
            <a:r>
              <a:rPr lang="pl-PL" sz="2000" dirty="0" err="1">
                <a:latin typeface="Lucida Console" pitchFamily="49" charset="0"/>
              </a:rPr>
              <a:t>color</a:t>
            </a:r>
            <a:r>
              <a:rPr lang="pl-PL" sz="2000" dirty="0">
                <a:latin typeface="Lucida Console" pitchFamily="49" charset="0"/>
              </a:rPr>
              <a:t>='</a:t>
            </a:r>
            <a:r>
              <a:rPr lang="pl-PL" sz="2000" dirty="0" err="1">
                <a:latin typeface="Lucida Console" pitchFamily="49" charset="0"/>
              </a:rPr>
              <a:t>darkgray</a:t>
            </a:r>
            <a:r>
              <a:rPr lang="pl-PL" sz="2000" dirty="0">
                <a:latin typeface="Lucida Console" pitchFamily="49" charset="0"/>
              </a:rPr>
              <a:t>', </a:t>
            </a:r>
            <a:r>
              <a:rPr lang="pl-PL" sz="2000" dirty="0" err="1">
                <a:latin typeface="Lucida Console" pitchFamily="49" charset="0"/>
              </a:rPr>
              <a:t>size</a:t>
            </a:r>
            <a:r>
              <a:rPr lang="pl-PL" sz="2000" dirty="0">
                <a:latin typeface="Lucida Console" pitchFamily="49" charset="0"/>
              </a:rPr>
              <a:t>=.9)+</a:t>
            </a:r>
          </a:p>
          <a:p>
            <a:r>
              <a:rPr lang="pl-PL" sz="2000" dirty="0">
                <a:latin typeface="Lucida Console" pitchFamily="49" charset="0"/>
              </a:rPr>
              <a:t>  </a:t>
            </a:r>
            <a:r>
              <a:rPr lang="pl-PL" sz="2000" dirty="0" err="1">
                <a:latin typeface="Lucida Console" pitchFamily="49" charset="0"/>
              </a:rPr>
              <a:t>geom_text</a:t>
            </a:r>
            <a:r>
              <a:rPr lang="pl-PL" sz="2000" dirty="0">
                <a:latin typeface="Lucida Console" pitchFamily="49" charset="0"/>
              </a:rPr>
              <a:t>(data=</a:t>
            </a:r>
            <a:r>
              <a:rPr lang="pl-PL" sz="2000" dirty="0" err="1">
                <a:latin typeface="Lucida Console" pitchFamily="49" charset="0"/>
              </a:rPr>
              <a:t>as.data.frame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rownames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szczalki</a:t>
            </a:r>
            <a:r>
              <a:rPr lang="pl-PL" sz="2000" dirty="0">
                <a:latin typeface="Lucida Console" pitchFamily="49" charset="0"/>
              </a:rPr>
              <a:t>)), </a:t>
            </a:r>
          </a:p>
          <a:p>
            <a:r>
              <a:rPr lang="pl-PL" sz="2000" dirty="0">
                <a:latin typeface="Lucida Console" pitchFamily="49" charset="0"/>
              </a:rPr>
              <a:t>            </a:t>
            </a:r>
            <a:r>
              <a:rPr lang="pl-PL" sz="2000" dirty="0" err="1">
                <a:latin typeface="Lucida Console" pitchFamily="49" charset="0"/>
              </a:rPr>
              <a:t>aes</a:t>
            </a:r>
            <a:r>
              <a:rPr lang="pl-PL" sz="2000" dirty="0">
                <a:latin typeface="Lucida Console" pitchFamily="49" charset="0"/>
              </a:rPr>
              <a:t>(x=szczalki$CCA1,y=szczalki$CCA2, </a:t>
            </a:r>
          </a:p>
          <a:p>
            <a:r>
              <a:rPr lang="pl-PL" sz="2000" dirty="0">
                <a:latin typeface="Lucida Console" pitchFamily="49" charset="0"/>
              </a:rPr>
              <a:t>                </a:t>
            </a:r>
            <a:r>
              <a:rPr lang="pl-PL" sz="2000" dirty="0" err="1">
                <a:latin typeface="Lucida Console" pitchFamily="49" charset="0"/>
              </a:rPr>
              <a:t>label</a:t>
            </a:r>
            <a:r>
              <a:rPr lang="pl-PL" sz="2000" dirty="0">
                <a:latin typeface="Lucida Console" pitchFamily="49" charset="0"/>
              </a:rPr>
              <a:t>=</a:t>
            </a:r>
            <a:r>
              <a:rPr lang="pl-PL" sz="2000" dirty="0" err="1">
                <a:latin typeface="Lucida Console" pitchFamily="49" charset="0"/>
              </a:rPr>
              <a:t>rownames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szczalki</a:t>
            </a:r>
            <a:r>
              <a:rPr lang="pl-PL" sz="2000" dirty="0">
                <a:latin typeface="Lucida Console" pitchFamily="49" charset="0"/>
              </a:rPr>
              <a:t>)), </a:t>
            </a:r>
          </a:p>
          <a:p>
            <a:r>
              <a:rPr lang="pl-PL" sz="2000" dirty="0">
                <a:latin typeface="Lucida Console" pitchFamily="49" charset="0"/>
              </a:rPr>
              <a:t>            </a:t>
            </a:r>
            <a:r>
              <a:rPr lang="pl-PL" sz="2000" dirty="0" err="1">
                <a:latin typeface="Lucida Console" pitchFamily="49" charset="0"/>
              </a:rPr>
              <a:t>color</a:t>
            </a:r>
            <a:r>
              <a:rPr lang="pl-PL" sz="2000" dirty="0">
                <a:latin typeface="Lucida Console" pitchFamily="49" charset="0"/>
              </a:rPr>
              <a:t>="</a:t>
            </a:r>
            <a:r>
              <a:rPr lang="pl-PL" sz="2000" dirty="0" err="1">
                <a:latin typeface="Lucida Console" pitchFamily="49" charset="0"/>
              </a:rPr>
              <a:t>darkgray</a:t>
            </a:r>
            <a:r>
              <a:rPr lang="pl-PL" sz="2000" dirty="0">
                <a:latin typeface="Lucida Console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11906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57150"/>
            <a:ext cx="7180263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651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0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201027" y="24253"/>
            <a:ext cx="6725367" cy="1243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Wykres PCA z pasywnie nałożonymi </a:t>
            </a:r>
          </a:p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zmiennymi środowiskowymi</a:t>
            </a:r>
            <a:endParaRPr lang="pl-PL" altLang="en-US" sz="3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264696" cy="521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67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-703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#Wczytanie danych</a:t>
            </a:r>
          </a:p>
          <a:p>
            <a:r>
              <a:rPr lang="pl-PL" sz="2000" dirty="0" err="1" smtClean="0">
                <a:latin typeface="Lucida Console" pitchFamily="49" charset="0"/>
              </a:rPr>
              <a:t>epi</a:t>
            </a:r>
            <a:r>
              <a:rPr lang="pl-PL" sz="2000" dirty="0">
                <a:latin typeface="Lucida Console" pitchFamily="49" charset="0"/>
              </a:rPr>
              <a:t>&lt;-read.csv('epi.cast.csv', sep</a:t>
            </a:r>
            <a:r>
              <a:rPr lang="pl-PL" sz="2000" dirty="0" smtClean="0">
                <a:latin typeface="Lucida Console" pitchFamily="49" charset="0"/>
              </a:rPr>
              <a:t>=';')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08720"/>
            <a:ext cx="843789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79511" y="321297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200" dirty="0"/>
              <a:t>#Transpozycja kolumn z wierszami</a:t>
            </a:r>
          </a:p>
          <a:p>
            <a:r>
              <a:rPr lang="pl-PL" sz="2000" dirty="0">
                <a:latin typeface="Lucida Console" pitchFamily="49" charset="0"/>
              </a:rPr>
              <a:t>epi.t&lt;-t(</a:t>
            </a:r>
            <a:r>
              <a:rPr lang="pl-PL" sz="2000" dirty="0" err="1">
                <a:latin typeface="Lucida Console" pitchFamily="49" charset="0"/>
              </a:rPr>
              <a:t>epi</a:t>
            </a:r>
            <a:r>
              <a:rPr lang="pl-PL" sz="2000" dirty="0">
                <a:latin typeface="Lucida Console" pitchFamily="49" charset="0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3" y="4077072"/>
            <a:ext cx="8390644" cy="250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1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12560"/>
            <a:ext cx="9144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#Przeprowadzenie analizy PCA</a:t>
            </a:r>
          </a:p>
          <a:p>
            <a:r>
              <a:rPr lang="pl-PL" sz="2000" dirty="0" err="1">
                <a:latin typeface="Lucida Console" pitchFamily="49" charset="0"/>
              </a:rPr>
              <a:t>epi.pca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>
                <a:latin typeface="Lucida Console" pitchFamily="49" charset="0"/>
              </a:rPr>
              <a:t>rda</a:t>
            </a:r>
            <a:r>
              <a:rPr lang="pl-PL" sz="2000" dirty="0">
                <a:latin typeface="Lucida Console" pitchFamily="49" charset="0"/>
              </a:rPr>
              <a:t>(epi.t</a:t>
            </a:r>
            <a:r>
              <a:rPr lang="pl-PL" sz="2000" dirty="0" smtClean="0">
                <a:latin typeface="Lucida Console" pitchFamily="49" charset="0"/>
              </a:rPr>
              <a:t>)</a:t>
            </a:r>
          </a:p>
          <a:p>
            <a:endParaRPr lang="pl-PL" sz="2400" dirty="0" smtClean="0"/>
          </a:p>
          <a:p>
            <a:r>
              <a:rPr lang="pl-PL" sz="2200" dirty="0" smtClean="0"/>
              <a:t>#Ekstrakcja współrzędnych dla pierwszej i drugiej osi ordynacyjnej</a:t>
            </a:r>
          </a:p>
          <a:p>
            <a:r>
              <a:rPr lang="pl-PL" sz="2000" dirty="0" err="1">
                <a:latin typeface="Lucida Console" pitchFamily="49" charset="0"/>
              </a:rPr>
              <a:t>scores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epi.pca</a:t>
            </a:r>
            <a:r>
              <a:rPr lang="pl-PL" sz="2000" dirty="0">
                <a:latin typeface="Lucida Console" pitchFamily="49" charset="0"/>
              </a:rPr>
              <a:t>) </a:t>
            </a:r>
            <a:r>
              <a:rPr lang="pl-PL" sz="2000" dirty="0" smtClean="0">
                <a:latin typeface="Lucida Console" pitchFamily="49" charset="0"/>
              </a:rPr>
              <a:t>#</a:t>
            </a:r>
            <a:r>
              <a:rPr lang="pl-PL" sz="2400" dirty="0" smtClean="0"/>
              <a:t>jest </a:t>
            </a:r>
            <a:r>
              <a:rPr lang="pl-PL" sz="2400" dirty="0"/>
              <a:t>listą złożoną z następujących poziomów:</a:t>
            </a:r>
          </a:p>
          <a:p>
            <a:endParaRPr lang="pl-PL" sz="2400" dirty="0" smtClean="0"/>
          </a:p>
          <a:p>
            <a:endParaRPr lang="pl-PL" sz="1900" dirty="0" smtClean="0">
              <a:latin typeface="Lucida Console" pitchFamily="49" charset="0"/>
            </a:endParaRPr>
          </a:p>
          <a:p>
            <a:endParaRPr lang="pl-PL" sz="1900" dirty="0">
              <a:latin typeface="Lucida Console" pitchFamily="49" charset="0"/>
            </a:endParaRPr>
          </a:p>
          <a:p>
            <a:endParaRPr lang="pl-PL" sz="1900" dirty="0" smtClean="0">
              <a:latin typeface="Lucida Console" pitchFamily="49" charset="0"/>
            </a:endParaRPr>
          </a:p>
          <a:p>
            <a:endParaRPr lang="pl-PL" sz="1900" dirty="0" smtClean="0">
              <a:latin typeface="Lucida Console" pitchFamily="49" charset="0"/>
            </a:endParaRPr>
          </a:p>
          <a:p>
            <a:endParaRPr lang="pl-PL" sz="1900" dirty="0">
              <a:latin typeface="Lucida Console" pitchFamily="49" charset="0"/>
            </a:endParaRPr>
          </a:p>
          <a:p>
            <a:endParaRPr lang="pl-PL" sz="1900" dirty="0" smtClean="0">
              <a:latin typeface="Lucida Console" pitchFamily="49" charset="0"/>
            </a:endParaRPr>
          </a:p>
          <a:p>
            <a:endParaRPr lang="pl-PL" sz="1900" dirty="0">
              <a:latin typeface="Lucida Console" pitchFamily="49" charset="0"/>
            </a:endParaRPr>
          </a:p>
          <a:p>
            <a:endParaRPr lang="pl-PL" sz="1900" dirty="0" smtClean="0">
              <a:latin typeface="Lucida Console" pitchFamily="49" charset="0"/>
            </a:endParaRPr>
          </a:p>
          <a:p>
            <a:endParaRPr lang="pl-PL" sz="1900" dirty="0">
              <a:latin typeface="Lucida Console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424936" cy="255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72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12560"/>
            <a:ext cx="9144000" cy="1058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/>
              <a:t>#Ekstrakcja współrzędnych dla PCA (przy CA tak samo):</a:t>
            </a:r>
          </a:p>
          <a:p>
            <a:r>
              <a:rPr lang="pl-PL" sz="2000" dirty="0" err="1">
                <a:latin typeface="Lucida Console" pitchFamily="49" charset="0"/>
              </a:rPr>
              <a:t>scores</a:t>
            </a:r>
            <a:r>
              <a:rPr lang="pl-PL" sz="2000" dirty="0">
                <a:latin typeface="Lucida Console" pitchFamily="49" charset="0"/>
              </a:rPr>
              <a:t>(epi.ca)$</a:t>
            </a:r>
            <a:r>
              <a:rPr lang="pl-PL" sz="2000" dirty="0" err="1">
                <a:latin typeface="Lucida Console" pitchFamily="49" charset="0"/>
              </a:rPr>
              <a:t>sites</a:t>
            </a:r>
            <a:r>
              <a:rPr lang="pl-PL" sz="2000" dirty="0">
                <a:latin typeface="Lucida Console" pitchFamily="49" charset="0"/>
              </a:rPr>
              <a:t>[,1] </a:t>
            </a:r>
            <a:r>
              <a:rPr lang="pl-PL" sz="2200" dirty="0" smtClean="0"/>
              <a:t>#wzdłuż pierwszej osi PC1</a:t>
            </a:r>
            <a:endParaRPr lang="pl-PL" sz="2200" dirty="0"/>
          </a:p>
          <a:p>
            <a:r>
              <a:rPr lang="pl-PL" sz="2000" dirty="0" err="1">
                <a:latin typeface="Lucida Console" pitchFamily="49" charset="0"/>
              </a:rPr>
              <a:t>scores</a:t>
            </a:r>
            <a:r>
              <a:rPr lang="pl-PL" sz="2000" dirty="0">
                <a:latin typeface="Lucida Console" pitchFamily="49" charset="0"/>
              </a:rPr>
              <a:t>(epi.ca)$</a:t>
            </a:r>
            <a:r>
              <a:rPr lang="pl-PL" sz="2000" dirty="0" err="1">
                <a:latin typeface="Lucida Console" pitchFamily="49" charset="0"/>
              </a:rPr>
              <a:t>sites</a:t>
            </a:r>
            <a:r>
              <a:rPr lang="pl-PL" sz="2000" dirty="0">
                <a:latin typeface="Lucida Console" pitchFamily="49" charset="0"/>
              </a:rPr>
              <a:t>[,2] </a:t>
            </a:r>
            <a:r>
              <a:rPr lang="pl-PL" sz="2200" dirty="0" smtClean="0"/>
              <a:t>#wzdłuż drugiej osi PC2</a:t>
            </a:r>
            <a:endParaRPr lang="pl-PL" sz="2200" dirty="0"/>
          </a:p>
          <a:p>
            <a:r>
              <a:rPr lang="pl-PL" sz="2000" dirty="0" err="1">
                <a:latin typeface="Lucida Console" pitchFamily="49" charset="0"/>
              </a:rPr>
              <a:t>scores</a:t>
            </a:r>
            <a:r>
              <a:rPr lang="pl-PL" sz="2000" dirty="0">
                <a:latin typeface="Lucida Console" pitchFamily="49" charset="0"/>
              </a:rPr>
              <a:t>(epi.ca)$</a:t>
            </a:r>
            <a:r>
              <a:rPr lang="pl-PL" sz="2000" dirty="0" err="1">
                <a:latin typeface="Lucida Console" pitchFamily="49" charset="0"/>
              </a:rPr>
              <a:t>species</a:t>
            </a:r>
            <a:r>
              <a:rPr lang="pl-PL" sz="2000" dirty="0">
                <a:latin typeface="Lucida Console" pitchFamily="49" charset="0"/>
              </a:rPr>
              <a:t> [,1]</a:t>
            </a:r>
          </a:p>
          <a:p>
            <a:r>
              <a:rPr lang="pl-PL" sz="2000" dirty="0" err="1">
                <a:latin typeface="Lucida Console" pitchFamily="49" charset="0"/>
              </a:rPr>
              <a:t>scores</a:t>
            </a:r>
            <a:r>
              <a:rPr lang="pl-PL" sz="2000" dirty="0">
                <a:latin typeface="Lucida Console" pitchFamily="49" charset="0"/>
              </a:rPr>
              <a:t>(epi.ca)$</a:t>
            </a:r>
            <a:r>
              <a:rPr lang="pl-PL" sz="2000" dirty="0" err="1">
                <a:latin typeface="Lucida Console" pitchFamily="49" charset="0"/>
              </a:rPr>
              <a:t>species</a:t>
            </a:r>
            <a:r>
              <a:rPr lang="pl-PL" sz="2000" dirty="0">
                <a:latin typeface="Lucida Console" pitchFamily="49" charset="0"/>
              </a:rPr>
              <a:t> [,2]</a:t>
            </a:r>
          </a:p>
          <a:p>
            <a:endParaRPr lang="pl-PL" sz="2200" dirty="0" smtClean="0"/>
          </a:p>
          <a:p>
            <a:r>
              <a:rPr lang="pl-PL" sz="2200" dirty="0" smtClean="0"/>
              <a:t>#Ekstrakcja współrzędnych dla DCA:</a:t>
            </a:r>
          </a:p>
          <a:p>
            <a:r>
              <a:rPr lang="pl-PL" sz="2000" dirty="0" err="1" smtClean="0">
                <a:latin typeface="Lucida Console" pitchFamily="49" charset="0"/>
              </a:rPr>
              <a:t>scores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epi.dca</a:t>
            </a:r>
            <a:r>
              <a:rPr lang="pl-PL" sz="2000" dirty="0" smtClean="0">
                <a:latin typeface="Lucida Console" pitchFamily="49" charset="0"/>
              </a:rPr>
              <a:t>)[,1]</a:t>
            </a:r>
            <a:r>
              <a:rPr lang="pl-PL" sz="2200" dirty="0" smtClean="0"/>
              <a:t> #</a:t>
            </a:r>
            <a:r>
              <a:rPr lang="pl-PL" sz="2200" dirty="0" err="1" smtClean="0"/>
              <a:t>site</a:t>
            </a:r>
            <a:r>
              <a:rPr lang="pl-PL" sz="2200" dirty="0" smtClean="0"/>
              <a:t> </a:t>
            </a:r>
            <a:r>
              <a:rPr lang="pl-PL" sz="2200" dirty="0" err="1" smtClean="0"/>
              <a:t>scores</a:t>
            </a:r>
            <a:r>
              <a:rPr lang="pl-PL" sz="2200" dirty="0" smtClean="0"/>
              <a:t> dla pierwszej osi ordynacyjnej</a:t>
            </a:r>
          </a:p>
          <a:p>
            <a:r>
              <a:rPr lang="pl-PL" sz="2000" dirty="0" err="1">
                <a:latin typeface="Lucida Console" pitchFamily="49" charset="0"/>
              </a:rPr>
              <a:t>scores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epi.dca</a:t>
            </a:r>
            <a:r>
              <a:rPr lang="pl-PL" sz="2000" dirty="0" smtClean="0">
                <a:latin typeface="Lucida Console" pitchFamily="49" charset="0"/>
              </a:rPr>
              <a:t>)[,2]</a:t>
            </a:r>
            <a:r>
              <a:rPr lang="pl-PL" sz="2200" dirty="0" smtClean="0"/>
              <a:t> </a:t>
            </a:r>
            <a:r>
              <a:rPr lang="pl-PL" sz="2200" dirty="0"/>
              <a:t>#</a:t>
            </a:r>
            <a:r>
              <a:rPr lang="pl-PL" sz="2200" dirty="0" err="1"/>
              <a:t>site</a:t>
            </a:r>
            <a:r>
              <a:rPr lang="pl-PL" sz="2200" dirty="0"/>
              <a:t> </a:t>
            </a:r>
            <a:r>
              <a:rPr lang="pl-PL" sz="2200" dirty="0" err="1"/>
              <a:t>scores</a:t>
            </a:r>
            <a:r>
              <a:rPr lang="pl-PL" sz="2200" dirty="0"/>
              <a:t> dla </a:t>
            </a:r>
            <a:r>
              <a:rPr lang="pl-PL" sz="2200" dirty="0" smtClean="0"/>
              <a:t>drugiej </a:t>
            </a:r>
            <a:r>
              <a:rPr lang="pl-PL" sz="2200" dirty="0"/>
              <a:t>osi ordynacyjnej</a:t>
            </a:r>
          </a:p>
          <a:p>
            <a:endParaRPr lang="pl-PL" sz="2200" dirty="0" smtClean="0"/>
          </a:p>
          <a:p>
            <a:r>
              <a:rPr lang="pl-PL" sz="2000" dirty="0">
                <a:latin typeface="Lucida Console" pitchFamily="49" charset="0"/>
              </a:rPr>
              <a:t>summ&lt;-</a:t>
            </a:r>
            <a:r>
              <a:rPr lang="pl-PL" sz="2000" dirty="0" err="1">
                <a:latin typeface="Lucida Console" pitchFamily="49" charset="0"/>
              </a:rPr>
              <a:t>summary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epi.dca</a:t>
            </a:r>
            <a:r>
              <a:rPr lang="pl-PL" sz="2000" dirty="0">
                <a:latin typeface="Lucida Console" pitchFamily="49" charset="0"/>
              </a:rPr>
              <a:t>)</a:t>
            </a:r>
          </a:p>
          <a:p>
            <a:r>
              <a:rPr lang="pl-PL" sz="2000" dirty="0" err="1" smtClean="0">
                <a:latin typeface="Lucida Console" pitchFamily="49" charset="0"/>
              </a:rPr>
              <a:t>summ$spec.scores</a:t>
            </a:r>
            <a:r>
              <a:rPr lang="pl-PL" sz="2000" dirty="0" smtClean="0">
                <a:latin typeface="Lucida Console" pitchFamily="49" charset="0"/>
              </a:rPr>
              <a:t> </a:t>
            </a:r>
            <a:r>
              <a:rPr lang="pl-PL" sz="2200" dirty="0" smtClean="0"/>
              <a:t># </a:t>
            </a:r>
            <a:r>
              <a:rPr lang="pl-PL" sz="2200" dirty="0" err="1" smtClean="0"/>
              <a:t>species</a:t>
            </a:r>
            <a:r>
              <a:rPr lang="pl-PL" sz="2200" dirty="0" smtClean="0"/>
              <a:t> </a:t>
            </a:r>
            <a:r>
              <a:rPr lang="pl-PL" sz="2200" dirty="0" err="1" smtClean="0"/>
              <a:t>scores</a:t>
            </a:r>
            <a:r>
              <a:rPr lang="pl-PL" sz="2200" dirty="0" smtClean="0"/>
              <a:t> dla pierwszych 4 osi ordynacyjnych</a:t>
            </a:r>
          </a:p>
          <a:p>
            <a:endParaRPr lang="pl-PL" sz="2200" dirty="0"/>
          </a:p>
          <a:p>
            <a:r>
              <a:rPr lang="pl-PL" sz="2200" dirty="0"/>
              <a:t>#Ekstrakcja współrzędnych dla </a:t>
            </a:r>
            <a:r>
              <a:rPr lang="pl-PL" sz="2200" dirty="0" smtClean="0"/>
              <a:t>NMDS:</a:t>
            </a:r>
            <a:endParaRPr lang="pl-PL" sz="2200" dirty="0"/>
          </a:p>
          <a:p>
            <a:r>
              <a:rPr lang="pl-PL" sz="2000" dirty="0" err="1" smtClean="0">
                <a:latin typeface="Lucida Console" pitchFamily="49" charset="0"/>
              </a:rPr>
              <a:t>scores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epi.mds</a:t>
            </a:r>
            <a:r>
              <a:rPr lang="pl-PL" sz="2000" dirty="0" smtClean="0">
                <a:latin typeface="Lucida Console" pitchFamily="49" charset="0"/>
              </a:rPr>
              <a:t>)</a:t>
            </a:r>
            <a:r>
              <a:rPr lang="pl-PL" sz="2200" dirty="0" smtClean="0"/>
              <a:t> #</a:t>
            </a:r>
            <a:r>
              <a:rPr lang="pl-PL" sz="2200" dirty="0" err="1" smtClean="0"/>
              <a:t>site</a:t>
            </a:r>
            <a:r>
              <a:rPr lang="pl-PL" sz="2200" dirty="0" smtClean="0"/>
              <a:t> </a:t>
            </a:r>
            <a:r>
              <a:rPr lang="pl-PL" sz="2200" dirty="0" err="1" smtClean="0"/>
              <a:t>scores</a:t>
            </a:r>
            <a:r>
              <a:rPr lang="pl-PL" sz="2200" dirty="0" smtClean="0"/>
              <a:t> dla NMDS1 i NMDS2. Brak </a:t>
            </a:r>
            <a:r>
              <a:rPr lang="pl-PL" sz="2200" dirty="0" err="1" smtClean="0"/>
              <a:t>species</a:t>
            </a:r>
            <a:r>
              <a:rPr lang="pl-PL" sz="2200" dirty="0" smtClean="0"/>
              <a:t> </a:t>
            </a:r>
            <a:r>
              <a:rPr lang="pl-PL" sz="2200" dirty="0" err="1" smtClean="0"/>
              <a:t>scores</a:t>
            </a:r>
            <a:r>
              <a:rPr lang="pl-PL" sz="2200" dirty="0" smtClean="0"/>
              <a:t>; można je uzyskać powtarzając analizę na tabeli, gdzie w kolumnach będą powierzchnie badawcze, a w wierszach gatunki. Wtedy, używając tej samej funkcji wyekstrahować </a:t>
            </a:r>
            <a:r>
              <a:rPr lang="pl-PL" sz="2200" dirty="0" err="1" smtClean="0"/>
              <a:t>species</a:t>
            </a:r>
            <a:r>
              <a:rPr lang="pl-PL" sz="2200" dirty="0" smtClean="0"/>
              <a:t> </a:t>
            </a:r>
            <a:r>
              <a:rPr lang="pl-PL" sz="2200" dirty="0" err="1" smtClean="0"/>
              <a:t>scores</a:t>
            </a:r>
            <a:r>
              <a:rPr lang="pl-PL" sz="2200" dirty="0" smtClean="0"/>
              <a:t>, by następnie </a:t>
            </a:r>
            <a:r>
              <a:rPr lang="pl-PL" sz="2200" dirty="0" err="1" smtClean="0"/>
              <a:t>site</a:t>
            </a:r>
            <a:r>
              <a:rPr lang="pl-PL" sz="2200" dirty="0" smtClean="0"/>
              <a:t> i </a:t>
            </a:r>
            <a:r>
              <a:rPr lang="pl-PL" sz="2200" dirty="0" err="1" smtClean="0"/>
              <a:t>species</a:t>
            </a:r>
            <a:r>
              <a:rPr lang="pl-PL" sz="2200" dirty="0" smtClean="0"/>
              <a:t> </a:t>
            </a:r>
            <a:r>
              <a:rPr lang="pl-PL" sz="2200" dirty="0" err="1" smtClean="0"/>
              <a:t>scores</a:t>
            </a:r>
            <a:r>
              <a:rPr lang="pl-PL" sz="2200" dirty="0" smtClean="0"/>
              <a:t> zapisać w osobnych obiektach, a potem je skleić wierszami w jeden obiekt, zawierający </a:t>
            </a:r>
            <a:r>
              <a:rPr lang="pl-PL" sz="2200" dirty="0" err="1" smtClean="0"/>
              <a:t>species</a:t>
            </a:r>
            <a:r>
              <a:rPr lang="pl-PL" sz="2200" dirty="0" smtClean="0"/>
              <a:t> i </a:t>
            </a:r>
            <a:r>
              <a:rPr lang="pl-PL" sz="2200" dirty="0" err="1" smtClean="0"/>
              <a:t>site</a:t>
            </a:r>
            <a:r>
              <a:rPr lang="pl-PL" sz="2200" dirty="0" smtClean="0"/>
              <a:t> </a:t>
            </a:r>
            <a:r>
              <a:rPr lang="pl-PL" sz="2200" dirty="0" err="1" smtClean="0"/>
              <a:t>scores</a:t>
            </a:r>
            <a:r>
              <a:rPr lang="pl-PL" sz="2200" dirty="0" smtClean="0"/>
              <a:t> jednocześnie (gotowy do ggplot2) </a:t>
            </a:r>
            <a:endParaRPr lang="pl-PL" sz="2200" dirty="0"/>
          </a:p>
          <a:p>
            <a:r>
              <a:rPr lang="pl-PL" sz="2200" dirty="0" smtClean="0"/>
              <a:t> </a:t>
            </a:r>
            <a:endParaRPr lang="pl-PL" sz="2200" dirty="0"/>
          </a:p>
          <a:p>
            <a:endParaRPr lang="pl-PL" sz="2200" dirty="0" smtClean="0"/>
          </a:p>
          <a:p>
            <a:endParaRPr lang="pl-PL" sz="2200" dirty="0" smtClean="0">
              <a:latin typeface="Lucida Console" pitchFamily="49" charset="0"/>
            </a:endParaRPr>
          </a:p>
          <a:p>
            <a:endParaRPr lang="pl-PL" sz="2200" dirty="0">
              <a:latin typeface="Lucida Console" pitchFamily="49" charset="0"/>
            </a:endParaRPr>
          </a:p>
          <a:p>
            <a:endParaRPr lang="pl-PL" sz="2200" dirty="0" smtClean="0">
              <a:latin typeface="Lucida Console" pitchFamily="49" charset="0"/>
            </a:endParaRPr>
          </a:p>
          <a:p>
            <a:endParaRPr lang="pl-PL" sz="2200" dirty="0" smtClean="0">
              <a:latin typeface="Lucida Console" pitchFamily="49" charset="0"/>
            </a:endParaRPr>
          </a:p>
          <a:p>
            <a:endParaRPr lang="pl-PL" sz="2200" dirty="0">
              <a:latin typeface="Lucida Console" pitchFamily="49" charset="0"/>
            </a:endParaRPr>
          </a:p>
          <a:p>
            <a:endParaRPr lang="pl-PL" sz="2200" dirty="0" smtClean="0">
              <a:latin typeface="Lucida Console" pitchFamily="49" charset="0"/>
            </a:endParaRPr>
          </a:p>
          <a:p>
            <a:endParaRPr lang="pl-PL" sz="2200" dirty="0">
              <a:latin typeface="Lucida Console" pitchFamily="49" charset="0"/>
            </a:endParaRPr>
          </a:p>
          <a:p>
            <a:endParaRPr lang="pl-PL" sz="2200" dirty="0" smtClean="0">
              <a:latin typeface="Lucida Console" pitchFamily="49" charset="0"/>
            </a:endParaRPr>
          </a:p>
          <a:p>
            <a:endParaRPr lang="pl-PL" sz="2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1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828" y="1196752"/>
            <a:ext cx="4032448" cy="53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rostokąt 2"/>
          <p:cNvSpPr/>
          <p:nvPr/>
        </p:nvSpPr>
        <p:spPr>
          <a:xfrm>
            <a:off x="6104" y="0"/>
            <a:ext cx="9137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#Nas interesują </a:t>
            </a:r>
            <a:r>
              <a:rPr lang="pl-PL" sz="2200" dirty="0" err="1" smtClean="0"/>
              <a:t>sites</a:t>
            </a:r>
            <a:r>
              <a:rPr lang="pl-PL" sz="2200" dirty="0" smtClean="0"/>
              <a:t>, czyli współrzędne powierzchni badawczych</a:t>
            </a:r>
          </a:p>
          <a:p>
            <a:r>
              <a:rPr lang="pl-PL" sz="2200" dirty="0" smtClean="0"/>
              <a:t> </a:t>
            </a:r>
          </a:p>
          <a:p>
            <a:r>
              <a:rPr lang="pl-PL" sz="2000" dirty="0" err="1" smtClean="0">
                <a:latin typeface="Lucida Console" pitchFamily="49" charset="0"/>
              </a:rPr>
              <a:t>wspol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>
                <a:latin typeface="Lucida Console" pitchFamily="49" charset="0"/>
              </a:rPr>
              <a:t>scores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epi.pca</a:t>
            </a:r>
            <a:r>
              <a:rPr lang="pl-PL" sz="2000" dirty="0">
                <a:latin typeface="Lucida Console" pitchFamily="49" charset="0"/>
              </a:rPr>
              <a:t>)$</a:t>
            </a:r>
            <a:r>
              <a:rPr lang="pl-PL" sz="2000" dirty="0" err="1">
                <a:latin typeface="Lucida Console" pitchFamily="49" charset="0"/>
              </a:rPr>
              <a:t>sites</a:t>
            </a:r>
            <a:endParaRPr lang="pl-PL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1593" y="116632"/>
            <a:ext cx="9144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#Wczytanie danych ze zmiennymi środowiskowymi</a:t>
            </a:r>
          </a:p>
          <a:p>
            <a:r>
              <a:rPr lang="pl-PL" sz="1900" dirty="0">
                <a:latin typeface="Lucida Console" pitchFamily="49" charset="0"/>
              </a:rPr>
              <a:t>cechy&lt;-</a:t>
            </a:r>
            <a:r>
              <a:rPr lang="pl-PL" sz="1900" dirty="0" err="1">
                <a:latin typeface="Lucida Console" pitchFamily="49" charset="0"/>
              </a:rPr>
              <a:t>read.table</a:t>
            </a:r>
            <a:r>
              <a:rPr lang="pl-PL" sz="1900" dirty="0">
                <a:latin typeface="Lucida Console" pitchFamily="49" charset="0"/>
              </a:rPr>
              <a:t>("cechy.csv", sep</a:t>
            </a:r>
            <a:r>
              <a:rPr lang="pl-PL" sz="1900" dirty="0" smtClean="0">
                <a:latin typeface="Lucida Console" pitchFamily="49" charset="0"/>
              </a:rPr>
              <a:t>=";")</a:t>
            </a:r>
          </a:p>
          <a:p>
            <a:endParaRPr lang="pl-PL" sz="2400" dirty="0"/>
          </a:p>
          <a:p>
            <a:endParaRPr lang="pl-PL" sz="2400" dirty="0" smtClean="0"/>
          </a:p>
          <a:p>
            <a:endParaRPr lang="pl-PL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7100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9" y="2132856"/>
            <a:ext cx="86296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574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1022</Words>
  <Application>Microsoft Office PowerPoint</Application>
  <PresentationFormat>Pokaz na ekranie (4:3)</PresentationFormat>
  <Paragraphs>188</Paragraphs>
  <Slides>34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5" baseType="lpstr">
      <vt:lpstr>Motyw pakietu Office</vt:lpstr>
      <vt:lpstr>Prezentacja programu PowerPoint</vt:lpstr>
      <vt:lpstr>Tworzenie diagramów ordynacyjnych przy użyciu pakietu ggplot2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</dc:creator>
  <cp:lastModifiedBy>Kraftwerk1970</cp:lastModifiedBy>
  <cp:revision>28</cp:revision>
  <dcterms:created xsi:type="dcterms:W3CDTF">2018-04-13T11:47:08Z</dcterms:created>
  <dcterms:modified xsi:type="dcterms:W3CDTF">2019-03-28T22:08:36Z</dcterms:modified>
</cp:coreProperties>
</file>