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03" r:id="rId2"/>
    <p:sldId id="304" r:id="rId3"/>
    <p:sldId id="257" r:id="rId4"/>
    <p:sldId id="264" r:id="rId5"/>
    <p:sldId id="260" r:id="rId6"/>
    <p:sldId id="268" r:id="rId7"/>
    <p:sldId id="269" r:id="rId8"/>
    <p:sldId id="270" r:id="rId9"/>
    <p:sldId id="28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3" r:id="rId20"/>
    <p:sldId id="315" r:id="rId21"/>
    <p:sldId id="306" r:id="rId22"/>
    <p:sldId id="308" r:id="rId23"/>
    <p:sldId id="309" r:id="rId24"/>
    <p:sldId id="310" r:id="rId25"/>
    <p:sldId id="280" r:id="rId26"/>
    <p:sldId id="282" r:id="rId27"/>
    <p:sldId id="283" r:id="rId28"/>
    <p:sldId id="284" r:id="rId29"/>
    <p:sldId id="286" r:id="rId30"/>
    <p:sldId id="287" r:id="rId31"/>
    <p:sldId id="288" r:id="rId32"/>
    <p:sldId id="291" r:id="rId33"/>
    <p:sldId id="317" r:id="rId34"/>
    <p:sldId id="292" r:id="rId35"/>
    <p:sldId id="293" r:id="rId36"/>
    <p:sldId id="294" r:id="rId37"/>
    <p:sldId id="296" r:id="rId38"/>
    <p:sldId id="297" r:id="rId39"/>
    <p:sldId id="299" r:id="rId40"/>
    <p:sldId id="316" r:id="rId41"/>
    <p:sldId id="301" r:id="rId42"/>
    <p:sldId id="311" r:id="rId43"/>
    <p:sldId id="312" r:id="rId44"/>
    <p:sldId id="313" r:id="rId45"/>
    <p:sldId id="314" r:id="rId46"/>
    <p:sldId id="305" r:id="rId4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B26B5-3591-4DCA-BE90-B8466B3714C6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AB90E-0671-4F24-BB30-832F20D393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258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Albo </a:t>
            </a:r>
            <a:r>
              <a:rPr lang="pl-PL" dirty="0" err="1" smtClean="0"/>
              <a:t>rowSums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AB90E-0671-4F24-BB30-832F20D39357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624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AB90E-0671-4F24-BB30-832F20D39357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777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648"/>
            <a:ext cx="6346130" cy="630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56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20324"/>
            <a:ext cx="9144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#tworzenie obiektu z dendrogramem</a:t>
            </a:r>
          </a:p>
          <a:p>
            <a:endParaRPr lang="pl-PL" sz="2400" dirty="0" smtClean="0"/>
          </a:p>
          <a:p>
            <a:r>
              <a:rPr lang="pl-PL" sz="2000" dirty="0" err="1" smtClean="0">
                <a:latin typeface="Lucida Console" pitchFamily="49" charset="0"/>
              </a:rPr>
              <a:t>hc.snowbeds</a:t>
            </a:r>
            <a:r>
              <a:rPr lang="pl-PL" sz="2000" dirty="0">
                <a:latin typeface="Lucida Console" pitchFamily="49" charset="0"/>
              </a:rPr>
              <a:t>&lt;-</a:t>
            </a:r>
            <a:r>
              <a:rPr lang="pl-PL" sz="2000" dirty="0" err="1" smtClean="0">
                <a:latin typeface="Lucida Console" pitchFamily="49" charset="0"/>
              </a:rPr>
              <a:t>hclust</a:t>
            </a:r>
            <a:r>
              <a:rPr lang="pl-PL" sz="2000" dirty="0" smtClean="0">
                <a:latin typeface="Lucida Console" pitchFamily="49" charset="0"/>
              </a:rPr>
              <a:t>(</a:t>
            </a:r>
            <a:r>
              <a:rPr lang="pl-PL" sz="2000" dirty="0" err="1" smtClean="0">
                <a:latin typeface="Lucida Console" pitchFamily="49" charset="0"/>
              </a:rPr>
              <a:t>snowbeds.dist</a:t>
            </a:r>
            <a:r>
              <a:rPr lang="pl-PL" sz="2000" dirty="0" smtClean="0">
                <a:latin typeface="Lucida Console" pitchFamily="49" charset="0"/>
              </a:rPr>
              <a:t>, "</a:t>
            </a:r>
            <a:r>
              <a:rPr lang="pl-PL" sz="2000" dirty="0" err="1" smtClean="0">
                <a:latin typeface="Lucida Console" pitchFamily="49" charset="0"/>
              </a:rPr>
              <a:t>complete</a:t>
            </a:r>
            <a:r>
              <a:rPr lang="pl-PL" sz="2000" dirty="0" smtClean="0">
                <a:latin typeface="Lucida Console" pitchFamily="49" charset="0"/>
              </a:rPr>
              <a:t>")</a:t>
            </a:r>
            <a:endParaRPr lang="pl-PL" sz="2000" dirty="0">
              <a:latin typeface="Lucida Console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5400600" cy="506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183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0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#tworzenie wykresu</a:t>
            </a:r>
          </a:p>
          <a:p>
            <a:r>
              <a:rPr lang="pl-PL" sz="2000" dirty="0">
                <a:latin typeface="Lucida Console" pitchFamily="49" charset="0"/>
              </a:rPr>
              <a:t>plot(</a:t>
            </a:r>
            <a:r>
              <a:rPr lang="pl-PL" sz="2000" dirty="0" err="1">
                <a:latin typeface="Lucida Console" pitchFamily="49" charset="0"/>
              </a:rPr>
              <a:t>hc.snowbeds</a:t>
            </a:r>
            <a:r>
              <a:rPr lang="pl-PL" sz="2000" dirty="0">
                <a:latin typeface="Lucida Console" pitchFamily="49" charset="0"/>
              </a:rPr>
              <a:t>)</a:t>
            </a:r>
            <a:endParaRPr lang="pl-PL" sz="2000" dirty="0" smtClean="0">
              <a:latin typeface="Lucida Console" pitchFamily="49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070" y="836711"/>
            <a:ext cx="5543034" cy="56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260648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#wyrównanie nazw prób do jednej linii i zmiana wielkości czcionki</a:t>
            </a:r>
          </a:p>
          <a:p>
            <a:r>
              <a:rPr lang="pl-PL" sz="2000" dirty="0">
                <a:latin typeface="Lucida Console" pitchFamily="49" charset="0"/>
              </a:rPr>
              <a:t>plot(</a:t>
            </a:r>
            <a:r>
              <a:rPr lang="pl-PL" sz="2000" dirty="0" err="1">
                <a:latin typeface="Lucida Console" pitchFamily="49" charset="0"/>
              </a:rPr>
              <a:t>hc.snowbeds</a:t>
            </a:r>
            <a:r>
              <a:rPr lang="pl-PL" sz="2000" dirty="0">
                <a:latin typeface="Lucida Console" pitchFamily="49" charset="0"/>
              </a:rPr>
              <a:t>, hang = -1, </a:t>
            </a:r>
            <a:r>
              <a:rPr lang="pl-PL" sz="2000" dirty="0" err="1">
                <a:latin typeface="Lucida Console" pitchFamily="49" charset="0"/>
              </a:rPr>
              <a:t>cex</a:t>
            </a:r>
            <a:r>
              <a:rPr lang="pl-PL" sz="2000" dirty="0">
                <a:latin typeface="Lucida Console" pitchFamily="49" charset="0"/>
              </a:rPr>
              <a:t> = 0.8)</a:t>
            </a:r>
            <a:endParaRPr lang="pl-PL" sz="2000" dirty="0" smtClean="0">
              <a:latin typeface="Lucida Console" pitchFamily="49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437" y="1124744"/>
            <a:ext cx="5557495" cy="566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1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0"/>
            <a:ext cx="91440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#dendrogram trójkątny (triangle dendrogram)</a:t>
            </a:r>
          </a:p>
          <a:p>
            <a:r>
              <a:rPr lang="pl-PL" sz="2000" dirty="0" err="1">
                <a:latin typeface="Lucida Console" pitchFamily="49" charset="0"/>
              </a:rPr>
              <a:t>hcd</a:t>
            </a:r>
            <a:r>
              <a:rPr lang="pl-PL" sz="2000" dirty="0">
                <a:latin typeface="Lucida Console" pitchFamily="49" charset="0"/>
              </a:rPr>
              <a:t> &lt;- </a:t>
            </a:r>
            <a:r>
              <a:rPr lang="pl-PL" sz="2000" dirty="0" err="1">
                <a:latin typeface="Lucida Console" pitchFamily="49" charset="0"/>
              </a:rPr>
              <a:t>as.dendrogram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hc.snowbeds</a:t>
            </a:r>
            <a:r>
              <a:rPr lang="pl-PL" sz="2000" dirty="0" smtClean="0">
                <a:latin typeface="Lucida Console" pitchFamily="49" charset="0"/>
              </a:rPr>
              <a:t>)</a:t>
            </a:r>
          </a:p>
          <a:p>
            <a:r>
              <a:rPr lang="en-US" sz="2000" dirty="0">
                <a:latin typeface="Lucida Console" pitchFamily="49" charset="0"/>
              </a:rPr>
              <a:t>plot(</a:t>
            </a:r>
            <a:r>
              <a:rPr lang="en-US" sz="2000" dirty="0" err="1">
                <a:latin typeface="Lucida Console" pitchFamily="49" charset="0"/>
              </a:rPr>
              <a:t>hcd</a:t>
            </a:r>
            <a:r>
              <a:rPr lang="en-US" sz="2000" dirty="0">
                <a:latin typeface="Lucida Console" pitchFamily="49" charset="0"/>
              </a:rPr>
              <a:t>, type = "triangle", </a:t>
            </a:r>
            <a:r>
              <a:rPr lang="en-US" sz="2000" dirty="0" err="1">
                <a:latin typeface="Lucida Console" pitchFamily="49" charset="0"/>
              </a:rPr>
              <a:t>ylab</a:t>
            </a:r>
            <a:r>
              <a:rPr lang="en-US" sz="2000" dirty="0">
                <a:latin typeface="Lucida Console" pitchFamily="49" charset="0"/>
              </a:rPr>
              <a:t> = "Height")</a:t>
            </a:r>
            <a:endParaRPr lang="pl-PL" sz="2000" dirty="0" smtClean="0">
              <a:latin typeface="Lucida Console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78403"/>
            <a:ext cx="694372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5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0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#zmiana orientacji wykresu</a:t>
            </a:r>
          </a:p>
          <a:p>
            <a:r>
              <a:rPr lang="en-US" sz="2000" dirty="0" smtClean="0">
                <a:latin typeface="Lucida Console" pitchFamily="49" charset="0"/>
              </a:rPr>
              <a:t>plot(</a:t>
            </a:r>
            <a:r>
              <a:rPr lang="en-US" sz="2000" dirty="0" err="1" smtClean="0">
                <a:latin typeface="Lucida Console" pitchFamily="49" charset="0"/>
              </a:rPr>
              <a:t>hcd</a:t>
            </a:r>
            <a:r>
              <a:rPr lang="en-US" sz="2000" dirty="0">
                <a:latin typeface="Lucida Console" pitchFamily="49" charset="0"/>
              </a:rPr>
              <a:t>,  type="triangle", </a:t>
            </a:r>
            <a:r>
              <a:rPr lang="en-US" sz="2000" dirty="0" err="1">
                <a:latin typeface="Lucida Console" pitchFamily="49" charset="0"/>
              </a:rPr>
              <a:t>xlab</a:t>
            </a:r>
            <a:r>
              <a:rPr lang="en-US" sz="2000" dirty="0">
                <a:latin typeface="Lucida Console" pitchFamily="49" charset="0"/>
              </a:rPr>
              <a:t> = "Height", </a:t>
            </a:r>
            <a:r>
              <a:rPr lang="en-US" sz="2000" dirty="0" err="1">
                <a:latin typeface="Lucida Console" pitchFamily="49" charset="0"/>
              </a:rPr>
              <a:t>horiz</a:t>
            </a:r>
            <a:r>
              <a:rPr lang="en-US" sz="2000" dirty="0">
                <a:latin typeface="Lucida Console" pitchFamily="49" charset="0"/>
              </a:rPr>
              <a:t> = TRUE)</a:t>
            </a:r>
            <a:endParaRPr lang="pl-PL" sz="2000" dirty="0">
              <a:latin typeface="Lucida Console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052736"/>
            <a:ext cx="5210303" cy="551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7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8285" y="0"/>
            <a:ext cx="9144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</a:t>
            </a:r>
            <a:r>
              <a:rPr lang="pl-PL" sz="2200" dirty="0" err="1" smtClean="0"/>
              <a:t>Kladogram</a:t>
            </a:r>
            <a:r>
              <a:rPr lang="pl-PL" sz="2200" dirty="0" smtClean="0"/>
              <a:t> „korzeniowy” (</a:t>
            </a:r>
            <a:r>
              <a:rPr lang="pl-PL" sz="2200" dirty="0" err="1" smtClean="0"/>
              <a:t>unrooted</a:t>
            </a:r>
            <a:r>
              <a:rPr lang="pl-PL" sz="2200" dirty="0" smtClean="0"/>
              <a:t> </a:t>
            </a:r>
            <a:r>
              <a:rPr lang="pl-PL" sz="2200" dirty="0" err="1" smtClean="0"/>
              <a:t>cladogram</a:t>
            </a:r>
            <a:r>
              <a:rPr lang="pl-PL" sz="2200" dirty="0" smtClean="0"/>
              <a:t>)</a:t>
            </a:r>
          </a:p>
          <a:p>
            <a:r>
              <a:rPr lang="pl-PL" sz="2000" dirty="0" err="1" smtClean="0">
                <a:latin typeface="Lucida Console" pitchFamily="49" charset="0"/>
              </a:rPr>
              <a:t>library</a:t>
            </a:r>
            <a:r>
              <a:rPr lang="pl-PL" sz="2000" dirty="0" smtClean="0">
                <a:latin typeface="Lucida Console" pitchFamily="49" charset="0"/>
              </a:rPr>
              <a:t>(</a:t>
            </a:r>
            <a:r>
              <a:rPr lang="pl-PL" sz="2000" dirty="0" err="1" smtClean="0">
                <a:latin typeface="Lucida Console" pitchFamily="49" charset="0"/>
              </a:rPr>
              <a:t>ape</a:t>
            </a:r>
            <a:r>
              <a:rPr lang="pl-PL" sz="2000" dirty="0">
                <a:latin typeface="Lucida Console" pitchFamily="49" charset="0"/>
              </a:rPr>
              <a:t>)</a:t>
            </a:r>
          </a:p>
          <a:p>
            <a:r>
              <a:rPr lang="pl-PL" sz="2000" dirty="0" smtClean="0">
                <a:latin typeface="Lucida Console" pitchFamily="49" charset="0"/>
              </a:rPr>
              <a:t>plot(</a:t>
            </a:r>
            <a:r>
              <a:rPr lang="pl-PL" sz="2000" dirty="0" err="1" smtClean="0">
                <a:latin typeface="Lucida Console" pitchFamily="49" charset="0"/>
              </a:rPr>
              <a:t>as.phylo</a:t>
            </a:r>
            <a:r>
              <a:rPr lang="pl-PL" sz="2000" dirty="0" smtClean="0">
                <a:latin typeface="Lucida Console" pitchFamily="49" charset="0"/>
              </a:rPr>
              <a:t>(</a:t>
            </a:r>
            <a:r>
              <a:rPr lang="pl-PL" sz="2000" dirty="0" err="1" smtClean="0">
                <a:latin typeface="Lucida Console" pitchFamily="49" charset="0"/>
              </a:rPr>
              <a:t>hc.snowbeds</a:t>
            </a:r>
            <a:r>
              <a:rPr lang="pl-PL" sz="2000" dirty="0" smtClean="0">
                <a:latin typeface="Lucida Console" pitchFamily="49" charset="0"/>
              </a:rPr>
              <a:t>),</a:t>
            </a:r>
            <a:r>
              <a:rPr lang="pl-PL" sz="2000" dirty="0" err="1" smtClean="0">
                <a:latin typeface="Lucida Console" pitchFamily="49" charset="0"/>
              </a:rPr>
              <a:t>type</a:t>
            </a:r>
            <a:r>
              <a:rPr lang="pl-PL" sz="2000" dirty="0" smtClean="0">
                <a:latin typeface="Lucida Console" pitchFamily="49" charset="0"/>
              </a:rPr>
              <a:t>="</a:t>
            </a:r>
            <a:r>
              <a:rPr lang="pl-PL" sz="2000" dirty="0" err="1">
                <a:latin typeface="Lucida Console" pitchFamily="49" charset="0"/>
              </a:rPr>
              <a:t>unrooted</a:t>
            </a:r>
            <a:r>
              <a:rPr lang="pl-PL" sz="2000" dirty="0" smtClean="0">
                <a:latin typeface="Lucida Console" pitchFamily="49" charset="0"/>
              </a:rPr>
              <a:t>",</a:t>
            </a:r>
            <a:r>
              <a:rPr lang="pl-PL" sz="2000" dirty="0" err="1" smtClean="0">
                <a:latin typeface="Lucida Console" pitchFamily="49" charset="0"/>
              </a:rPr>
              <a:t>cex</a:t>
            </a:r>
            <a:r>
              <a:rPr lang="pl-PL" sz="2000" dirty="0" smtClean="0">
                <a:latin typeface="Lucida Console" pitchFamily="49" charset="0"/>
              </a:rPr>
              <a:t>=0.6,</a:t>
            </a:r>
          </a:p>
          <a:p>
            <a:r>
              <a:rPr lang="pl-PL" sz="2000" dirty="0" err="1" smtClean="0">
                <a:latin typeface="Lucida Console" pitchFamily="49" charset="0"/>
              </a:rPr>
              <a:t>no.margin</a:t>
            </a:r>
            <a:r>
              <a:rPr lang="pl-PL" sz="2000" dirty="0" smtClean="0">
                <a:latin typeface="Lucida Console" pitchFamily="49" charset="0"/>
              </a:rPr>
              <a:t>= </a:t>
            </a:r>
            <a:r>
              <a:rPr lang="pl-PL" sz="2000" dirty="0">
                <a:latin typeface="Lucida Console" pitchFamily="49" charset="0"/>
              </a:rPr>
              <a:t>TRUE)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129114"/>
            <a:ext cx="5362575" cy="561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8285" y="0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</a:t>
            </a:r>
            <a:r>
              <a:rPr lang="pl-PL" sz="2200" dirty="0" err="1" smtClean="0"/>
              <a:t>Kladogram</a:t>
            </a:r>
            <a:r>
              <a:rPr lang="pl-PL" sz="2200" dirty="0" smtClean="0"/>
              <a:t> „wentylatorowy/wachlarzowy” (fan </a:t>
            </a:r>
            <a:r>
              <a:rPr lang="pl-PL" sz="2200" dirty="0" err="1" smtClean="0"/>
              <a:t>cladogram</a:t>
            </a:r>
            <a:r>
              <a:rPr lang="pl-PL" sz="2200" dirty="0" smtClean="0"/>
              <a:t>)</a:t>
            </a:r>
          </a:p>
          <a:p>
            <a:r>
              <a:rPr lang="pl-PL" sz="2000" dirty="0">
                <a:latin typeface="Lucida Console" pitchFamily="49" charset="0"/>
              </a:rPr>
              <a:t>plot(</a:t>
            </a:r>
            <a:r>
              <a:rPr lang="pl-PL" sz="2000" dirty="0" err="1">
                <a:latin typeface="Lucida Console" pitchFamily="49" charset="0"/>
              </a:rPr>
              <a:t>as.phylo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hc.snowbeds</a:t>
            </a:r>
            <a:r>
              <a:rPr lang="pl-PL" sz="2000" dirty="0">
                <a:latin typeface="Lucida Console" pitchFamily="49" charset="0"/>
              </a:rPr>
              <a:t>), </a:t>
            </a:r>
            <a:r>
              <a:rPr lang="pl-PL" sz="2000" dirty="0" err="1">
                <a:latin typeface="Lucida Console" pitchFamily="49" charset="0"/>
              </a:rPr>
              <a:t>type</a:t>
            </a:r>
            <a:r>
              <a:rPr lang="pl-PL" sz="2000" dirty="0">
                <a:latin typeface="Lucida Console" pitchFamily="49" charset="0"/>
              </a:rPr>
              <a:t> = "fan")</a:t>
            </a:r>
            <a:endParaRPr lang="pl-PL" sz="2000" dirty="0" smtClean="0">
              <a:latin typeface="Lucida Console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14" y="844984"/>
            <a:ext cx="5630202" cy="558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3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8285" y="0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</a:t>
            </a:r>
            <a:r>
              <a:rPr lang="pl-PL" sz="2200" dirty="0" err="1" smtClean="0"/>
              <a:t>Kladogram</a:t>
            </a:r>
            <a:r>
              <a:rPr lang="pl-PL" sz="2200" dirty="0" smtClean="0"/>
              <a:t> „gwiaździsty” (</a:t>
            </a:r>
            <a:r>
              <a:rPr lang="pl-PL" sz="2200" dirty="0" err="1" smtClean="0"/>
              <a:t>radial</a:t>
            </a:r>
            <a:r>
              <a:rPr lang="pl-PL" sz="2200" dirty="0" smtClean="0"/>
              <a:t> </a:t>
            </a:r>
            <a:r>
              <a:rPr lang="pl-PL" sz="2200" dirty="0" err="1" smtClean="0"/>
              <a:t>cladogram</a:t>
            </a:r>
            <a:r>
              <a:rPr lang="pl-PL" sz="2200" dirty="0" smtClean="0"/>
              <a:t>)</a:t>
            </a:r>
          </a:p>
          <a:p>
            <a:r>
              <a:rPr lang="pl-PL" sz="2000" dirty="0">
                <a:latin typeface="Lucida Console" pitchFamily="49" charset="0"/>
              </a:rPr>
              <a:t>plot(</a:t>
            </a:r>
            <a:r>
              <a:rPr lang="pl-PL" sz="2000" dirty="0" err="1">
                <a:latin typeface="Lucida Console" pitchFamily="49" charset="0"/>
              </a:rPr>
              <a:t>as.phylo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hc.snowbeds</a:t>
            </a:r>
            <a:r>
              <a:rPr lang="pl-PL" sz="2000" dirty="0">
                <a:latin typeface="Lucida Console" pitchFamily="49" charset="0"/>
              </a:rPr>
              <a:t>), </a:t>
            </a:r>
            <a:r>
              <a:rPr lang="pl-PL" sz="2000" dirty="0" err="1">
                <a:latin typeface="Lucida Console" pitchFamily="49" charset="0"/>
              </a:rPr>
              <a:t>type</a:t>
            </a:r>
            <a:r>
              <a:rPr lang="pl-PL" sz="2000" dirty="0">
                <a:latin typeface="Lucida Console" pitchFamily="49" charset="0"/>
              </a:rPr>
              <a:t> = </a:t>
            </a:r>
            <a:r>
              <a:rPr lang="pl-PL" sz="2000" dirty="0" smtClean="0">
                <a:latin typeface="Lucida Console" pitchFamily="49" charset="0"/>
              </a:rPr>
              <a:t>„</a:t>
            </a:r>
            <a:r>
              <a:rPr lang="pl-PL" sz="2000" dirty="0" err="1" smtClean="0">
                <a:latin typeface="Lucida Console" pitchFamily="49" charset="0"/>
              </a:rPr>
              <a:t>radial</a:t>
            </a:r>
            <a:r>
              <a:rPr lang="pl-PL" sz="2000" dirty="0" smtClean="0">
                <a:latin typeface="Lucida Console" pitchFamily="49" charset="0"/>
              </a:rPr>
              <a:t>")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22" y="940318"/>
            <a:ext cx="5732586" cy="575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54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3215" y="27523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#Edycja wykresu</a:t>
            </a:r>
          </a:p>
          <a:p>
            <a:r>
              <a:rPr lang="pl-PL" dirty="0" smtClean="0">
                <a:latin typeface="Lucida Console" pitchFamily="49" charset="0"/>
              </a:rPr>
              <a:t>plot(</a:t>
            </a:r>
            <a:r>
              <a:rPr lang="pl-PL" dirty="0" err="1" smtClean="0">
                <a:latin typeface="Lucida Console" pitchFamily="49" charset="0"/>
              </a:rPr>
              <a:t>as.phylo</a:t>
            </a:r>
            <a:r>
              <a:rPr lang="pl-PL" dirty="0" smtClean="0">
                <a:latin typeface="Lucida Console" pitchFamily="49" charset="0"/>
              </a:rPr>
              <a:t>(</a:t>
            </a:r>
            <a:r>
              <a:rPr lang="pl-PL" dirty="0" err="1" smtClean="0">
                <a:latin typeface="Lucida Console" pitchFamily="49" charset="0"/>
              </a:rPr>
              <a:t>hc.snowbeds</a:t>
            </a:r>
            <a:r>
              <a:rPr lang="pl-PL" dirty="0">
                <a:latin typeface="Lucida Console" pitchFamily="49" charset="0"/>
              </a:rPr>
              <a:t>), </a:t>
            </a:r>
            <a:r>
              <a:rPr lang="pl-PL" dirty="0" err="1">
                <a:latin typeface="Lucida Console" pitchFamily="49" charset="0"/>
              </a:rPr>
              <a:t>type</a:t>
            </a:r>
            <a:r>
              <a:rPr lang="pl-PL" dirty="0">
                <a:latin typeface="Lucida Console" pitchFamily="49" charset="0"/>
              </a:rPr>
              <a:t> = "</a:t>
            </a:r>
            <a:r>
              <a:rPr lang="pl-PL" dirty="0" err="1">
                <a:latin typeface="Lucida Console" pitchFamily="49" charset="0"/>
              </a:rPr>
              <a:t>radial</a:t>
            </a:r>
            <a:r>
              <a:rPr lang="pl-PL" dirty="0">
                <a:latin typeface="Lucida Console" pitchFamily="49" charset="0"/>
              </a:rPr>
              <a:t>", </a:t>
            </a:r>
            <a:r>
              <a:rPr lang="pl-PL" dirty="0" err="1">
                <a:latin typeface="Lucida Console" pitchFamily="49" charset="0"/>
              </a:rPr>
              <a:t>cex</a:t>
            </a:r>
            <a:r>
              <a:rPr lang="pl-PL" dirty="0">
                <a:latin typeface="Lucida Console" pitchFamily="49" charset="0"/>
              </a:rPr>
              <a:t> = 0.6,</a:t>
            </a:r>
          </a:p>
          <a:p>
            <a:r>
              <a:rPr lang="pl-PL" dirty="0">
                <a:latin typeface="Lucida Console" pitchFamily="49" charset="0"/>
              </a:rPr>
              <a:t>     </a:t>
            </a:r>
            <a:r>
              <a:rPr lang="pl-PL" dirty="0" err="1">
                <a:latin typeface="Lucida Console" pitchFamily="49" charset="0"/>
              </a:rPr>
              <a:t>edge.color</a:t>
            </a:r>
            <a:r>
              <a:rPr lang="pl-PL" dirty="0">
                <a:latin typeface="Lucida Console" pitchFamily="49" charset="0"/>
              </a:rPr>
              <a:t> = "</a:t>
            </a:r>
            <a:r>
              <a:rPr lang="pl-PL" dirty="0" err="1">
                <a:latin typeface="Lucida Console" pitchFamily="49" charset="0"/>
              </a:rPr>
              <a:t>steelblue</a:t>
            </a:r>
            <a:r>
              <a:rPr lang="pl-PL" dirty="0">
                <a:latin typeface="Lucida Console" pitchFamily="49" charset="0"/>
              </a:rPr>
              <a:t>", </a:t>
            </a:r>
            <a:r>
              <a:rPr lang="pl-PL" dirty="0" err="1">
                <a:latin typeface="Lucida Console" pitchFamily="49" charset="0"/>
              </a:rPr>
              <a:t>edge.width</a:t>
            </a:r>
            <a:r>
              <a:rPr lang="pl-PL" dirty="0">
                <a:latin typeface="Lucida Console" pitchFamily="49" charset="0"/>
              </a:rPr>
              <a:t> = 2, </a:t>
            </a:r>
            <a:r>
              <a:rPr lang="pl-PL" dirty="0" err="1">
                <a:latin typeface="Lucida Console" pitchFamily="49" charset="0"/>
              </a:rPr>
              <a:t>edge.lty</a:t>
            </a:r>
            <a:r>
              <a:rPr lang="pl-PL" dirty="0">
                <a:latin typeface="Lucida Console" pitchFamily="49" charset="0"/>
              </a:rPr>
              <a:t> = 2,</a:t>
            </a:r>
          </a:p>
          <a:p>
            <a:r>
              <a:rPr lang="pl-PL" dirty="0">
                <a:latin typeface="Lucida Console" pitchFamily="49" charset="0"/>
              </a:rPr>
              <a:t>     </a:t>
            </a:r>
            <a:r>
              <a:rPr lang="pl-PL" dirty="0" err="1">
                <a:latin typeface="Lucida Console" pitchFamily="49" charset="0"/>
              </a:rPr>
              <a:t>tip.color</a:t>
            </a:r>
            <a:r>
              <a:rPr lang="pl-PL" dirty="0">
                <a:latin typeface="Lucida Console" pitchFamily="49" charset="0"/>
              </a:rPr>
              <a:t> = "red")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563" y="1372128"/>
            <a:ext cx="5328444" cy="532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78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82942"/>
            <a:ext cx="5245198" cy="504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rostokąt 4"/>
          <p:cNvSpPr/>
          <p:nvPr/>
        </p:nvSpPr>
        <p:spPr>
          <a:xfrm>
            <a:off x="0" y="12141"/>
            <a:ext cx="9143999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#Podział na klasy</a:t>
            </a:r>
          </a:p>
          <a:p>
            <a:r>
              <a:rPr lang="pl-PL" dirty="0" err="1" smtClean="0">
                <a:latin typeface="Lucida Console" pitchFamily="49" charset="0"/>
              </a:rPr>
              <a:t>colors</a:t>
            </a:r>
            <a:r>
              <a:rPr lang="pl-PL" dirty="0" smtClean="0">
                <a:latin typeface="Lucida Console" pitchFamily="49" charset="0"/>
              </a:rPr>
              <a:t> </a:t>
            </a:r>
            <a:r>
              <a:rPr lang="pl-PL" dirty="0">
                <a:latin typeface="Lucida Console" pitchFamily="49" charset="0"/>
              </a:rPr>
              <a:t>= c("red", "</a:t>
            </a:r>
            <a:r>
              <a:rPr lang="pl-PL" dirty="0" err="1">
                <a:latin typeface="Lucida Console" pitchFamily="49" charset="0"/>
              </a:rPr>
              <a:t>blue</a:t>
            </a:r>
            <a:r>
              <a:rPr lang="pl-PL" dirty="0">
                <a:latin typeface="Lucida Console" pitchFamily="49" charset="0"/>
              </a:rPr>
              <a:t>", "</a:t>
            </a:r>
            <a:r>
              <a:rPr lang="pl-PL" dirty="0" err="1">
                <a:latin typeface="Lucida Console" pitchFamily="49" charset="0"/>
              </a:rPr>
              <a:t>green</a:t>
            </a:r>
            <a:r>
              <a:rPr lang="pl-PL" dirty="0">
                <a:latin typeface="Lucida Console" pitchFamily="49" charset="0"/>
              </a:rPr>
              <a:t>")</a:t>
            </a:r>
          </a:p>
          <a:p>
            <a:r>
              <a:rPr lang="pl-PL" dirty="0">
                <a:latin typeface="Lucida Console" pitchFamily="49" charset="0"/>
              </a:rPr>
              <a:t>clus3 = </a:t>
            </a:r>
            <a:r>
              <a:rPr lang="pl-PL" dirty="0" err="1">
                <a:latin typeface="Lucida Console" pitchFamily="49" charset="0"/>
              </a:rPr>
              <a:t>cutree</a:t>
            </a:r>
            <a:r>
              <a:rPr lang="pl-PL" dirty="0">
                <a:latin typeface="Lucida Console" pitchFamily="49" charset="0"/>
              </a:rPr>
              <a:t>(</a:t>
            </a:r>
            <a:r>
              <a:rPr lang="pl-PL" dirty="0" err="1">
                <a:latin typeface="Lucida Console" pitchFamily="49" charset="0"/>
              </a:rPr>
              <a:t>hc.snowbeds</a:t>
            </a:r>
            <a:r>
              <a:rPr lang="pl-PL" dirty="0">
                <a:latin typeface="Lucida Console" pitchFamily="49" charset="0"/>
              </a:rPr>
              <a:t>, 3)</a:t>
            </a:r>
          </a:p>
          <a:p>
            <a:r>
              <a:rPr lang="pl-PL" dirty="0">
                <a:latin typeface="Lucida Console" pitchFamily="49" charset="0"/>
              </a:rPr>
              <a:t>plot(</a:t>
            </a:r>
            <a:r>
              <a:rPr lang="pl-PL" dirty="0" err="1">
                <a:latin typeface="Lucida Console" pitchFamily="49" charset="0"/>
              </a:rPr>
              <a:t>as.phylo</a:t>
            </a:r>
            <a:r>
              <a:rPr lang="pl-PL" dirty="0">
                <a:latin typeface="Lucida Console" pitchFamily="49" charset="0"/>
              </a:rPr>
              <a:t>(</a:t>
            </a:r>
            <a:r>
              <a:rPr lang="pl-PL" dirty="0" err="1">
                <a:latin typeface="Lucida Console" pitchFamily="49" charset="0"/>
              </a:rPr>
              <a:t>hc.snowbeds</a:t>
            </a:r>
            <a:r>
              <a:rPr lang="pl-PL" dirty="0">
                <a:latin typeface="Lucida Console" pitchFamily="49" charset="0"/>
              </a:rPr>
              <a:t>), </a:t>
            </a:r>
            <a:r>
              <a:rPr lang="pl-PL" dirty="0" err="1">
                <a:latin typeface="Lucida Console" pitchFamily="49" charset="0"/>
              </a:rPr>
              <a:t>tip.color</a:t>
            </a:r>
            <a:r>
              <a:rPr lang="pl-PL" dirty="0">
                <a:latin typeface="Lucida Console" pitchFamily="49" charset="0"/>
              </a:rPr>
              <a:t> = </a:t>
            </a:r>
            <a:r>
              <a:rPr lang="pl-PL" dirty="0" err="1">
                <a:latin typeface="Lucida Console" pitchFamily="49" charset="0"/>
              </a:rPr>
              <a:t>colors</a:t>
            </a:r>
            <a:r>
              <a:rPr lang="pl-PL" dirty="0">
                <a:latin typeface="Lucida Console" pitchFamily="49" charset="0"/>
              </a:rPr>
              <a:t>[clus3],</a:t>
            </a:r>
          </a:p>
          <a:p>
            <a:r>
              <a:rPr lang="pl-PL" dirty="0">
                <a:latin typeface="Lucida Console" pitchFamily="49" charset="0"/>
              </a:rPr>
              <a:t>     </a:t>
            </a:r>
            <a:r>
              <a:rPr lang="pl-PL" dirty="0" err="1">
                <a:latin typeface="Lucida Console" pitchFamily="49" charset="0"/>
              </a:rPr>
              <a:t>label.offset</a:t>
            </a:r>
            <a:r>
              <a:rPr lang="pl-PL" dirty="0">
                <a:latin typeface="Lucida Console" pitchFamily="49" charset="0"/>
              </a:rPr>
              <a:t> = 0.02, </a:t>
            </a:r>
            <a:r>
              <a:rPr lang="pl-PL" dirty="0" err="1">
                <a:latin typeface="Lucida Console" pitchFamily="49" charset="0"/>
              </a:rPr>
              <a:t>cex</a:t>
            </a:r>
            <a:r>
              <a:rPr lang="pl-PL" dirty="0">
                <a:latin typeface="Lucida Console" pitchFamily="49" charset="0"/>
              </a:rPr>
              <a:t> = 0.8, </a:t>
            </a:r>
            <a:r>
              <a:rPr lang="pl-PL" dirty="0" err="1">
                <a:latin typeface="Lucida Console" pitchFamily="49" charset="0"/>
              </a:rPr>
              <a:t>type</a:t>
            </a:r>
            <a:r>
              <a:rPr lang="pl-PL" dirty="0">
                <a:latin typeface="Lucida Console" pitchFamily="49" charset="0"/>
              </a:rPr>
              <a:t>="fan")</a:t>
            </a:r>
          </a:p>
        </p:txBody>
      </p:sp>
    </p:spTree>
    <p:extLst>
      <p:ext uri="{BB962C8B-B14F-4D97-AF65-F5344CB8AC3E}">
        <p14:creationId xmlns:p14="http://schemas.microsoft.com/office/powerpoint/2010/main" val="36699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11560" y="256490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l-PL" sz="4000" b="1" dirty="0" smtClean="0"/>
              <a:t>Klasyfikacja numeryczna </a:t>
            </a:r>
            <a:r>
              <a:rPr lang="pl-PL" sz="4000" b="1" dirty="0" smtClean="0"/>
              <a:t/>
            </a:r>
            <a:br>
              <a:rPr lang="pl-PL" sz="4000" b="1" dirty="0" smtClean="0"/>
            </a:br>
            <a:r>
              <a:rPr lang="pl-PL" sz="4000" b="1" dirty="0" smtClean="0"/>
              <a:t>i </a:t>
            </a:r>
            <a:r>
              <a:rPr lang="pl-PL" sz="4000" b="1" dirty="0" smtClean="0"/>
              <a:t>miary podobieństwa składu gatunkowego</a:t>
            </a:r>
            <a:endParaRPr lang="pl-PL" sz="4000" b="1" dirty="0"/>
          </a:p>
        </p:txBody>
      </p:sp>
    </p:spTree>
    <p:extLst>
      <p:ext uri="{BB962C8B-B14F-4D97-AF65-F5344CB8AC3E}">
        <p14:creationId xmlns:p14="http://schemas.microsoft.com/office/powerpoint/2010/main" val="230412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8309" y="2492896"/>
            <a:ext cx="91440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#Konflikt pakietów </a:t>
            </a:r>
            <a:r>
              <a:rPr lang="pl-PL" sz="2000" dirty="0" err="1" smtClean="0">
                <a:latin typeface="Lucida Console" pitchFamily="49" charset="0"/>
              </a:rPr>
              <a:t>vegan</a:t>
            </a:r>
            <a:r>
              <a:rPr lang="pl-PL" sz="2200" dirty="0" smtClean="0"/>
              <a:t> z </a:t>
            </a:r>
            <a:r>
              <a:rPr lang="pl-PL" sz="2000" dirty="0" err="1" smtClean="0">
                <a:latin typeface="Lucida Console" pitchFamily="49" charset="0"/>
              </a:rPr>
              <a:t>ape</a:t>
            </a:r>
            <a:r>
              <a:rPr lang="pl-PL" sz="2200" dirty="0" smtClean="0"/>
              <a:t> </a:t>
            </a:r>
            <a:r>
              <a:rPr lang="pl-PL" sz="2200" dirty="0" smtClean="0"/>
              <a:t>– zaczynając </a:t>
            </a:r>
            <a:r>
              <a:rPr lang="pl-PL" sz="2200" dirty="0" smtClean="0"/>
              <a:t>pracę z </a:t>
            </a:r>
            <a:r>
              <a:rPr lang="pl-PL" sz="2000" dirty="0" err="1" smtClean="0">
                <a:latin typeface="Lucida Console" pitchFamily="49" charset="0"/>
              </a:rPr>
              <a:t>vegan</a:t>
            </a:r>
            <a:r>
              <a:rPr lang="pl-PL" sz="2200" dirty="0" smtClean="0"/>
              <a:t> bez wyłączenia pakietu </a:t>
            </a:r>
            <a:r>
              <a:rPr lang="pl-PL" sz="2000" dirty="0" err="1" smtClean="0">
                <a:latin typeface="Lucida Console" pitchFamily="49" charset="0"/>
              </a:rPr>
              <a:t>ape</a:t>
            </a:r>
            <a:r>
              <a:rPr lang="pl-PL" sz="2200" dirty="0" smtClean="0"/>
              <a:t> </a:t>
            </a:r>
            <a:r>
              <a:rPr lang="pl-PL" sz="2200" dirty="0" smtClean="0">
                <a:solidFill>
                  <a:srgbClr val="FF0000"/>
                </a:solidFill>
              </a:rPr>
              <a:t>nie działać </a:t>
            </a:r>
            <a:r>
              <a:rPr lang="pl-PL" sz="2200" dirty="0" smtClean="0"/>
              <a:t>będą pewne funkcje zaimplementowane w </a:t>
            </a:r>
            <a:r>
              <a:rPr lang="pl-PL" sz="2000" dirty="0" err="1">
                <a:latin typeface="Lucida Console" pitchFamily="49" charset="0"/>
              </a:rPr>
              <a:t>vegan</a:t>
            </a:r>
            <a:r>
              <a:rPr lang="pl-PL" sz="2200" dirty="0" smtClean="0"/>
              <a:t>. Wyłączyć pakiet bez potrzeby restartu całego </a:t>
            </a:r>
            <a:r>
              <a:rPr lang="pl-PL" sz="2200" dirty="0" smtClean="0"/>
              <a:t>programu (bo po ponownym uruchomieniu R i </a:t>
            </a:r>
            <a:r>
              <a:rPr lang="pl-PL" sz="2200" dirty="0" err="1" smtClean="0"/>
              <a:t>RStudio</a:t>
            </a:r>
            <a:r>
              <a:rPr lang="pl-PL" sz="2200" dirty="0" smtClean="0"/>
              <a:t> trzeba ponownie wczytywać wszystkie biblioteki) </a:t>
            </a:r>
            <a:r>
              <a:rPr lang="pl-PL" sz="2200" dirty="0" smtClean="0"/>
              <a:t>można w następujący sposób:</a:t>
            </a:r>
          </a:p>
          <a:p>
            <a:endParaRPr lang="pl-PL" sz="2200" dirty="0"/>
          </a:p>
          <a:p>
            <a:r>
              <a:rPr lang="pl-PL" sz="2000" dirty="0" err="1" smtClean="0">
                <a:latin typeface="Lucida Console" pitchFamily="49" charset="0"/>
              </a:rPr>
              <a:t>detach</a:t>
            </a:r>
            <a:r>
              <a:rPr lang="pl-PL" sz="2000" dirty="0" smtClean="0">
                <a:latin typeface="Lucida Console" pitchFamily="49" charset="0"/>
              </a:rPr>
              <a:t>(</a:t>
            </a:r>
            <a:r>
              <a:rPr lang="pl-PL" sz="2000" dirty="0" err="1" smtClean="0">
                <a:latin typeface="Lucida Console" pitchFamily="49" charset="0"/>
              </a:rPr>
              <a:t>package:ape</a:t>
            </a:r>
            <a:r>
              <a:rPr lang="pl-PL" sz="2000" dirty="0" smtClean="0">
                <a:latin typeface="Lucida Console" pitchFamily="49" charset="0"/>
              </a:rPr>
              <a:t>, </a:t>
            </a:r>
            <a:r>
              <a:rPr lang="pl-PL" sz="2000" dirty="0" err="1">
                <a:latin typeface="Lucida Console" pitchFamily="49" charset="0"/>
              </a:rPr>
              <a:t>unload</a:t>
            </a:r>
            <a:r>
              <a:rPr lang="pl-PL" sz="2000" dirty="0">
                <a:latin typeface="Lucida Console" pitchFamily="49" charset="0"/>
              </a:rPr>
              <a:t> = TRUE) </a:t>
            </a:r>
            <a:endParaRPr lang="pl-PL" sz="2000" dirty="0" smtClean="0">
              <a:latin typeface="Lucida Console" pitchFamily="49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3853849" y="908720"/>
            <a:ext cx="141968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pl-PL" altLang="en-US" sz="3400" b="1" dirty="0" smtClean="0"/>
              <a:t>Uwaga</a:t>
            </a:r>
            <a:endParaRPr lang="pl-PL" altLang="en-US" sz="3400" b="1" dirty="0"/>
          </a:p>
        </p:txBody>
      </p:sp>
    </p:spTree>
    <p:extLst>
      <p:ext uri="{BB962C8B-B14F-4D97-AF65-F5344CB8AC3E}">
        <p14:creationId xmlns:p14="http://schemas.microsoft.com/office/powerpoint/2010/main" val="1467989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-1" y="2348880"/>
            <a:ext cx="9143999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400" b="1" dirty="0" smtClean="0"/>
              <a:t>Rozmyte grupowanie </a:t>
            </a:r>
            <a:r>
              <a:rPr lang="pl-PL" sz="3400" b="1" dirty="0" smtClean="0"/>
              <a:t/>
            </a:r>
            <a:br>
              <a:rPr lang="pl-PL" sz="3400" b="1" dirty="0" smtClean="0"/>
            </a:br>
            <a:r>
              <a:rPr lang="pl-PL" sz="3400" b="1" dirty="0" smtClean="0"/>
              <a:t>(</a:t>
            </a:r>
            <a:r>
              <a:rPr lang="pl-PL" sz="3400" b="1" dirty="0" err="1" smtClean="0"/>
              <a:t>fuzzy</a:t>
            </a:r>
            <a:r>
              <a:rPr lang="pl-PL" sz="3400" b="1" dirty="0" smtClean="0"/>
              <a:t> </a:t>
            </a:r>
            <a:r>
              <a:rPr lang="pl-PL" sz="3400" b="1" dirty="0" err="1" smtClean="0"/>
              <a:t>clustering</a:t>
            </a:r>
            <a:r>
              <a:rPr lang="pl-PL" sz="3400" b="1" dirty="0" smtClean="0"/>
              <a:t>)</a:t>
            </a:r>
            <a:endParaRPr lang="pl-PL" sz="3400" b="1" dirty="0"/>
          </a:p>
        </p:txBody>
      </p:sp>
    </p:spTree>
    <p:extLst>
      <p:ext uri="{BB962C8B-B14F-4D97-AF65-F5344CB8AC3E}">
        <p14:creationId xmlns:p14="http://schemas.microsoft.com/office/powerpoint/2010/main" val="710090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79512" y="1844824"/>
            <a:ext cx="8534400" cy="307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pl-PL" altLang="en-US" sz="2200" dirty="0" smtClean="0">
                <a:latin typeface="+mn-lt"/>
              </a:rPr>
              <a:t>#Metoda znakomita w badaniach fitosocjologicznych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pl-PL" altLang="en-US" sz="2200" dirty="0" smtClean="0"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pl-PL" altLang="en-US" sz="2200" dirty="0" smtClean="0">
                <a:latin typeface="+mn-lt"/>
              </a:rPr>
              <a:t>#Określa procentową przynależność gatunku do określonego zbiorowiska roślinnego, dzięki czemu w wyrafinowany sposób można określić </a:t>
            </a:r>
            <a:r>
              <a:rPr lang="pl-PL" altLang="en-US" sz="2200" dirty="0" smtClean="0">
                <a:latin typeface="+mn-lt"/>
              </a:rPr>
              <a:t>przynależność gatunku do danego </a:t>
            </a:r>
            <a:r>
              <a:rPr lang="pl-PL" altLang="en-US" sz="2200" dirty="0" err="1" smtClean="0">
                <a:latin typeface="+mn-lt"/>
              </a:rPr>
              <a:t>syntaksonu</a:t>
            </a:r>
            <a:endParaRPr lang="pl-PL" altLang="en-US" sz="2200" dirty="0" smtClean="0"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pl-PL" altLang="en-US" sz="2200" dirty="0" smtClean="0"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pl-PL" altLang="en-US" sz="2200" dirty="0" smtClean="0">
                <a:latin typeface="+mn-lt"/>
              </a:rPr>
              <a:t>#Metoda przydatna w weryfikacji i rewizji gatunków charakterystycznych dla poszczególnych zbiorowisk roślinnych</a:t>
            </a:r>
            <a:endParaRPr lang="pl-PL" altLang="en-US" sz="2200" dirty="0">
              <a:latin typeface="+mn-lt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3233390" y="620688"/>
            <a:ext cx="266060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pl-PL" altLang="en-US" sz="3400" b="1" dirty="0" smtClean="0"/>
              <a:t>Zastosowanie</a:t>
            </a:r>
            <a:endParaRPr lang="pl-PL" altLang="en-US" sz="3400" b="1" dirty="0"/>
          </a:p>
        </p:txBody>
      </p:sp>
    </p:spTree>
    <p:extLst>
      <p:ext uri="{BB962C8B-B14F-4D97-AF65-F5344CB8AC3E}">
        <p14:creationId xmlns:p14="http://schemas.microsoft.com/office/powerpoint/2010/main" val="320986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738912" y="2276872"/>
            <a:ext cx="741682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#Niektóre </a:t>
            </a:r>
            <a:r>
              <a:rPr lang="pl-PL" sz="2200" dirty="0"/>
              <a:t>obiekty mogą wyraźnie należą do kilku </a:t>
            </a:r>
            <a:r>
              <a:rPr lang="pl-PL" sz="2200" dirty="0" smtClean="0"/>
              <a:t>grup</a:t>
            </a:r>
          </a:p>
          <a:p>
            <a:endParaRPr lang="pl-PL" sz="2200" dirty="0"/>
          </a:p>
          <a:p>
            <a:r>
              <a:rPr lang="pl-PL" sz="2200" dirty="0" smtClean="0"/>
              <a:t>#Przynależność </a:t>
            </a:r>
            <a:r>
              <a:rPr lang="pl-PL" sz="2200" dirty="0"/>
              <a:t>innych obiektów do danej grupy może być mniej </a:t>
            </a:r>
            <a:r>
              <a:rPr lang="pl-PL" sz="2200" dirty="0" smtClean="0"/>
              <a:t>oczywista (albo nieoczywista)</a:t>
            </a:r>
            <a:endParaRPr lang="pl-PL" sz="2200" dirty="0" smtClean="0"/>
          </a:p>
          <a:p>
            <a:endParaRPr lang="pl-PL" sz="2200" dirty="0"/>
          </a:p>
          <a:p>
            <a:r>
              <a:rPr lang="pl-PL" sz="2200" dirty="0" smtClean="0"/>
              <a:t>#Każdej obserwacji przypisywana jest funkcja wskazująca </a:t>
            </a:r>
            <a:r>
              <a:rPr lang="pl-PL" sz="2200" dirty="0"/>
              <a:t>siłę członkostwa we wszystkich lub w niektórych </a:t>
            </a:r>
            <a:r>
              <a:rPr lang="pl-PL" sz="2200" dirty="0" smtClean="0"/>
              <a:t>grupach</a:t>
            </a:r>
            <a:endParaRPr lang="pl-PL" sz="2200" dirty="0"/>
          </a:p>
        </p:txBody>
      </p:sp>
      <p:sp>
        <p:nvSpPr>
          <p:cNvPr id="3" name="Prostokąt 2"/>
          <p:cNvSpPr/>
          <p:nvPr/>
        </p:nvSpPr>
        <p:spPr>
          <a:xfrm>
            <a:off x="2984831" y="928464"/>
            <a:ext cx="315772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pl-PL" altLang="en-US" sz="3400" b="1" dirty="0" smtClean="0"/>
              <a:t>Zasada działania</a:t>
            </a:r>
            <a:endParaRPr lang="pl-PL" altLang="en-US" sz="3400" b="1" dirty="0"/>
          </a:p>
        </p:txBody>
      </p:sp>
    </p:spTree>
    <p:extLst>
      <p:ext uri="{BB962C8B-B14F-4D97-AF65-F5344CB8AC3E}">
        <p14:creationId xmlns:p14="http://schemas.microsoft.com/office/powerpoint/2010/main" val="1977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0" y="1556792"/>
            <a:ext cx="9083039" cy="438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ytuł 1"/>
          <p:cNvSpPr txBox="1">
            <a:spLocks/>
          </p:cNvSpPr>
          <p:nvPr/>
        </p:nvSpPr>
        <p:spPr>
          <a:xfrm>
            <a:off x="-3219" y="476672"/>
            <a:ext cx="9143999" cy="62068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400" b="1" dirty="0" smtClean="0"/>
              <a:t>Complete </a:t>
            </a:r>
            <a:r>
              <a:rPr lang="pl-PL" sz="3400" b="1" dirty="0" err="1" smtClean="0"/>
              <a:t>clustering</a:t>
            </a:r>
            <a:r>
              <a:rPr lang="pl-PL" sz="3400" b="1" dirty="0" smtClean="0"/>
              <a:t> (a) vs. </a:t>
            </a:r>
            <a:r>
              <a:rPr lang="pl-PL" sz="3400" b="1" dirty="0" err="1" smtClean="0"/>
              <a:t>Fuzzy</a:t>
            </a:r>
            <a:r>
              <a:rPr lang="pl-PL" sz="3400" b="1" dirty="0" smtClean="0"/>
              <a:t> </a:t>
            </a:r>
            <a:r>
              <a:rPr lang="pl-PL" sz="3400" b="1" dirty="0" err="1" smtClean="0"/>
              <a:t>clustering</a:t>
            </a:r>
            <a:r>
              <a:rPr lang="pl-PL" sz="3400" b="1" dirty="0" smtClean="0"/>
              <a:t> (b)</a:t>
            </a:r>
          </a:p>
        </p:txBody>
      </p:sp>
    </p:spTree>
    <p:extLst>
      <p:ext uri="{BB962C8B-B14F-4D97-AF65-F5344CB8AC3E}">
        <p14:creationId xmlns:p14="http://schemas.microsoft.com/office/powerpoint/2010/main" val="1663862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0" y="2780927"/>
            <a:ext cx="91439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Miary (nie)podobieństwa składu gatunkowego</a:t>
            </a:r>
            <a:endParaRPr lang="pl-PL" sz="3400" b="1" dirty="0"/>
          </a:p>
        </p:txBody>
      </p:sp>
    </p:spTree>
    <p:extLst>
      <p:ext uri="{BB962C8B-B14F-4D97-AF65-F5344CB8AC3E}">
        <p14:creationId xmlns:p14="http://schemas.microsoft.com/office/powerpoint/2010/main" val="25968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0" y="548680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Miary różnorodności</a:t>
            </a:r>
            <a:endParaRPr lang="pl-PL" sz="3400" b="1" dirty="0"/>
          </a:p>
        </p:txBody>
      </p:sp>
      <p:sp>
        <p:nvSpPr>
          <p:cNvPr id="3" name="Prostokąt 2"/>
          <p:cNvSpPr/>
          <p:nvPr/>
        </p:nvSpPr>
        <p:spPr>
          <a:xfrm>
            <a:off x="0" y="2132856"/>
            <a:ext cx="9144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pl-PL" sz="2200" b="1" dirty="0" smtClean="0">
                <a:solidFill>
                  <a:srgbClr val="FF0000"/>
                </a:solidFill>
              </a:rPr>
              <a:t>Alfa</a:t>
            </a:r>
            <a:r>
              <a:rPr lang="pl-PL" sz="2200" dirty="0" smtClean="0">
                <a:solidFill>
                  <a:srgbClr val="FF0000"/>
                </a:solidFill>
              </a:rPr>
              <a:t> - różnorodność prób w danym zbiorowisku, siedlisku</a:t>
            </a:r>
          </a:p>
          <a:p>
            <a:pPr marL="342900" indent="-342900">
              <a:buAutoNum type="arabicParenR"/>
            </a:pPr>
            <a:r>
              <a:rPr lang="pl-PL" sz="2200" b="1" dirty="0" smtClean="0">
                <a:solidFill>
                  <a:srgbClr val="FF0000"/>
                </a:solidFill>
              </a:rPr>
              <a:t>Beta</a:t>
            </a:r>
            <a:r>
              <a:rPr lang="pl-PL" sz="2200" dirty="0" smtClean="0">
                <a:solidFill>
                  <a:srgbClr val="FF0000"/>
                </a:solidFill>
              </a:rPr>
              <a:t> - zróżnicowanie składu gatunkowego między zbiorowiskami/próbami w gradiencie środowiskowym</a:t>
            </a:r>
          </a:p>
          <a:p>
            <a:pPr marL="342900" indent="-342900">
              <a:buAutoNum type="arabicParenR"/>
            </a:pPr>
            <a:r>
              <a:rPr lang="pl-PL" sz="2200" b="1" dirty="0"/>
              <a:t>G</a:t>
            </a:r>
            <a:r>
              <a:rPr lang="pl-PL" sz="2200" b="1" dirty="0" smtClean="0"/>
              <a:t>amma</a:t>
            </a:r>
            <a:r>
              <a:rPr lang="pl-PL" sz="2200" dirty="0" smtClean="0"/>
              <a:t> - różnorodność </a:t>
            </a:r>
            <a:r>
              <a:rPr lang="pl-PL" sz="2200" dirty="0"/>
              <a:t>większej jednostki geograficznej – wyspy, jednostki </a:t>
            </a:r>
            <a:r>
              <a:rPr lang="pl-PL" sz="2200" dirty="0" smtClean="0"/>
              <a:t>krajobrazowej</a:t>
            </a:r>
          </a:p>
          <a:p>
            <a:pPr marL="342900" indent="-342900">
              <a:buAutoNum type="arabicParenR"/>
            </a:pPr>
            <a:r>
              <a:rPr lang="pl-PL" sz="2200" b="1" dirty="0"/>
              <a:t>E</a:t>
            </a:r>
            <a:r>
              <a:rPr lang="pl-PL" sz="2200" b="1" dirty="0" smtClean="0"/>
              <a:t>psilon</a:t>
            </a:r>
            <a:r>
              <a:rPr lang="pl-PL" sz="2200" dirty="0" smtClean="0"/>
              <a:t> - sumaryczna </a:t>
            </a:r>
            <a:r>
              <a:rPr lang="pl-PL" sz="2200" dirty="0"/>
              <a:t>różnorodność grupy obszarów odznaczających się różnorodnością </a:t>
            </a:r>
            <a:r>
              <a:rPr lang="pl-PL" sz="2200" dirty="0" smtClean="0"/>
              <a:t>gamma 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371877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370" y="6069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Różnorodność alfa</a:t>
            </a:r>
            <a:endParaRPr lang="pl-PL" sz="3400" b="1" dirty="0"/>
          </a:p>
        </p:txBody>
      </p:sp>
      <p:sp>
        <p:nvSpPr>
          <p:cNvPr id="3" name="Prostokąt 2"/>
          <p:cNvSpPr/>
          <p:nvPr/>
        </p:nvSpPr>
        <p:spPr>
          <a:xfrm>
            <a:off x="-21580" y="677887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200" dirty="0" smtClean="0"/>
              <a:t>Najprostszą miarą jest bogactwo gatunkowe</a:t>
            </a:r>
            <a:endParaRPr lang="pl-PL" sz="2200" dirty="0"/>
          </a:p>
        </p:txBody>
      </p:sp>
      <p:sp>
        <p:nvSpPr>
          <p:cNvPr id="4" name="Prostokąt 3"/>
          <p:cNvSpPr/>
          <p:nvPr/>
        </p:nvSpPr>
        <p:spPr>
          <a:xfrm>
            <a:off x="457432" y="1268760"/>
            <a:ext cx="8185695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#Gatunki w kolumnach, powierzchnie w wierszach (nie trzeba transformować do danych binarnych)</a:t>
            </a:r>
          </a:p>
          <a:p>
            <a:endParaRPr lang="pl-PL" sz="2200" dirty="0"/>
          </a:p>
          <a:p>
            <a:r>
              <a:rPr lang="pl-PL" sz="2000" dirty="0" smtClean="0">
                <a:latin typeface="Lucida Console" pitchFamily="49" charset="0"/>
              </a:rPr>
              <a:t>snowbeds2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13" y="2852936"/>
            <a:ext cx="8559442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51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562860" y="116632"/>
            <a:ext cx="6336704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#Liczba gatunków w każdej powierzchni badawczej</a:t>
            </a:r>
          </a:p>
          <a:p>
            <a:endParaRPr lang="pl-PL" sz="2200" dirty="0" smtClean="0"/>
          </a:p>
          <a:p>
            <a:r>
              <a:rPr lang="pl-PL" sz="2000" dirty="0" err="1" smtClean="0">
                <a:latin typeface="Lucida Console" pitchFamily="49" charset="0"/>
              </a:rPr>
              <a:t>library</a:t>
            </a:r>
            <a:r>
              <a:rPr lang="pl-PL" sz="2000" dirty="0" smtClean="0">
                <a:latin typeface="Lucida Console" pitchFamily="49" charset="0"/>
              </a:rPr>
              <a:t>(</a:t>
            </a:r>
            <a:r>
              <a:rPr lang="pl-PL" sz="2000" dirty="0" err="1" smtClean="0">
                <a:latin typeface="Lucida Console" pitchFamily="49" charset="0"/>
              </a:rPr>
              <a:t>vegan</a:t>
            </a:r>
            <a:r>
              <a:rPr lang="pl-PL" sz="2000" dirty="0">
                <a:latin typeface="Lucida Console" pitchFamily="49" charset="0"/>
              </a:rPr>
              <a:t>)</a:t>
            </a:r>
          </a:p>
          <a:p>
            <a:r>
              <a:rPr lang="pl-PL" sz="2000" dirty="0" err="1">
                <a:latin typeface="Lucida Console" pitchFamily="49" charset="0"/>
              </a:rPr>
              <a:t>spec.number</a:t>
            </a:r>
            <a:r>
              <a:rPr lang="pl-PL" sz="2000" dirty="0">
                <a:latin typeface="Lucida Console" pitchFamily="49" charset="0"/>
              </a:rPr>
              <a:t>&lt;-</a:t>
            </a:r>
            <a:r>
              <a:rPr lang="pl-PL" sz="2000" dirty="0" err="1">
                <a:latin typeface="Lucida Console" pitchFamily="49" charset="0"/>
              </a:rPr>
              <a:t>specnumber</a:t>
            </a:r>
            <a:r>
              <a:rPr lang="pl-PL" sz="2000" dirty="0">
                <a:latin typeface="Lucida Console" pitchFamily="49" charset="0"/>
              </a:rPr>
              <a:t>(snowbeds2</a:t>
            </a:r>
            <a:r>
              <a:rPr lang="pl-PL" sz="2000" dirty="0" smtClean="0">
                <a:latin typeface="Lucida Console" pitchFamily="49" charset="0"/>
              </a:rPr>
              <a:t>)</a:t>
            </a:r>
          </a:p>
          <a:p>
            <a:endParaRPr lang="pl-PL" sz="1900" dirty="0">
              <a:latin typeface="Lucida Console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0" y="1844824"/>
            <a:ext cx="7999008" cy="185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rostokąt 4"/>
          <p:cNvSpPr/>
          <p:nvPr/>
        </p:nvSpPr>
        <p:spPr>
          <a:xfrm>
            <a:off x="562860" y="3933056"/>
            <a:ext cx="79990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#Albo po prostu</a:t>
            </a:r>
          </a:p>
          <a:p>
            <a:r>
              <a:rPr lang="pl-PL" sz="2000" dirty="0" smtClean="0">
                <a:latin typeface="Lucida Console" pitchFamily="49" charset="0"/>
              </a:rPr>
              <a:t>snow.pa&lt;-</a:t>
            </a:r>
            <a:r>
              <a:rPr lang="pl-PL" sz="2000" dirty="0" err="1" smtClean="0">
                <a:latin typeface="Lucida Console" pitchFamily="49" charset="0"/>
              </a:rPr>
              <a:t>decostand</a:t>
            </a:r>
            <a:r>
              <a:rPr lang="pl-PL" sz="2000" dirty="0" smtClean="0">
                <a:latin typeface="Lucida Console" pitchFamily="49" charset="0"/>
              </a:rPr>
              <a:t>(snowbeds2, </a:t>
            </a:r>
            <a:r>
              <a:rPr lang="pl-PL" sz="2000" dirty="0" err="1" smtClean="0">
                <a:latin typeface="Lucida Console" pitchFamily="49" charset="0"/>
              </a:rPr>
              <a:t>method</a:t>
            </a:r>
            <a:r>
              <a:rPr lang="pl-PL" sz="2000" dirty="0">
                <a:latin typeface="Lucida Console" pitchFamily="49" charset="0"/>
              </a:rPr>
              <a:t>="pa")</a:t>
            </a:r>
            <a:endParaRPr lang="pl-PL" sz="2000" dirty="0" smtClean="0">
              <a:latin typeface="Lucida Console" pitchFamily="49" charset="0"/>
            </a:endParaRPr>
          </a:p>
          <a:p>
            <a:r>
              <a:rPr lang="pl-PL" sz="2000" dirty="0" err="1" smtClean="0">
                <a:latin typeface="Lucida Console" pitchFamily="49" charset="0"/>
              </a:rPr>
              <a:t>rowSums</a:t>
            </a:r>
            <a:r>
              <a:rPr lang="pl-PL" sz="2000" dirty="0" smtClean="0">
                <a:latin typeface="Lucida Console" pitchFamily="49" charset="0"/>
              </a:rPr>
              <a:t>(snow.pa)</a:t>
            </a:r>
          </a:p>
          <a:p>
            <a:endParaRPr lang="pl-PL" sz="19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1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0" y="116632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Wskaźnik </a:t>
            </a:r>
            <a:r>
              <a:rPr lang="pl-PL" sz="3400" b="1" dirty="0" err="1" smtClean="0"/>
              <a:t>Shannona</a:t>
            </a:r>
            <a:r>
              <a:rPr lang="pl-PL" sz="3400" b="1" dirty="0" smtClean="0"/>
              <a:t>-Wienera</a:t>
            </a:r>
            <a:endParaRPr lang="pl-PL" sz="3400" b="1" dirty="0"/>
          </a:p>
        </p:txBody>
      </p:sp>
      <p:sp>
        <p:nvSpPr>
          <p:cNvPr id="3" name="Prostokąt 2"/>
          <p:cNvSpPr/>
          <p:nvPr/>
        </p:nvSpPr>
        <p:spPr>
          <a:xfrm>
            <a:off x="539552" y="1124743"/>
            <a:ext cx="550136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Lucida Console" panose="020B0609040504020204" pitchFamily="49" charset="0"/>
              </a:rPr>
              <a:t>snowbeds2</a:t>
            </a:r>
          </a:p>
          <a:p>
            <a:endParaRPr lang="pl-PL" sz="2000" dirty="0" smtClean="0">
              <a:latin typeface="Lucida Console" panose="020B0609040504020204" pitchFamily="49" charset="0"/>
            </a:endParaRPr>
          </a:p>
          <a:p>
            <a:r>
              <a:rPr lang="pl-PL" sz="2200" dirty="0" smtClean="0"/>
              <a:t>#gatunki </a:t>
            </a:r>
            <a:r>
              <a:rPr lang="pl-PL" sz="2200" dirty="0"/>
              <a:t>w kolumnach, a próby w wierszach</a:t>
            </a:r>
            <a:r>
              <a:rPr lang="pl-PL" sz="2200" dirty="0" smtClean="0"/>
              <a:t>:</a:t>
            </a:r>
            <a:r>
              <a:rPr lang="pl-PL" sz="2200" dirty="0" smtClean="0"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13" y="2564904"/>
            <a:ext cx="8559442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18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0" y="476672"/>
            <a:ext cx="90364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Czym jest klasyfikacja numeryczna?</a:t>
            </a:r>
            <a:endParaRPr lang="pl-PL" sz="3400" b="1" dirty="0"/>
          </a:p>
        </p:txBody>
      </p:sp>
      <p:sp>
        <p:nvSpPr>
          <p:cNvPr id="4" name="pole tekstowe 3"/>
          <p:cNvSpPr txBox="1"/>
          <p:nvPr/>
        </p:nvSpPr>
        <p:spPr>
          <a:xfrm>
            <a:off x="0" y="1916832"/>
            <a:ext cx="914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 smtClean="0"/>
              <a:t>#Według niektórych </a:t>
            </a:r>
            <a:r>
              <a:rPr lang="pl-PL" sz="2200" dirty="0" smtClean="0"/>
              <a:t>badaczy (np. prof. Richard Telford) </a:t>
            </a:r>
            <a:r>
              <a:rPr lang="pl-PL" sz="2200" dirty="0" smtClean="0"/>
              <a:t>najprostsza metoda ordynacji</a:t>
            </a:r>
          </a:p>
          <a:p>
            <a:r>
              <a:rPr lang="pl-PL" sz="2200" dirty="0" smtClean="0"/>
              <a:t>#Dzieli zbiór danych na grupy </a:t>
            </a:r>
          </a:p>
          <a:p>
            <a:r>
              <a:rPr lang="pl-PL" sz="2200" dirty="0" smtClean="0"/>
              <a:t>#Ułatwia </a:t>
            </a:r>
            <a:r>
              <a:rPr lang="pl-PL" sz="2200" dirty="0"/>
              <a:t>wyodrębnienie </a:t>
            </a:r>
            <a:r>
              <a:rPr lang="pl-PL" sz="2200" dirty="0" smtClean="0"/>
              <a:t>zasadniczych cech przedmiotów badania</a:t>
            </a:r>
            <a:endParaRPr lang="pl-PL" sz="2200" dirty="0"/>
          </a:p>
          <a:p>
            <a:r>
              <a:rPr lang="pl-PL" sz="2200" dirty="0" smtClean="0"/>
              <a:t>#Redukcja </a:t>
            </a:r>
            <a:r>
              <a:rPr lang="pl-PL" sz="2200" dirty="0"/>
              <a:t>dużej liczby danych pierwotnych do kilku podstawowych </a:t>
            </a:r>
            <a:r>
              <a:rPr lang="pl-PL" sz="2200" dirty="0" smtClean="0"/>
              <a:t>kategorii</a:t>
            </a:r>
          </a:p>
          <a:p>
            <a:r>
              <a:rPr lang="pl-PL" sz="2200" dirty="0" smtClean="0"/>
              <a:t>#Zmniejszenie </a:t>
            </a:r>
            <a:r>
              <a:rPr lang="pl-PL" sz="2200" dirty="0"/>
              <a:t>nakładu pracy i czasu </a:t>
            </a:r>
            <a:r>
              <a:rPr lang="pl-PL" sz="2200" dirty="0" smtClean="0"/>
              <a:t>analiz (mając 50 obiektów istnieje 10</a:t>
            </a:r>
            <a:r>
              <a:rPr lang="pl-PL" sz="2200" baseline="30000" dirty="0" smtClean="0"/>
              <a:t>80</a:t>
            </a:r>
            <a:r>
              <a:rPr lang="pl-PL" sz="2200" dirty="0" smtClean="0"/>
              <a:t> możliwych sposobów podziału obiektów)</a:t>
            </a:r>
          </a:p>
          <a:p>
            <a:r>
              <a:rPr lang="pl-PL" sz="2200" dirty="0" smtClean="0"/>
              <a:t>#Odkrycie </a:t>
            </a:r>
            <a:r>
              <a:rPr lang="pl-PL" sz="2200" dirty="0"/>
              <a:t>nieznanej struktury analizowanych </a:t>
            </a:r>
            <a:r>
              <a:rPr lang="pl-PL" sz="2200" dirty="0" smtClean="0"/>
              <a:t>danych</a:t>
            </a:r>
          </a:p>
          <a:p>
            <a:r>
              <a:rPr lang="pl-PL" sz="2200" dirty="0" smtClean="0"/>
              <a:t>#Porównywanie </a:t>
            </a:r>
            <a:r>
              <a:rPr lang="pl-PL" sz="2200" dirty="0"/>
              <a:t>obiektów </a:t>
            </a:r>
            <a:r>
              <a:rPr lang="pl-PL" sz="2200" dirty="0" smtClean="0"/>
              <a:t>wielocechowych</a:t>
            </a:r>
            <a:endParaRPr lang="pl-PL" sz="2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38999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1052736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err="1">
                <a:latin typeface="Lucida Console" panose="020B0609040504020204" pitchFamily="49" charset="0"/>
              </a:rPr>
              <a:t>Shannon.index</a:t>
            </a:r>
            <a:r>
              <a:rPr lang="pl-PL" sz="2000" dirty="0">
                <a:latin typeface="Lucida Console" panose="020B0609040504020204" pitchFamily="49" charset="0"/>
              </a:rPr>
              <a:t>&lt;-</a:t>
            </a:r>
            <a:r>
              <a:rPr lang="pl-PL" sz="2000" dirty="0" err="1" smtClean="0">
                <a:latin typeface="Lucida Console" panose="020B0609040504020204" pitchFamily="49" charset="0"/>
              </a:rPr>
              <a:t>diversity</a:t>
            </a:r>
            <a:r>
              <a:rPr lang="pl-PL" sz="2000" dirty="0" smtClean="0">
                <a:latin typeface="Lucida Console" panose="020B0609040504020204" pitchFamily="49" charset="0"/>
              </a:rPr>
              <a:t>(snowbeds2), </a:t>
            </a:r>
            <a:r>
              <a:rPr lang="pl-PL" sz="2000" dirty="0" err="1">
                <a:latin typeface="Lucida Console" panose="020B0609040504020204" pitchFamily="49" charset="0"/>
              </a:rPr>
              <a:t>index</a:t>
            </a:r>
            <a:r>
              <a:rPr lang="pl-PL" sz="2000" dirty="0">
                <a:latin typeface="Lucida Console" panose="020B0609040504020204" pitchFamily="49" charset="0"/>
              </a:rPr>
              <a:t>="</a:t>
            </a:r>
            <a:r>
              <a:rPr lang="pl-PL" sz="2000" dirty="0" err="1">
                <a:latin typeface="Lucida Console" panose="020B0609040504020204" pitchFamily="49" charset="0"/>
              </a:rPr>
              <a:t>shannon</a:t>
            </a:r>
            <a:r>
              <a:rPr lang="pl-PL" sz="2000" dirty="0">
                <a:latin typeface="Lucida Console" panose="020B0609040504020204" pitchFamily="49" charset="0"/>
              </a:rPr>
              <a:t>", MARGIN=1, </a:t>
            </a:r>
            <a:r>
              <a:rPr lang="pl-PL" sz="2000" dirty="0" err="1">
                <a:latin typeface="Lucida Console" panose="020B0609040504020204" pitchFamily="49" charset="0"/>
              </a:rPr>
              <a:t>base</a:t>
            </a:r>
            <a:r>
              <a:rPr lang="pl-PL" sz="2000" dirty="0">
                <a:latin typeface="Lucida Console" panose="020B0609040504020204" pitchFamily="49" charset="0"/>
              </a:rPr>
              <a:t>=</a:t>
            </a:r>
            <a:r>
              <a:rPr lang="pl-PL" sz="2000" dirty="0" err="1">
                <a:latin typeface="Lucida Console" panose="020B0609040504020204" pitchFamily="49" charset="0"/>
              </a:rPr>
              <a:t>exp</a:t>
            </a:r>
            <a:r>
              <a:rPr lang="pl-PL" sz="2000" dirty="0">
                <a:latin typeface="Lucida Console" panose="020B0609040504020204" pitchFamily="49" charset="0"/>
              </a:rPr>
              <a:t>(1</a:t>
            </a:r>
            <a:r>
              <a:rPr lang="pl-PL" sz="2000" dirty="0" smtClean="0">
                <a:latin typeface="Lucida Console" panose="020B0609040504020204" pitchFamily="49" charset="0"/>
              </a:rPr>
              <a:t>))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66543"/>
            <a:ext cx="878497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7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0" y="116632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Wskaźnik </a:t>
            </a:r>
            <a:r>
              <a:rPr lang="pl-PL" sz="3400" b="1" dirty="0" err="1" smtClean="0"/>
              <a:t>równocenności</a:t>
            </a:r>
            <a:r>
              <a:rPr lang="pl-PL" sz="3400" b="1" dirty="0" smtClean="0"/>
              <a:t> </a:t>
            </a:r>
            <a:r>
              <a:rPr lang="pl-PL" sz="3400" b="1" dirty="0" err="1" smtClean="0"/>
              <a:t>Pielou</a:t>
            </a:r>
            <a:r>
              <a:rPr lang="pl-PL" sz="3400" b="1" dirty="0" smtClean="0"/>
              <a:t> (</a:t>
            </a:r>
            <a:r>
              <a:rPr lang="pl-PL" sz="3400" b="1" dirty="0" err="1" smtClean="0"/>
              <a:t>evenness</a:t>
            </a:r>
            <a:r>
              <a:rPr lang="pl-PL" sz="3400" b="1" dirty="0" smtClean="0"/>
              <a:t>)</a:t>
            </a:r>
            <a:endParaRPr lang="pl-PL" sz="3400" b="1" dirty="0"/>
          </a:p>
        </p:txBody>
      </p:sp>
      <p:sp>
        <p:nvSpPr>
          <p:cNvPr id="4" name="Prostokąt 3"/>
          <p:cNvSpPr/>
          <p:nvPr/>
        </p:nvSpPr>
        <p:spPr>
          <a:xfrm>
            <a:off x="0" y="1484784"/>
            <a:ext cx="9144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err="1" smtClean="0">
                <a:latin typeface="Lucida Console" pitchFamily="49" charset="0"/>
              </a:rPr>
              <a:t>spec.number</a:t>
            </a:r>
            <a:r>
              <a:rPr lang="pl-PL" sz="2000" dirty="0" smtClean="0">
                <a:latin typeface="Lucida Console" pitchFamily="49" charset="0"/>
              </a:rPr>
              <a:t>&lt;-</a:t>
            </a:r>
            <a:r>
              <a:rPr lang="pl-PL" sz="2000" dirty="0" err="1" smtClean="0">
                <a:latin typeface="Lucida Console" pitchFamily="49" charset="0"/>
              </a:rPr>
              <a:t>specnumber</a:t>
            </a:r>
            <a:r>
              <a:rPr lang="pl-PL" sz="2000" dirty="0" smtClean="0">
                <a:latin typeface="Lucida Console" pitchFamily="49" charset="0"/>
              </a:rPr>
              <a:t>(snowbeds2)</a:t>
            </a:r>
          </a:p>
          <a:p>
            <a:r>
              <a:rPr lang="pl-PL" sz="2000" dirty="0" err="1">
                <a:latin typeface="Lucida Console" panose="020B0609040504020204" pitchFamily="49" charset="0"/>
              </a:rPr>
              <a:t>Shannon.index</a:t>
            </a:r>
            <a:r>
              <a:rPr lang="pl-PL" sz="2000" dirty="0">
                <a:latin typeface="Lucida Console" panose="020B0609040504020204" pitchFamily="49" charset="0"/>
              </a:rPr>
              <a:t>&lt;-</a:t>
            </a:r>
            <a:r>
              <a:rPr lang="pl-PL" sz="2000" dirty="0" err="1" smtClean="0">
                <a:latin typeface="Lucida Console" panose="020B0609040504020204" pitchFamily="49" charset="0"/>
              </a:rPr>
              <a:t>diversity</a:t>
            </a:r>
            <a:r>
              <a:rPr lang="pl-PL" sz="2000" dirty="0" smtClean="0">
                <a:latin typeface="Lucida Console" panose="020B0609040504020204" pitchFamily="49" charset="0"/>
              </a:rPr>
              <a:t>(snowbeds2, </a:t>
            </a:r>
            <a:r>
              <a:rPr lang="pl-PL" sz="2000" dirty="0" err="1">
                <a:latin typeface="Lucida Console" panose="020B0609040504020204" pitchFamily="49" charset="0"/>
              </a:rPr>
              <a:t>index</a:t>
            </a:r>
            <a:r>
              <a:rPr lang="pl-PL" sz="2000" dirty="0">
                <a:latin typeface="Lucida Console" panose="020B0609040504020204" pitchFamily="49" charset="0"/>
              </a:rPr>
              <a:t>="</a:t>
            </a:r>
            <a:r>
              <a:rPr lang="pl-PL" sz="2000" dirty="0" err="1">
                <a:latin typeface="Lucida Console" panose="020B0609040504020204" pitchFamily="49" charset="0"/>
              </a:rPr>
              <a:t>shannon</a:t>
            </a:r>
            <a:r>
              <a:rPr lang="pl-PL" sz="2000" dirty="0">
                <a:latin typeface="Lucida Console" panose="020B0609040504020204" pitchFamily="49" charset="0"/>
              </a:rPr>
              <a:t>", MARGIN=1, </a:t>
            </a:r>
            <a:r>
              <a:rPr lang="pl-PL" sz="2000" dirty="0" err="1">
                <a:latin typeface="Lucida Console" panose="020B0609040504020204" pitchFamily="49" charset="0"/>
              </a:rPr>
              <a:t>base</a:t>
            </a:r>
            <a:r>
              <a:rPr lang="pl-PL" sz="2000" dirty="0">
                <a:latin typeface="Lucida Console" panose="020B0609040504020204" pitchFamily="49" charset="0"/>
              </a:rPr>
              <a:t>=</a:t>
            </a:r>
            <a:r>
              <a:rPr lang="pl-PL" sz="2000" dirty="0" err="1">
                <a:latin typeface="Lucida Console" panose="020B0609040504020204" pitchFamily="49" charset="0"/>
              </a:rPr>
              <a:t>exp</a:t>
            </a:r>
            <a:r>
              <a:rPr lang="pl-PL" sz="2000" dirty="0">
                <a:latin typeface="Lucida Console" panose="020B0609040504020204" pitchFamily="49" charset="0"/>
              </a:rPr>
              <a:t>(1))</a:t>
            </a:r>
          </a:p>
          <a:p>
            <a:r>
              <a:rPr lang="pl-PL" sz="2000" dirty="0" err="1" smtClean="0">
                <a:latin typeface="Lucida Console" panose="020B0609040504020204" pitchFamily="49" charset="0"/>
              </a:rPr>
              <a:t>Eveness</a:t>
            </a:r>
            <a:r>
              <a:rPr lang="pl-PL" sz="2000" dirty="0">
                <a:latin typeface="Lucida Console" panose="020B0609040504020204" pitchFamily="49" charset="0"/>
              </a:rPr>
              <a:t>&lt;-</a:t>
            </a:r>
            <a:r>
              <a:rPr lang="pl-PL" sz="2000" dirty="0" err="1" smtClean="0">
                <a:latin typeface="Lucida Console" panose="020B0609040504020204" pitchFamily="49" charset="0"/>
              </a:rPr>
              <a:t>Shannon.index</a:t>
            </a:r>
            <a:r>
              <a:rPr lang="pl-PL" sz="2000" dirty="0" smtClean="0">
                <a:latin typeface="Lucida Console" panose="020B0609040504020204" pitchFamily="49" charset="0"/>
              </a:rPr>
              <a:t>/log(</a:t>
            </a:r>
            <a:r>
              <a:rPr lang="pl-PL" sz="2000" dirty="0" err="1">
                <a:latin typeface="Lucida Console" pitchFamily="49" charset="0"/>
              </a:rPr>
              <a:t>spec.number</a:t>
            </a:r>
            <a:r>
              <a:rPr lang="pl-PL" sz="2000" dirty="0" smtClean="0">
                <a:latin typeface="Lucida Console" panose="020B0609040504020204" pitchFamily="49" charset="0"/>
              </a:rPr>
              <a:t>)</a:t>
            </a:r>
            <a:endParaRPr lang="pl-PL" sz="2000" dirty="0">
              <a:latin typeface="Lucida Console" panose="020B0609040504020204" pitchFamily="49" charset="0"/>
            </a:endParaRPr>
          </a:p>
          <a:p>
            <a:endParaRPr lang="pl-PL" dirty="0">
              <a:latin typeface="Lucida Console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51" y="3429000"/>
            <a:ext cx="8651498" cy="1720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12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3370" y="764704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Różnorodność beta</a:t>
            </a:r>
          </a:p>
        </p:txBody>
      </p:sp>
      <p:sp>
        <p:nvSpPr>
          <p:cNvPr id="5" name="Prostokąt 4"/>
          <p:cNvSpPr/>
          <p:nvPr/>
        </p:nvSpPr>
        <p:spPr>
          <a:xfrm>
            <a:off x="-21580" y="2204864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#Najczęściej używane w naukach biologicznych miary niepodobieństwa składu gatunkowego to:</a:t>
            </a:r>
          </a:p>
          <a:p>
            <a:endParaRPr lang="pl-PL" sz="2200" dirty="0" smtClean="0"/>
          </a:p>
          <a:p>
            <a:pPr marL="342900" indent="-342900">
              <a:buFontTx/>
              <a:buChar char="-"/>
            </a:pPr>
            <a:r>
              <a:rPr lang="pl-PL" sz="2200" dirty="0" smtClean="0"/>
              <a:t>Wskaźnik niepodobieństwa </a:t>
            </a:r>
            <a:r>
              <a:rPr lang="pl-PL" sz="2200" dirty="0" err="1" smtClean="0"/>
              <a:t>Bray</a:t>
            </a:r>
            <a:r>
              <a:rPr lang="pl-PL" sz="2200" dirty="0" smtClean="0"/>
              <a:t>-Curtisa (dla danych </a:t>
            </a:r>
            <a:r>
              <a:rPr lang="pl-PL" sz="2200" dirty="0" smtClean="0"/>
              <a:t>binarnych/niebinarnych</a:t>
            </a:r>
            <a:r>
              <a:rPr lang="pl-PL" sz="2200" dirty="0" smtClean="0"/>
              <a:t>)</a:t>
            </a:r>
          </a:p>
          <a:p>
            <a:pPr marL="342900" indent="-342900">
              <a:buFontTx/>
              <a:buChar char="-"/>
            </a:pPr>
            <a:r>
              <a:rPr lang="pl-PL" sz="2200" dirty="0" smtClean="0"/>
              <a:t>Wskaźnik niepodobieństwa </a:t>
            </a:r>
            <a:r>
              <a:rPr lang="pl-PL" sz="2200" dirty="0" err="1" smtClean="0"/>
              <a:t>Sorensena</a:t>
            </a:r>
            <a:r>
              <a:rPr lang="pl-PL" sz="2200" dirty="0" smtClean="0"/>
              <a:t> (dla danych binarnych</a:t>
            </a:r>
            <a:r>
              <a:rPr lang="pl-PL" sz="2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05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29"/>
            <a:ext cx="4461886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913417"/>
            <a:ext cx="5944420" cy="5961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095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3370" y="260648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Wskaźnik </a:t>
            </a:r>
            <a:r>
              <a:rPr lang="pl-PL" sz="3400" b="1" dirty="0" err="1" smtClean="0"/>
              <a:t>Bray</a:t>
            </a:r>
            <a:r>
              <a:rPr lang="pl-PL" sz="3400" b="1" dirty="0" smtClean="0"/>
              <a:t>-Curtisa</a:t>
            </a:r>
          </a:p>
        </p:txBody>
      </p:sp>
      <p:sp>
        <p:nvSpPr>
          <p:cNvPr id="4" name="Prostokąt 3"/>
          <p:cNvSpPr/>
          <p:nvPr/>
        </p:nvSpPr>
        <p:spPr>
          <a:xfrm>
            <a:off x="0" y="124033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err="1">
                <a:latin typeface="Lucida Console" pitchFamily="49" charset="0"/>
              </a:rPr>
              <a:t>snowbeds.dist</a:t>
            </a:r>
            <a:r>
              <a:rPr lang="pl-PL" sz="2000" dirty="0">
                <a:latin typeface="Lucida Console" pitchFamily="49" charset="0"/>
              </a:rPr>
              <a:t>&lt;-</a:t>
            </a:r>
            <a:r>
              <a:rPr lang="pl-PL" sz="2000" dirty="0" err="1">
                <a:latin typeface="Lucida Console" pitchFamily="49" charset="0"/>
              </a:rPr>
              <a:t>vegdist</a:t>
            </a:r>
            <a:r>
              <a:rPr lang="pl-PL" sz="2000" dirty="0">
                <a:latin typeface="Lucida Console" pitchFamily="49" charset="0"/>
              </a:rPr>
              <a:t>(snowbeds2, </a:t>
            </a:r>
            <a:r>
              <a:rPr lang="pl-PL" sz="2000" dirty="0" err="1">
                <a:latin typeface="Lucida Console" pitchFamily="49" charset="0"/>
              </a:rPr>
              <a:t>method</a:t>
            </a:r>
            <a:r>
              <a:rPr lang="pl-PL" sz="2000" dirty="0">
                <a:latin typeface="Lucida Console" pitchFamily="49" charset="0"/>
              </a:rPr>
              <a:t>="</a:t>
            </a:r>
            <a:r>
              <a:rPr lang="pl-PL" sz="2000" dirty="0" err="1">
                <a:latin typeface="Lucida Console" pitchFamily="49" charset="0"/>
              </a:rPr>
              <a:t>bray</a:t>
            </a:r>
            <a:r>
              <a:rPr lang="pl-PL" sz="2000" dirty="0">
                <a:latin typeface="Lucida Console" pitchFamily="49" charset="0"/>
              </a:rPr>
              <a:t>")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2074276"/>
            <a:ext cx="7560840" cy="427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70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4391"/>
            <a:ext cx="9144000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#Jak z macierzy wyciągnąć niepodobieństwo składu gatunkowego pomiędzy próbami z dwóch punktów w czasie?</a:t>
            </a:r>
          </a:p>
          <a:p>
            <a:endParaRPr lang="pl-PL" sz="2400" dirty="0" smtClean="0"/>
          </a:p>
          <a:p>
            <a:r>
              <a:rPr lang="pl-PL" sz="2200" dirty="0" smtClean="0"/>
              <a:t>#Obiekt typu „</a:t>
            </a:r>
            <a:r>
              <a:rPr lang="pl-PL" sz="2200" dirty="0" err="1" smtClean="0"/>
              <a:t>dist</a:t>
            </a:r>
            <a:r>
              <a:rPr lang="pl-PL" sz="2200" dirty="0" smtClean="0"/>
              <a:t>” zmienić na obiekt typu „</a:t>
            </a:r>
            <a:r>
              <a:rPr lang="pl-PL" sz="2200" dirty="0" err="1" smtClean="0"/>
              <a:t>matrix</a:t>
            </a:r>
            <a:r>
              <a:rPr lang="pl-PL" sz="2200" dirty="0" smtClean="0"/>
              <a:t>”</a:t>
            </a:r>
          </a:p>
          <a:p>
            <a:endParaRPr lang="pl-PL" sz="2200" dirty="0" smtClean="0"/>
          </a:p>
          <a:p>
            <a:r>
              <a:rPr lang="pl-PL" sz="1900" dirty="0" err="1" smtClean="0">
                <a:latin typeface="Lucida Console" panose="020B0609040504020204" pitchFamily="49" charset="0"/>
              </a:rPr>
              <a:t>snowbeds.dist.matrix</a:t>
            </a:r>
            <a:r>
              <a:rPr lang="pl-PL" sz="1900" dirty="0" smtClean="0">
                <a:latin typeface="Lucida Console" panose="020B0609040504020204" pitchFamily="49" charset="0"/>
              </a:rPr>
              <a:t>&lt;-</a:t>
            </a:r>
            <a:r>
              <a:rPr lang="pl-PL" sz="1900" dirty="0" err="1" smtClean="0">
                <a:latin typeface="Lucida Console" panose="020B0609040504020204" pitchFamily="49" charset="0"/>
              </a:rPr>
              <a:t>as.matrix</a:t>
            </a:r>
            <a:r>
              <a:rPr lang="pl-PL" sz="1900" dirty="0" smtClean="0">
                <a:latin typeface="Lucida Console" panose="020B0609040504020204" pitchFamily="49" charset="0"/>
              </a:rPr>
              <a:t>(</a:t>
            </a:r>
            <a:r>
              <a:rPr lang="pl-PL" sz="1900" dirty="0" err="1">
                <a:latin typeface="Lucida Console" panose="020B0609040504020204" pitchFamily="49" charset="0"/>
              </a:rPr>
              <a:t>snowbeds.dist</a:t>
            </a:r>
            <a:r>
              <a:rPr lang="pl-PL" sz="1900" dirty="0" smtClean="0">
                <a:latin typeface="Lucida Console" panose="020B0609040504020204" pitchFamily="49" charset="0"/>
              </a:rPr>
              <a:t>)</a:t>
            </a:r>
            <a:endParaRPr lang="pl-PL" sz="1900" dirty="0">
              <a:latin typeface="Lucida Console" panose="020B0609040504020204" pitchFamily="49" charset="0"/>
            </a:endParaRPr>
          </a:p>
          <a:p>
            <a:endParaRPr lang="pl-PL" sz="2400" dirty="0"/>
          </a:p>
        </p:txBody>
      </p:sp>
      <p:sp>
        <p:nvSpPr>
          <p:cNvPr id="4" name="Prostokąt 3"/>
          <p:cNvSpPr/>
          <p:nvPr/>
        </p:nvSpPr>
        <p:spPr>
          <a:xfrm>
            <a:off x="57355" y="5877272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#w macierzy jest obliczone niepodobieństwo składu gatunkowego </a:t>
            </a:r>
          </a:p>
          <a:p>
            <a:r>
              <a:rPr lang="pl-PL" sz="2200" dirty="0" smtClean="0"/>
              <a:t>każdej próby z każdą</a:t>
            </a:r>
            <a:endParaRPr lang="pl-PL" sz="2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09413"/>
            <a:ext cx="65532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25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548680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#Z macierzy wyciągamy tylko niepodobieństwo pomiędzy „starymi” i „nowymi” próbami</a:t>
            </a:r>
          </a:p>
          <a:p>
            <a:endParaRPr lang="pl-PL" sz="2400" dirty="0" smtClean="0"/>
          </a:p>
          <a:p>
            <a:r>
              <a:rPr lang="pl-PL" sz="2000" dirty="0" smtClean="0">
                <a:latin typeface="Lucida Console" panose="020B0609040504020204" pitchFamily="49" charset="0"/>
              </a:rPr>
              <a:t>snowbeds.dist.matrix1</a:t>
            </a:r>
            <a:r>
              <a:rPr lang="pl-PL" sz="2000" dirty="0">
                <a:latin typeface="Lucida Console" panose="020B0609040504020204" pitchFamily="49" charset="0"/>
              </a:rPr>
              <a:t>&lt;-</a:t>
            </a:r>
            <a:r>
              <a:rPr lang="pl-PL" sz="2000" dirty="0" err="1">
                <a:latin typeface="Lucida Console" panose="020B0609040504020204" pitchFamily="49" charset="0"/>
              </a:rPr>
              <a:t>snowbeds.dist.matrix</a:t>
            </a:r>
            <a:r>
              <a:rPr lang="pl-PL" sz="2000" dirty="0">
                <a:latin typeface="Lucida Console" panose="020B0609040504020204" pitchFamily="49" charset="0"/>
              </a:rPr>
              <a:t>[</a:t>
            </a:r>
            <a:r>
              <a:rPr lang="pl-PL" sz="2000" dirty="0" err="1">
                <a:latin typeface="Lucida Console" panose="020B0609040504020204" pitchFamily="49" charset="0"/>
              </a:rPr>
              <a:t>seq</a:t>
            </a:r>
            <a:r>
              <a:rPr lang="pl-PL" sz="2000" dirty="0">
                <a:latin typeface="Lucida Console" panose="020B0609040504020204" pitchFamily="49" charset="0"/>
              </a:rPr>
              <a:t>(1,ncol(</a:t>
            </a:r>
            <a:r>
              <a:rPr lang="pl-PL" sz="2000" dirty="0" err="1">
                <a:latin typeface="Lucida Console" panose="020B0609040504020204" pitchFamily="49" charset="0"/>
              </a:rPr>
              <a:t>snowbeds.dist.matrix</a:t>
            </a:r>
            <a:r>
              <a:rPr lang="pl-PL" sz="2000" dirty="0" smtClean="0">
                <a:latin typeface="Lucida Console" panose="020B0609040504020204" pitchFamily="49" charset="0"/>
              </a:rPr>
              <a:t>),</a:t>
            </a:r>
          </a:p>
          <a:p>
            <a:r>
              <a:rPr lang="pl-PL" sz="2000" dirty="0" smtClean="0">
                <a:latin typeface="Lucida Console" panose="020B0609040504020204" pitchFamily="49" charset="0"/>
              </a:rPr>
              <a:t>by=2</a:t>
            </a:r>
            <a:r>
              <a:rPr lang="pl-PL" sz="2000" dirty="0">
                <a:latin typeface="Lucida Console" panose="020B0609040504020204" pitchFamily="49" charset="0"/>
              </a:rPr>
              <a:t>), </a:t>
            </a:r>
            <a:r>
              <a:rPr lang="pl-PL" sz="2000" dirty="0" err="1">
                <a:latin typeface="Lucida Console" panose="020B0609040504020204" pitchFamily="49" charset="0"/>
              </a:rPr>
              <a:t>seq</a:t>
            </a:r>
            <a:r>
              <a:rPr lang="pl-PL" sz="2000" dirty="0">
                <a:latin typeface="Lucida Console" panose="020B0609040504020204" pitchFamily="49" charset="0"/>
              </a:rPr>
              <a:t>(2,ncol(</a:t>
            </a:r>
            <a:r>
              <a:rPr lang="pl-PL" sz="2000" dirty="0" err="1">
                <a:latin typeface="Lucida Console" panose="020B0609040504020204" pitchFamily="49" charset="0"/>
              </a:rPr>
              <a:t>snowbeds.dist.matrix</a:t>
            </a:r>
            <a:r>
              <a:rPr lang="pl-PL" sz="2000" dirty="0">
                <a:latin typeface="Lucida Console" panose="020B0609040504020204" pitchFamily="49" charset="0"/>
              </a:rPr>
              <a:t>), by=2</a:t>
            </a:r>
            <a:r>
              <a:rPr lang="pl-PL" sz="2000" dirty="0" smtClean="0">
                <a:latin typeface="Lucida Console" panose="020B0609040504020204" pitchFamily="49" charset="0"/>
              </a:rPr>
              <a:t>)]</a:t>
            </a:r>
          </a:p>
          <a:p>
            <a:endParaRPr lang="pl-PL" sz="1900" dirty="0" smtClean="0">
              <a:latin typeface="Lucida Console" panose="020B0609040504020204" pitchFamily="49" charset="0"/>
            </a:endParaRPr>
          </a:p>
          <a:p>
            <a:r>
              <a:rPr lang="pl-PL" sz="2200" dirty="0" smtClean="0"/>
              <a:t>#Przeprowadzamy przekątną przez macierz</a:t>
            </a:r>
          </a:p>
          <a:p>
            <a:endParaRPr lang="pl-PL" sz="2400" dirty="0" smtClean="0"/>
          </a:p>
          <a:p>
            <a:r>
              <a:rPr lang="pl-PL" sz="2000" dirty="0">
                <a:latin typeface="Lucida Console" pitchFamily="49" charset="0"/>
              </a:rPr>
              <a:t>snowbeds.dist.matrix2&lt;-</a:t>
            </a:r>
            <a:r>
              <a:rPr lang="pl-PL" sz="2000" dirty="0" err="1">
                <a:latin typeface="Lucida Console" pitchFamily="49" charset="0"/>
              </a:rPr>
              <a:t>diag</a:t>
            </a:r>
            <a:r>
              <a:rPr lang="pl-PL" sz="2000" dirty="0">
                <a:latin typeface="Lucida Console" pitchFamily="49" charset="0"/>
              </a:rPr>
              <a:t>(snowbeds.dist.matrix1)</a:t>
            </a:r>
          </a:p>
          <a:p>
            <a:endParaRPr lang="pl-PL" sz="19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08" y="4437112"/>
            <a:ext cx="860168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230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-31970" y="28865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Wskaźnik </a:t>
            </a:r>
            <a:r>
              <a:rPr lang="pl-PL" sz="3400" b="1" dirty="0" err="1" smtClean="0"/>
              <a:t>Sorensena</a:t>
            </a:r>
            <a:endParaRPr lang="pl-PL" sz="3400" b="1" dirty="0"/>
          </a:p>
        </p:txBody>
      </p:sp>
      <p:sp>
        <p:nvSpPr>
          <p:cNvPr id="4" name="Prostokąt 3"/>
          <p:cNvSpPr/>
          <p:nvPr/>
        </p:nvSpPr>
        <p:spPr>
          <a:xfrm>
            <a:off x="0" y="1326028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Lucida Console" panose="020B0609040504020204" pitchFamily="49" charset="0"/>
              </a:rPr>
              <a:t>snowbeds1&lt;-</a:t>
            </a:r>
            <a:r>
              <a:rPr lang="pl-PL" sz="2000" dirty="0" err="1">
                <a:latin typeface="Lucida Console" panose="020B0609040504020204" pitchFamily="49" charset="0"/>
              </a:rPr>
              <a:t>read.table</a:t>
            </a:r>
            <a:r>
              <a:rPr lang="pl-PL" sz="2000" dirty="0">
                <a:latin typeface="Lucida Console" panose="020B0609040504020204" pitchFamily="49" charset="0"/>
              </a:rPr>
              <a:t>("snowbeds1.csv", sep=";", </a:t>
            </a:r>
            <a:r>
              <a:rPr lang="pl-PL" sz="2000" dirty="0" err="1">
                <a:latin typeface="Lucida Console" panose="020B0609040504020204" pitchFamily="49" charset="0"/>
              </a:rPr>
              <a:t>dec</a:t>
            </a:r>
            <a:r>
              <a:rPr lang="pl-PL" sz="2000" dirty="0">
                <a:latin typeface="Lucida Console" panose="020B0609040504020204" pitchFamily="49" charset="0"/>
              </a:rPr>
              <a:t>=",", </a:t>
            </a:r>
            <a:r>
              <a:rPr lang="pl-PL" sz="2000" dirty="0" err="1">
                <a:latin typeface="Lucida Console" panose="020B0609040504020204" pitchFamily="49" charset="0"/>
              </a:rPr>
              <a:t>header</a:t>
            </a:r>
            <a:r>
              <a:rPr lang="pl-PL" sz="2000" dirty="0">
                <a:latin typeface="Lucida Console" panose="020B0609040504020204" pitchFamily="49" charset="0"/>
              </a:rPr>
              <a:t>=TRUE</a:t>
            </a:r>
            <a:r>
              <a:rPr lang="pl-PL" sz="2000" dirty="0" smtClean="0">
                <a:latin typeface="Lucida Console" panose="020B0609040504020204" pitchFamily="49" charset="0"/>
              </a:rPr>
              <a:t>)</a:t>
            </a:r>
          </a:p>
          <a:p>
            <a:endParaRPr lang="pl-PL" sz="2000" dirty="0" smtClean="0">
              <a:latin typeface="Lucida Console" panose="020B0609040504020204" pitchFamily="49" charset="0"/>
            </a:endParaRPr>
          </a:p>
          <a:p>
            <a:r>
              <a:rPr lang="pl-PL" sz="2200" dirty="0" smtClean="0"/>
              <a:t>#Transpozycja </a:t>
            </a:r>
            <a:r>
              <a:rPr lang="pl-PL" sz="2200" dirty="0" smtClean="0"/>
              <a:t>kolumn z wierszami (w kolumnach gatunki, w wierszach powierzchnie badawcze/próby)</a:t>
            </a:r>
          </a:p>
          <a:p>
            <a:endParaRPr lang="pl-PL" sz="2400" dirty="0"/>
          </a:p>
          <a:p>
            <a:r>
              <a:rPr lang="pl-PL" sz="2000" dirty="0" smtClean="0">
                <a:latin typeface="Lucida Console" panose="020B0609040504020204" pitchFamily="49" charset="0"/>
              </a:rPr>
              <a:t>snowbeds2</a:t>
            </a:r>
            <a:r>
              <a:rPr lang="pl-PL" sz="2000" dirty="0">
                <a:latin typeface="Lucida Console" panose="020B0609040504020204" pitchFamily="49" charset="0"/>
              </a:rPr>
              <a:t>&lt;-</a:t>
            </a:r>
            <a:r>
              <a:rPr lang="pl-PL" sz="2000" dirty="0" err="1" smtClean="0">
                <a:latin typeface="Lucida Console" panose="020B0609040504020204" pitchFamily="49" charset="0"/>
              </a:rPr>
              <a:t>as.data.frame</a:t>
            </a:r>
            <a:r>
              <a:rPr lang="pl-PL" sz="2000" dirty="0" smtClean="0">
                <a:latin typeface="Lucida Console" panose="020B0609040504020204" pitchFamily="49" charset="0"/>
              </a:rPr>
              <a:t>(t(snowbeds1))</a:t>
            </a:r>
          </a:p>
          <a:p>
            <a:endParaRPr lang="pl-PL" sz="2000" dirty="0">
              <a:latin typeface="Lucida Console" panose="020B0609040504020204" pitchFamily="49" charset="0"/>
            </a:endParaRPr>
          </a:p>
          <a:p>
            <a:r>
              <a:rPr lang="pl-PL" sz="2400" dirty="0" smtClean="0"/>
              <a:t>#Konieczna </a:t>
            </a:r>
            <a:r>
              <a:rPr lang="pl-PL" sz="2400" dirty="0"/>
              <a:t>transformacja do danych </a:t>
            </a:r>
            <a:r>
              <a:rPr lang="pl-PL" sz="2400" dirty="0" smtClean="0"/>
              <a:t>binarnych</a:t>
            </a:r>
          </a:p>
          <a:p>
            <a:endParaRPr lang="pl-PL" sz="2400" dirty="0"/>
          </a:p>
          <a:p>
            <a:r>
              <a:rPr lang="pl-PL" sz="2000" dirty="0">
                <a:latin typeface="Lucida Console" panose="020B0609040504020204" pitchFamily="49" charset="0"/>
              </a:rPr>
              <a:t>snowbeds3&lt;-</a:t>
            </a:r>
            <a:r>
              <a:rPr lang="pl-PL" sz="2000" dirty="0" err="1">
                <a:latin typeface="Lucida Console" panose="020B0609040504020204" pitchFamily="49" charset="0"/>
              </a:rPr>
              <a:t>decostand</a:t>
            </a:r>
            <a:r>
              <a:rPr lang="pl-PL" sz="2000" dirty="0">
                <a:latin typeface="Lucida Console" panose="020B0609040504020204" pitchFamily="49" charset="0"/>
              </a:rPr>
              <a:t>(snowbeds2, </a:t>
            </a:r>
            <a:r>
              <a:rPr lang="pl-PL" sz="2000" dirty="0" err="1">
                <a:latin typeface="Lucida Console" panose="020B0609040504020204" pitchFamily="49" charset="0"/>
              </a:rPr>
              <a:t>method</a:t>
            </a:r>
            <a:r>
              <a:rPr lang="pl-PL" sz="2000" dirty="0">
                <a:latin typeface="Lucida Console" panose="020B0609040504020204" pitchFamily="49" charset="0"/>
              </a:rPr>
              <a:t>='pa</a:t>
            </a:r>
            <a:r>
              <a:rPr lang="pl-PL" sz="2000" dirty="0" smtClean="0">
                <a:latin typeface="Lucida Console" panose="020B06090405040202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9819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548680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900" dirty="0" err="1">
                <a:latin typeface="Lucida Console" panose="020B0609040504020204" pitchFamily="49" charset="0"/>
              </a:rPr>
              <a:t>library</a:t>
            </a:r>
            <a:r>
              <a:rPr lang="pl-PL" sz="1900" dirty="0">
                <a:latin typeface="Lucida Console" panose="020B0609040504020204" pitchFamily="49" charset="0"/>
              </a:rPr>
              <a:t>(</a:t>
            </a:r>
            <a:r>
              <a:rPr lang="pl-PL" sz="1900" dirty="0" err="1">
                <a:latin typeface="Lucida Console" panose="020B0609040504020204" pitchFamily="49" charset="0"/>
              </a:rPr>
              <a:t>betapart</a:t>
            </a:r>
            <a:r>
              <a:rPr lang="pl-PL" sz="1900" dirty="0">
                <a:latin typeface="Lucida Console" panose="020B0609040504020204" pitchFamily="49" charset="0"/>
              </a:rPr>
              <a:t>)</a:t>
            </a:r>
          </a:p>
          <a:p>
            <a:r>
              <a:rPr lang="pl-PL" sz="1900" dirty="0">
                <a:latin typeface="Lucida Console" panose="020B0609040504020204" pitchFamily="49" charset="0"/>
              </a:rPr>
              <a:t>beta0&lt;-</a:t>
            </a:r>
            <a:r>
              <a:rPr lang="pl-PL" sz="1900" dirty="0" err="1">
                <a:latin typeface="Lucida Console" panose="020B0609040504020204" pitchFamily="49" charset="0"/>
              </a:rPr>
              <a:t>beta.pair</a:t>
            </a:r>
            <a:r>
              <a:rPr lang="pl-PL" sz="1900" dirty="0">
                <a:latin typeface="Lucida Console" panose="020B0609040504020204" pitchFamily="49" charset="0"/>
              </a:rPr>
              <a:t>(snowbeds3, </a:t>
            </a:r>
            <a:r>
              <a:rPr lang="pl-PL" sz="1900" dirty="0" err="1">
                <a:latin typeface="Lucida Console" panose="020B0609040504020204" pitchFamily="49" charset="0"/>
              </a:rPr>
              <a:t>index.family</a:t>
            </a:r>
            <a:r>
              <a:rPr lang="pl-PL" sz="1900" dirty="0">
                <a:latin typeface="Lucida Console" panose="020B0609040504020204" pitchFamily="49" charset="0"/>
              </a:rPr>
              <a:t> = '</a:t>
            </a:r>
            <a:r>
              <a:rPr lang="pl-PL" sz="1900" dirty="0" err="1">
                <a:latin typeface="Lucida Console" panose="020B0609040504020204" pitchFamily="49" charset="0"/>
              </a:rPr>
              <a:t>sorensen</a:t>
            </a:r>
            <a:r>
              <a:rPr lang="pl-PL" sz="1900" dirty="0" smtClean="0">
                <a:latin typeface="Lucida Console" panose="020B0609040504020204" pitchFamily="49" charset="0"/>
              </a:rPr>
              <a:t>')</a:t>
            </a:r>
            <a:endParaRPr lang="pl-PL" sz="1900" dirty="0">
              <a:latin typeface="Lucida Console" panose="020B0609040504020204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8900882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21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179512" y="332656"/>
            <a:ext cx="85733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#Wskaźnik </a:t>
            </a:r>
            <a:r>
              <a:rPr lang="pl-PL" sz="2400" dirty="0" err="1" smtClean="0"/>
              <a:t>Sorensena</a:t>
            </a:r>
            <a:endParaRPr lang="pl-PL" sz="2400" dirty="0" smtClean="0"/>
          </a:p>
          <a:p>
            <a:endParaRPr lang="pl-PL" sz="2400" dirty="0" smtClean="0"/>
          </a:p>
          <a:p>
            <a:r>
              <a:rPr lang="pl-PL" sz="2000" dirty="0" smtClean="0">
                <a:latin typeface="Lucida Console" pitchFamily="49" charset="0"/>
              </a:rPr>
              <a:t>beta0</a:t>
            </a:r>
            <a:r>
              <a:rPr lang="pl-PL" sz="1900" dirty="0" smtClean="0">
                <a:latin typeface="Lucida Console" pitchFamily="49" charset="0"/>
              </a:rPr>
              <a:t> </a:t>
            </a:r>
            <a:r>
              <a:rPr lang="pl-PL" sz="2200" dirty="0" smtClean="0"/>
              <a:t>jest listą zawierającą trzy poziomy</a:t>
            </a:r>
          </a:p>
          <a:p>
            <a:r>
              <a:rPr lang="pl-PL" sz="2000" dirty="0" err="1" smtClean="0">
                <a:latin typeface="Lucida Console" pitchFamily="49" charset="0"/>
              </a:rPr>
              <a:t>str</a:t>
            </a:r>
            <a:r>
              <a:rPr lang="pl-PL" sz="2000" dirty="0" smtClean="0">
                <a:latin typeface="Lucida Console" pitchFamily="49" charset="0"/>
              </a:rPr>
              <a:t>(beta0)</a:t>
            </a:r>
            <a:endParaRPr lang="pl-PL" sz="1900" dirty="0">
              <a:latin typeface="Lucida Console" pitchFamily="49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1"/>
            <a:ext cx="8352928" cy="4564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37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0" y="12747"/>
            <a:ext cx="90364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Strategie</a:t>
            </a:r>
            <a:endParaRPr lang="pl-PL" sz="3400" b="1" dirty="0"/>
          </a:p>
        </p:txBody>
      </p:sp>
      <p:sp>
        <p:nvSpPr>
          <p:cNvPr id="3" name="Prostokąt 2"/>
          <p:cNvSpPr/>
          <p:nvPr/>
        </p:nvSpPr>
        <p:spPr>
          <a:xfrm>
            <a:off x="26930" y="1124744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pl-PL" altLang="en-US" sz="2200" b="1" dirty="0" smtClean="0"/>
              <a:t>#Metoda najbliższego sąsiada (single)</a:t>
            </a:r>
            <a:endParaRPr lang="en-GB" altLang="en-US" sz="2200" b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r>
              <a:rPr lang="pl-PL" sz="2200" dirty="0" smtClean="0"/>
              <a:t>zaliczamy obiekt </a:t>
            </a:r>
            <a:r>
              <a:rPr lang="pl-PL" sz="2200" dirty="0"/>
              <a:t>do tej klasy, do której należy większość z jego K najbliższych </a:t>
            </a:r>
            <a:r>
              <a:rPr lang="pl-PL" sz="2200" dirty="0" smtClean="0"/>
              <a:t>sąsiadów</a:t>
            </a:r>
          </a:p>
          <a:p>
            <a:pPr>
              <a:spcBef>
                <a:spcPct val="0"/>
              </a:spcBef>
            </a:pPr>
            <a:endParaRPr lang="pl-PL" altLang="en-US" sz="2200" dirty="0" smtClean="0"/>
          </a:p>
          <a:p>
            <a:pPr>
              <a:spcBef>
                <a:spcPct val="0"/>
              </a:spcBef>
            </a:pPr>
            <a:endParaRPr lang="pl-PL" altLang="en-US" sz="2200" dirty="0" smtClean="0"/>
          </a:p>
          <a:p>
            <a:pPr>
              <a:spcBef>
                <a:spcPct val="0"/>
              </a:spcBef>
            </a:pPr>
            <a:r>
              <a:rPr lang="pl-PL" altLang="en-US" sz="2200" b="1" dirty="0" smtClean="0"/>
              <a:t>#Metoda najdalszego sąsiada (</a:t>
            </a:r>
            <a:r>
              <a:rPr lang="pl-PL" altLang="en-US" sz="2200" b="1" dirty="0" err="1" smtClean="0"/>
              <a:t>complete</a:t>
            </a:r>
            <a:r>
              <a:rPr lang="pl-PL" altLang="en-US" sz="2200" b="1" dirty="0" smtClean="0"/>
              <a:t>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r>
              <a:rPr lang="pl-PL" sz="2200" dirty="0" smtClean="0"/>
              <a:t>zaliczamy </a:t>
            </a:r>
            <a:r>
              <a:rPr lang="pl-PL" sz="2200" dirty="0"/>
              <a:t>obiekt do tej klasy, do której należy większość z jego K </a:t>
            </a:r>
            <a:r>
              <a:rPr lang="pl-PL" sz="2200" dirty="0" smtClean="0"/>
              <a:t>najdalszych sąsiadów</a:t>
            </a:r>
          </a:p>
          <a:p>
            <a:pPr>
              <a:spcBef>
                <a:spcPct val="0"/>
              </a:spcBef>
            </a:pPr>
            <a:endParaRPr lang="pl-PL" sz="2200" dirty="0" smtClean="0"/>
          </a:p>
          <a:p>
            <a:pPr>
              <a:spcBef>
                <a:spcPct val="0"/>
              </a:spcBef>
            </a:pPr>
            <a:endParaRPr lang="pl-PL" sz="2200" dirty="0"/>
          </a:p>
          <a:p>
            <a:pPr>
              <a:spcBef>
                <a:spcPct val="0"/>
              </a:spcBef>
            </a:pPr>
            <a:r>
              <a:rPr lang="pl-PL" altLang="en-US" sz="2200" b="1" dirty="0" smtClean="0"/>
              <a:t>#Metoda </a:t>
            </a:r>
            <a:r>
              <a:rPr lang="pl-PL" altLang="en-US" sz="2200" b="1" dirty="0" err="1" smtClean="0"/>
              <a:t>centroidów</a:t>
            </a:r>
            <a:r>
              <a:rPr lang="pl-PL" altLang="en-US" sz="2200" b="1" dirty="0" smtClean="0"/>
              <a:t> (centroid)</a:t>
            </a:r>
            <a:endParaRPr lang="pl-PL" altLang="en-US" sz="2200" b="1" dirty="0"/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pl-PL" altLang="en-US" sz="2200" dirty="0"/>
              <a:t>Odległość między centroidami dwóch klas</a:t>
            </a:r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pl-PL" altLang="en-US" sz="2200" dirty="0"/>
              <a:t>Centroid to punkt, który jest średnią wszystkich zmiennych w </a:t>
            </a:r>
            <a:r>
              <a:rPr lang="pl-PL" altLang="en-US" sz="2200" dirty="0" smtClean="0"/>
              <a:t>klasie</a:t>
            </a:r>
            <a:endParaRPr lang="pl-PL" sz="2200" dirty="0"/>
          </a:p>
          <a:p>
            <a:pPr>
              <a:spcBef>
                <a:spcPct val="0"/>
              </a:spcBef>
            </a:pPr>
            <a:endParaRPr lang="en-GB" altLang="en-US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2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206474" y="476672"/>
            <a:ext cx="46625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smtClean="0">
                <a:latin typeface="Lucida Console" pitchFamily="49" charset="0"/>
              </a:rPr>
              <a:t>beta0$beta.sor</a:t>
            </a:r>
            <a:r>
              <a:rPr lang="pl-PL" dirty="0" smtClean="0">
                <a:latin typeface="Lucida Console" pitchFamily="49" charset="0"/>
              </a:rPr>
              <a:t> - </a:t>
            </a:r>
            <a:r>
              <a:rPr lang="pl-PL" sz="2200" dirty="0" smtClean="0"/>
              <a:t>to nas interesuje</a:t>
            </a:r>
            <a:endParaRPr lang="pl-PL" sz="2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052736"/>
            <a:ext cx="8486657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9001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179512" y="116632"/>
            <a:ext cx="896448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#Dendrogram </a:t>
            </a:r>
            <a:r>
              <a:rPr lang="pl-PL" sz="2200" dirty="0" smtClean="0"/>
              <a:t>z niepodobieństwem </a:t>
            </a:r>
            <a:r>
              <a:rPr lang="pl-PL" sz="2200" dirty="0" err="1" smtClean="0"/>
              <a:t>Sorensena</a:t>
            </a:r>
            <a:endParaRPr lang="pl-PL" sz="2200" dirty="0" smtClean="0"/>
          </a:p>
          <a:p>
            <a:endParaRPr lang="pl-PL" sz="2400" dirty="0" smtClean="0"/>
          </a:p>
          <a:p>
            <a:r>
              <a:rPr lang="pl-PL" sz="2000" dirty="0" err="1" smtClean="0">
                <a:latin typeface="Lucida Console" panose="020B0609040504020204" pitchFamily="49" charset="0"/>
              </a:rPr>
              <a:t>clust.soren</a:t>
            </a:r>
            <a:r>
              <a:rPr lang="pl-PL" sz="2000" dirty="0" smtClean="0">
                <a:latin typeface="Lucida Console" panose="020B0609040504020204" pitchFamily="49" charset="0"/>
              </a:rPr>
              <a:t>&lt;-</a:t>
            </a:r>
            <a:r>
              <a:rPr lang="pl-PL" sz="2000" dirty="0" err="1" smtClean="0">
                <a:latin typeface="Lucida Console" panose="020B0609040504020204" pitchFamily="49" charset="0"/>
              </a:rPr>
              <a:t>hclust</a:t>
            </a:r>
            <a:r>
              <a:rPr lang="pl-PL" sz="2000" dirty="0">
                <a:latin typeface="Lucida Console" panose="020B0609040504020204" pitchFamily="49" charset="0"/>
              </a:rPr>
              <a:t>(beta0$beta.sor, "</a:t>
            </a:r>
            <a:r>
              <a:rPr lang="pl-PL" sz="2000" dirty="0" err="1">
                <a:latin typeface="Lucida Console" panose="020B0609040504020204" pitchFamily="49" charset="0"/>
              </a:rPr>
              <a:t>complete</a:t>
            </a:r>
            <a:r>
              <a:rPr lang="pl-PL" sz="2000" dirty="0">
                <a:latin typeface="Lucida Console" panose="020B0609040504020204" pitchFamily="49" charset="0"/>
              </a:rPr>
              <a:t>")</a:t>
            </a:r>
          </a:p>
          <a:p>
            <a:r>
              <a:rPr lang="pl-PL" sz="2000" dirty="0" smtClean="0">
                <a:latin typeface="Lucida Console" panose="020B0609040504020204" pitchFamily="49" charset="0"/>
              </a:rPr>
              <a:t>plot(</a:t>
            </a:r>
            <a:r>
              <a:rPr lang="pl-PL" sz="2000" dirty="0" err="1" smtClean="0">
                <a:latin typeface="Lucida Console" panose="020B0609040504020204" pitchFamily="49" charset="0"/>
              </a:rPr>
              <a:t>clust.soren</a:t>
            </a:r>
            <a:r>
              <a:rPr lang="pl-PL" sz="2000" dirty="0" smtClean="0">
                <a:latin typeface="Lucida Console" panose="020B0609040504020204" pitchFamily="49" charset="0"/>
              </a:rPr>
              <a:t>)</a:t>
            </a:r>
            <a:endParaRPr lang="pl-PL" sz="2000" dirty="0">
              <a:latin typeface="Lucida Console" panose="020B06090405040202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13" y="1448772"/>
            <a:ext cx="8365206" cy="52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90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0" y="0"/>
            <a:ext cx="91439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Analizy interakcji pomiędzy gatunkami</a:t>
            </a:r>
            <a:endParaRPr lang="pl-PL" sz="3400" b="1" dirty="0"/>
          </a:p>
        </p:txBody>
      </p:sp>
      <p:sp>
        <p:nvSpPr>
          <p:cNvPr id="3" name="Prostokąt 2"/>
          <p:cNvSpPr/>
          <p:nvPr/>
        </p:nvSpPr>
        <p:spPr>
          <a:xfrm>
            <a:off x="-333" y="1124744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#Sieci troficzne:</a:t>
            </a:r>
          </a:p>
          <a:p>
            <a:pPr marL="342900" indent="-342900">
              <a:buFontTx/>
              <a:buChar char="-"/>
            </a:pPr>
            <a:r>
              <a:rPr lang="pl-PL" sz="2200" dirty="0" smtClean="0"/>
              <a:t>Przydatne do badania liczby i siły interakcji pomiędzy żywicielami (I poziom troficzny) a pasożytami (II poziom troficzny)</a:t>
            </a:r>
          </a:p>
          <a:p>
            <a:endParaRPr lang="pl-PL" sz="2200" dirty="0" smtClean="0"/>
          </a:p>
          <a:p>
            <a:r>
              <a:rPr lang="pl-PL" sz="2200" dirty="0" smtClean="0"/>
              <a:t>#W wierszach grzyby </a:t>
            </a:r>
            <a:r>
              <a:rPr lang="pl-PL" sz="2200" dirty="0" err="1" smtClean="0"/>
              <a:t>naporostowe</a:t>
            </a:r>
            <a:r>
              <a:rPr lang="pl-PL" sz="2200" dirty="0" smtClean="0"/>
              <a:t>, w kolumnach żywiciele, w komórkach frekwencja pasożytów na żywicielach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07" y="3429000"/>
            <a:ext cx="8313119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456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6182" y="0"/>
            <a:ext cx="91378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Lucida Console" pitchFamily="49" charset="0"/>
              </a:rPr>
              <a:t>webs3 &lt;- </a:t>
            </a:r>
            <a:r>
              <a:rPr lang="pl-PL" dirty="0" err="1">
                <a:latin typeface="Lucida Console" pitchFamily="49" charset="0"/>
              </a:rPr>
              <a:t>as.matrix</a:t>
            </a:r>
            <a:r>
              <a:rPr lang="pl-PL" dirty="0">
                <a:latin typeface="Lucida Console" pitchFamily="49" charset="0"/>
              </a:rPr>
              <a:t>(fungi.hosty.net</a:t>
            </a:r>
            <a:r>
              <a:rPr lang="pl-PL" dirty="0" smtClean="0">
                <a:latin typeface="Lucida Console" pitchFamily="49" charset="0"/>
              </a:rPr>
              <a:t>) #ramka danych jako macierz</a:t>
            </a:r>
            <a:endParaRPr lang="pl-PL" dirty="0">
              <a:latin typeface="Lucida Console" pitchFamily="49" charset="0"/>
            </a:endParaRPr>
          </a:p>
          <a:p>
            <a:r>
              <a:rPr lang="pl-PL" dirty="0" err="1">
                <a:latin typeface="Lucida Console" pitchFamily="49" charset="0"/>
              </a:rPr>
              <a:t>lapply</a:t>
            </a:r>
            <a:r>
              <a:rPr lang="pl-PL" dirty="0">
                <a:latin typeface="Lucida Console" pitchFamily="49" charset="0"/>
              </a:rPr>
              <a:t>(webs3, </a:t>
            </a:r>
            <a:r>
              <a:rPr lang="pl-PL" dirty="0" err="1">
                <a:latin typeface="Lucida Console" pitchFamily="49" charset="0"/>
              </a:rPr>
              <a:t>head</a:t>
            </a:r>
            <a:r>
              <a:rPr lang="pl-PL" dirty="0">
                <a:latin typeface="Lucida Console" pitchFamily="49" charset="0"/>
              </a:rPr>
              <a:t>, n = 2L)</a:t>
            </a:r>
          </a:p>
          <a:p>
            <a:r>
              <a:rPr lang="pl-PL" dirty="0" err="1">
                <a:latin typeface="Lucida Console" pitchFamily="49" charset="0"/>
              </a:rPr>
              <a:t>plotweb</a:t>
            </a:r>
            <a:r>
              <a:rPr lang="pl-PL" dirty="0">
                <a:latin typeface="Lucida Console" pitchFamily="49" charset="0"/>
              </a:rPr>
              <a:t>(t(webs3), </a:t>
            </a:r>
            <a:r>
              <a:rPr lang="pl-PL" dirty="0" err="1">
                <a:latin typeface="Lucida Console" pitchFamily="49" charset="0"/>
              </a:rPr>
              <a:t>text.rot</a:t>
            </a:r>
            <a:r>
              <a:rPr lang="pl-PL" dirty="0">
                <a:latin typeface="Lucida Console" pitchFamily="49" charset="0"/>
              </a:rPr>
              <a:t>=90, </a:t>
            </a:r>
            <a:r>
              <a:rPr lang="pl-PL" dirty="0" err="1">
                <a:latin typeface="Lucida Console" pitchFamily="49" charset="0"/>
              </a:rPr>
              <a:t>col.low</a:t>
            </a:r>
            <a:r>
              <a:rPr lang="pl-PL" dirty="0">
                <a:latin typeface="Lucida Console" pitchFamily="49" charset="0"/>
              </a:rPr>
              <a:t> = "red", </a:t>
            </a:r>
            <a:r>
              <a:rPr lang="pl-PL" dirty="0" err="1">
                <a:latin typeface="Lucida Console" pitchFamily="49" charset="0"/>
              </a:rPr>
              <a:t>col.high</a:t>
            </a:r>
            <a:r>
              <a:rPr lang="pl-PL" dirty="0">
                <a:latin typeface="Lucida Console" pitchFamily="49" charset="0"/>
              </a:rPr>
              <a:t> = "</a:t>
            </a:r>
            <a:r>
              <a:rPr lang="pl-PL" dirty="0" err="1">
                <a:latin typeface="Lucida Console" pitchFamily="49" charset="0"/>
              </a:rPr>
              <a:t>blue</a:t>
            </a:r>
            <a:r>
              <a:rPr lang="pl-PL" dirty="0" smtClean="0">
                <a:latin typeface="Lucida Console" pitchFamily="49" charset="0"/>
              </a:rPr>
              <a:t>", </a:t>
            </a:r>
            <a:r>
              <a:rPr lang="pl-PL" dirty="0" err="1" smtClean="0">
                <a:latin typeface="Lucida Console" pitchFamily="49" charset="0"/>
              </a:rPr>
              <a:t>y.width.low</a:t>
            </a:r>
            <a:r>
              <a:rPr lang="pl-PL" dirty="0" smtClean="0">
                <a:latin typeface="Lucida Console" pitchFamily="49" charset="0"/>
              </a:rPr>
              <a:t>=0.025,y.width.high=0.025</a:t>
            </a:r>
            <a:r>
              <a:rPr lang="pl-PL" dirty="0">
                <a:latin typeface="Lucida Console" pitchFamily="49" charset="0"/>
              </a:rPr>
              <a:t>, </a:t>
            </a:r>
            <a:r>
              <a:rPr lang="pl-PL" dirty="0" err="1">
                <a:latin typeface="Lucida Console" pitchFamily="49" charset="0"/>
              </a:rPr>
              <a:t>ybig</a:t>
            </a:r>
            <a:r>
              <a:rPr lang="pl-PL" dirty="0">
                <a:latin typeface="Lucida Console" pitchFamily="49" charset="0"/>
              </a:rPr>
              <a:t>=0.1, </a:t>
            </a:r>
            <a:r>
              <a:rPr lang="pl-PL" dirty="0" err="1">
                <a:latin typeface="Lucida Console" pitchFamily="49" charset="0"/>
              </a:rPr>
              <a:t>col.interaction</a:t>
            </a:r>
            <a:r>
              <a:rPr lang="pl-PL" dirty="0">
                <a:latin typeface="Lucida Console" pitchFamily="49" charset="0"/>
              </a:rPr>
              <a:t>="</a:t>
            </a:r>
            <a:r>
              <a:rPr lang="pl-PL" dirty="0" err="1">
                <a:latin typeface="Lucida Console" pitchFamily="49" charset="0"/>
              </a:rPr>
              <a:t>blue</a:t>
            </a:r>
            <a:r>
              <a:rPr lang="pl-PL" dirty="0" smtClean="0">
                <a:latin typeface="Lucida Console" pitchFamily="49" charset="0"/>
              </a:rPr>
              <a:t>", </a:t>
            </a:r>
            <a:r>
              <a:rPr lang="pl-PL" dirty="0" err="1" smtClean="0">
                <a:latin typeface="Lucida Console" pitchFamily="49" charset="0"/>
              </a:rPr>
              <a:t>arrow</a:t>
            </a:r>
            <a:r>
              <a:rPr lang="pl-PL" dirty="0">
                <a:latin typeface="Lucida Console" pitchFamily="49" charset="0"/>
              </a:rPr>
              <a:t>="</a:t>
            </a:r>
            <a:r>
              <a:rPr lang="pl-PL" dirty="0" err="1">
                <a:latin typeface="Lucida Console" pitchFamily="49" charset="0"/>
              </a:rPr>
              <a:t>down.center</a:t>
            </a:r>
            <a:r>
              <a:rPr lang="pl-PL" dirty="0">
                <a:latin typeface="Lucida Console" pitchFamily="49" charset="0"/>
              </a:rPr>
              <a:t>", </a:t>
            </a:r>
            <a:r>
              <a:rPr lang="pl-PL" dirty="0" err="1">
                <a:latin typeface="Lucida Console" pitchFamily="49" charset="0"/>
              </a:rPr>
              <a:t>bor.col.interaction</a:t>
            </a:r>
            <a:r>
              <a:rPr lang="pl-PL" dirty="0">
                <a:latin typeface="Lucida Console" pitchFamily="49" charset="0"/>
              </a:rPr>
              <a:t> ="</a:t>
            </a:r>
            <a:r>
              <a:rPr lang="pl-PL" dirty="0" err="1">
                <a:latin typeface="Lucida Console" pitchFamily="49" charset="0"/>
              </a:rPr>
              <a:t>blue</a:t>
            </a:r>
            <a:r>
              <a:rPr lang="pl-PL" dirty="0" smtClean="0">
                <a:latin typeface="Lucida Console" pitchFamily="49" charset="0"/>
              </a:rPr>
              <a:t>")# wykres interakcji</a:t>
            </a:r>
            <a:endParaRPr lang="pl-PL" dirty="0">
              <a:latin typeface="Lucida Console" pitchFamily="49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1" y="2276872"/>
            <a:ext cx="8738297" cy="3176384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-26640" y="6273225"/>
            <a:ext cx="91857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 smtClean="0"/>
              <a:t>Łubek A, </a:t>
            </a:r>
            <a:r>
              <a:rPr lang="pl-PL" sz="1600" dirty="0" err="1" smtClean="0"/>
              <a:t>Kukwa</a:t>
            </a:r>
            <a:r>
              <a:rPr lang="pl-PL" sz="1600" dirty="0" smtClean="0"/>
              <a:t> M, </a:t>
            </a:r>
            <a:r>
              <a:rPr lang="pl-PL" sz="1600" dirty="0" err="1" smtClean="0"/>
              <a:t>Czortek</a:t>
            </a:r>
            <a:r>
              <a:rPr lang="pl-PL" sz="1600" dirty="0" smtClean="0"/>
              <a:t> P, Jaroszewicz B (2019) </a:t>
            </a:r>
            <a:r>
              <a:rPr lang="pl-PL" sz="1600" dirty="0" err="1" smtClean="0"/>
              <a:t>Lichenicolous</a:t>
            </a:r>
            <a:r>
              <a:rPr lang="pl-PL" sz="1600" dirty="0" smtClean="0"/>
              <a:t> </a:t>
            </a:r>
            <a:r>
              <a:rPr lang="pl-PL" sz="1600" dirty="0" err="1" smtClean="0"/>
              <a:t>fungi</a:t>
            </a:r>
            <a:r>
              <a:rPr lang="pl-PL" sz="1600" dirty="0" smtClean="0"/>
              <a:t> </a:t>
            </a:r>
            <a:r>
              <a:rPr lang="pl-PL" sz="1600" dirty="0" err="1" smtClean="0"/>
              <a:t>are</a:t>
            </a:r>
            <a:r>
              <a:rPr lang="pl-PL" sz="1600" dirty="0" smtClean="0"/>
              <a:t> </a:t>
            </a:r>
            <a:r>
              <a:rPr lang="pl-PL" sz="1600" dirty="0" err="1" smtClean="0"/>
              <a:t>more</a:t>
            </a:r>
            <a:r>
              <a:rPr lang="pl-PL" sz="1600" dirty="0" smtClean="0"/>
              <a:t> </a:t>
            </a:r>
            <a:r>
              <a:rPr lang="pl-PL" sz="1600" dirty="0" err="1" smtClean="0"/>
              <a:t>specialized</a:t>
            </a:r>
            <a:r>
              <a:rPr lang="pl-PL" sz="1600" dirty="0" smtClean="0"/>
              <a:t> </a:t>
            </a:r>
            <a:r>
              <a:rPr lang="pl-PL" sz="1600" dirty="0" err="1" smtClean="0"/>
              <a:t>than</a:t>
            </a:r>
            <a:r>
              <a:rPr lang="pl-PL" sz="1600" dirty="0" smtClean="0"/>
              <a:t> </a:t>
            </a:r>
            <a:r>
              <a:rPr lang="pl-PL" sz="1600" dirty="0" err="1" smtClean="0"/>
              <a:t>their</a:t>
            </a:r>
            <a:r>
              <a:rPr lang="pl-PL" sz="1600" dirty="0" smtClean="0"/>
              <a:t> </a:t>
            </a:r>
            <a:r>
              <a:rPr lang="pl-PL" sz="1600" dirty="0" err="1" smtClean="0"/>
              <a:t>lichen</a:t>
            </a:r>
            <a:r>
              <a:rPr lang="pl-PL" sz="1600" dirty="0" smtClean="0"/>
              <a:t> </a:t>
            </a:r>
            <a:r>
              <a:rPr lang="pl-PL" sz="1600" dirty="0" err="1" smtClean="0"/>
              <a:t>hosts</a:t>
            </a:r>
            <a:r>
              <a:rPr lang="pl-PL" sz="1600" dirty="0" smtClean="0"/>
              <a:t>. </a:t>
            </a:r>
            <a:r>
              <a:rPr lang="pl-PL" sz="1600" dirty="0" err="1" smtClean="0"/>
              <a:t>Sci</a:t>
            </a:r>
            <a:r>
              <a:rPr lang="pl-PL" sz="1600" dirty="0" smtClean="0"/>
              <a:t> Rep [in </a:t>
            </a:r>
            <a:r>
              <a:rPr lang="pl-PL" sz="1600" dirty="0" err="1" smtClean="0"/>
              <a:t>review</a:t>
            </a:r>
            <a:r>
              <a:rPr lang="pl-PL" sz="1600" dirty="0" smtClean="0"/>
              <a:t>]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69181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333" y="0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#Możliwość analizy wielu poziomów troficznych w tym samym czasie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9285"/>
            <a:ext cx="6624736" cy="504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946724"/>
            <a:ext cx="4417346" cy="191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9819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333" y="0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#Możliwość analizy specjalizacji gatunków pasożytów względem żywicieli oraz wielu innych parametrów funkcjonalnych interakcji</a:t>
            </a:r>
          </a:p>
          <a:p>
            <a:endParaRPr lang="pl-PL" sz="2200" dirty="0"/>
          </a:p>
          <a:p>
            <a:r>
              <a:rPr lang="pl-PL" sz="2000" dirty="0" err="1" smtClean="0">
                <a:latin typeface="Lucida Console" pitchFamily="49" charset="0"/>
              </a:rPr>
              <a:t>bipartite</a:t>
            </a:r>
            <a:r>
              <a:rPr lang="pl-PL" sz="2000" dirty="0" smtClean="0">
                <a:latin typeface="Lucida Console" pitchFamily="49" charset="0"/>
              </a:rPr>
              <a:t>::</a:t>
            </a:r>
            <a:r>
              <a:rPr lang="pl-PL" sz="2000" dirty="0" err="1" smtClean="0">
                <a:latin typeface="Lucida Console" pitchFamily="49" charset="0"/>
              </a:rPr>
              <a:t>specieslevel</a:t>
            </a:r>
            <a:r>
              <a:rPr lang="pl-PL" sz="2000" dirty="0" smtClean="0">
                <a:latin typeface="Lucida Console" pitchFamily="49" charset="0"/>
              </a:rPr>
              <a:t>()</a:t>
            </a:r>
          </a:p>
          <a:p>
            <a:r>
              <a:rPr lang="pl-PL" sz="2000" dirty="0" err="1">
                <a:latin typeface="Lucida Console" pitchFamily="49" charset="0"/>
              </a:rPr>
              <a:t>specieslevel</a:t>
            </a:r>
            <a:r>
              <a:rPr lang="pl-PL" sz="2000" dirty="0">
                <a:latin typeface="Lucida Console" pitchFamily="49" charset="0"/>
              </a:rPr>
              <a:t>(web, </a:t>
            </a:r>
            <a:r>
              <a:rPr lang="pl-PL" sz="2000" dirty="0" err="1">
                <a:latin typeface="Lucida Console" pitchFamily="49" charset="0"/>
              </a:rPr>
              <a:t>index</a:t>
            </a:r>
            <a:r>
              <a:rPr lang="pl-PL" sz="2000" dirty="0">
                <a:latin typeface="Lucida Console" pitchFamily="49" charset="0"/>
              </a:rPr>
              <a:t>="ALLBUTD", </a:t>
            </a:r>
            <a:r>
              <a:rPr lang="pl-PL" sz="2000" dirty="0" err="1">
                <a:latin typeface="Lucida Console" pitchFamily="49" charset="0"/>
              </a:rPr>
              <a:t>level</a:t>
            </a:r>
            <a:r>
              <a:rPr lang="pl-PL" sz="2000" dirty="0">
                <a:latin typeface="Lucida Console" pitchFamily="49" charset="0"/>
              </a:rPr>
              <a:t>="</a:t>
            </a:r>
            <a:r>
              <a:rPr lang="pl-PL" sz="2000" dirty="0" err="1">
                <a:latin typeface="Lucida Console" pitchFamily="49" charset="0"/>
              </a:rPr>
              <a:t>both</a:t>
            </a:r>
            <a:r>
              <a:rPr lang="pl-PL" sz="2000" dirty="0" smtClean="0">
                <a:latin typeface="Lucida Console" pitchFamily="49" charset="0"/>
              </a:rPr>
              <a:t>")</a:t>
            </a:r>
          </a:p>
          <a:p>
            <a:endParaRPr lang="pl-PL" sz="2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25193"/>
            <a:ext cx="6443875" cy="5032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4369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648"/>
            <a:ext cx="6346130" cy="630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19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1484784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#Dla </a:t>
            </a:r>
            <a:r>
              <a:rPr lang="pl-PL" sz="2200" dirty="0"/>
              <a:t>zbioru obiektów </a:t>
            </a:r>
            <a:r>
              <a:rPr lang="pl-PL" sz="2200" dirty="0" smtClean="0"/>
              <a:t>tworzona jest hierarchia </a:t>
            </a:r>
            <a:r>
              <a:rPr lang="pl-PL" sz="2200" dirty="0"/>
              <a:t>klasyfikacji, zaczynając od takiego podziału, w którym każdy obiekt stanowi samodzielne skupienie, a kończąc na podziale, w którym wszystkie obiekty należą do jednego </a:t>
            </a:r>
            <a:r>
              <a:rPr lang="pl-PL" sz="2200" dirty="0" smtClean="0"/>
              <a:t>skupienia:</a:t>
            </a:r>
          </a:p>
          <a:p>
            <a:endParaRPr lang="pl-PL" sz="2200" dirty="0" smtClean="0"/>
          </a:p>
          <a:p>
            <a:pPr marL="342900" indent="-342900">
              <a:buFontTx/>
              <a:buChar char="-"/>
            </a:pPr>
            <a:r>
              <a:rPr lang="pl-PL" sz="2200" dirty="0" smtClean="0"/>
              <a:t>Procedury aglomeracyjne – </a:t>
            </a:r>
            <a:r>
              <a:rPr lang="pl-PL" sz="2200" dirty="0"/>
              <a:t>tworzą macierz podobieństw klasyfikowanych obiektów, a następnie w kolejnych krokach łączą w skupienia obiekty najbardziej do siebie </a:t>
            </a:r>
            <a:r>
              <a:rPr lang="pl-PL" sz="2200" dirty="0" smtClean="0"/>
              <a:t>podobne</a:t>
            </a:r>
          </a:p>
          <a:p>
            <a:endParaRPr lang="pl-PL" sz="2200" dirty="0" smtClean="0"/>
          </a:p>
          <a:p>
            <a:pPr marL="342900" indent="-342900">
              <a:buFontTx/>
              <a:buChar char="-"/>
            </a:pPr>
            <a:r>
              <a:rPr lang="pl-PL" sz="2200" dirty="0"/>
              <a:t>P</a:t>
            </a:r>
            <a:r>
              <a:rPr lang="pl-PL" sz="2200" dirty="0" smtClean="0"/>
              <a:t>rocedury </a:t>
            </a:r>
            <a:r>
              <a:rPr lang="pl-PL" sz="2200" dirty="0"/>
              <a:t>deglomeracyjne </a:t>
            </a:r>
            <a:r>
              <a:rPr lang="pl-PL" sz="2200" dirty="0" smtClean="0"/>
              <a:t>- zaczynają </a:t>
            </a:r>
            <a:r>
              <a:rPr lang="pl-PL" sz="2200" dirty="0"/>
              <a:t>od skupienia obejmującego wszystkie obiekty, a następnie w kolejnych krokach dzielą je na mniejsze i bardziej jednorodne skupienia aż do momentu, gdy każdy obiekt stanowi samodzielne skupienie.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0" y="323222"/>
            <a:ext cx="90364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Metody hierarchiczne</a:t>
            </a:r>
            <a:endParaRPr lang="pl-PL" sz="3400" b="1" dirty="0"/>
          </a:p>
        </p:txBody>
      </p:sp>
    </p:spTree>
    <p:extLst>
      <p:ext uri="{BB962C8B-B14F-4D97-AF65-F5344CB8AC3E}">
        <p14:creationId xmlns:p14="http://schemas.microsoft.com/office/powerpoint/2010/main" val="24216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0" y="0"/>
            <a:ext cx="90364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Tworzenie dendrogramu</a:t>
            </a:r>
            <a:endParaRPr lang="pl-PL" sz="3400" b="1" dirty="0"/>
          </a:p>
        </p:txBody>
      </p:sp>
      <p:sp>
        <p:nvSpPr>
          <p:cNvPr id="4" name="Prostokąt 3"/>
          <p:cNvSpPr/>
          <p:nvPr/>
        </p:nvSpPr>
        <p:spPr>
          <a:xfrm>
            <a:off x="394722" y="836712"/>
            <a:ext cx="66247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Lucida Console" panose="020B0609040504020204" pitchFamily="49" charset="0"/>
              </a:rPr>
              <a:t>snowbeds1</a:t>
            </a:r>
          </a:p>
          <a:p>
            <a:r>
              <a:rPr lang="pl-PL" sz="2200" dirty="0" smtClean="0"/>
              <a:t>#próby w kolumnach; gatunki w wierszach:</a:t>
            </a:r>
            <a:endParaRPr lang="pl-PL" sz="2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4"/>
          <a:stretch/>
        </p:blipFill>
        <p:spPr bwMode="auto">
          <a:xfrm>
            <a:off x="424135" y="1725743"/>
            <a:ext cx="8234493" cy="470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345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378727" y="5617"/>
            <a:ext cx="5906617" cy="13696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200" dirty="0" smtClean="0"/>
              <a:t>#transpozycja kolumn z wierszam</a:t>
            </a:r>
            <a:r>
              <a:rPr lang="pl-PL" sz="2200" dirty="0"/>
              <a:t>i</a:t>
            </a:r>
            <a:endParaRPr lang="pl-PL" sz="2200" dirty="0" smtClean="0"/>
          </a:p>
          <a:p>
            <a:r>
              <a:rPr lang="pl-PL" sz="2000" dirty="0" smtClean="0">
                <a:latin typeface="Lucida Console" pitchFamily="49" charset="0"/>
              </a:rPr>
              <a:t>snowbeds2</a:t>
            </a:r>
            <a:r>
              <a:rPr lang="pl-PL" sz="2000" dirty="0">
                <a:latin typeface="Lucida Console" pitchFamily="49" charset="0"/>
              </a:rPr>
              <a:t>&lt;-t(snowbeds1</a:t>
            </a:r>
            <a:r>
              <a:rPr lang="pl-PL" sz="2000" dirty="0" smtClean="0">
                <a:latin typeface="Lucida Console" pitchFamily="49" charset="0"/>
              </a:rPr>
              <a:t>)</a:t>
            </a:r>
          </a:p>
          <a:p>
            <a:endParaRPr lang="pl-PL" sz="1900" dirty="0" smtClean="0">
              <a:latin typeface="Lucida Console" pitchFamily="49" charset="0"/>
            </a:endParaRPr>
          </a:p>
          <a:p>
            <a:r>
              <a:rPr lang="pl-PL" sz="2200" dirty="0" smtClean="0"/>
              <a:t>#teraz gatunki w kolumnach, a próby w wierszach:</a:t>
            </a:r>
            <a:endParaRPr lang="pl-PL" sz="2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559442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8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395536" y="116632"/>
            <a:ext cx="757130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200" dirty="0" smtClean="0"/>
              <a:t>#Stworzenie </a:t>
            </a:r>
            <a:r>
              <a:rPr lang="pl-PL" sz="2200" dirty="0" smtClean="0"/>
              <a:t>macierzy niepodobieństwa (obiekt typu </a:t>
            </a:r>
            <a:r>
              <a:rPr lang="pl-PL" sz="2200" dirty="0" err="1" smtClean="0">
                <a:latin typeface="Lucida Console" pitchFamily="49" charset="0"/>
              </a:rPr>
              <a:t>dist</a:t>
            </a:r>
            <a:r>
              <a:rPr lang="pl-PL" sz="2200" dirty="0" smtClean="0"/>
              <a:t>)</a:t>
            </a:r>
          </a:p>
          <a:p>
            <a:endParaRPr lang="pl-PL" sz="2400" dirty="0" smtClean="0"/>
          </a:p>
          <a:p>
            <a:r>
              <a:rPr lang="pl-PL" sz="2000" dirty="0" err="1" smtClean="0">
                <a:latin typeface="Lucida Console" pitchFamily="49" charset="0"/>
              </a:rPr>
              <a:t>library</a:t>
            </a:r>
            <a:r>
              <a:rPr lang="pl-PL" sz="2000" dirty="0" smtClean="0">
                <a:latin typeface="Lucida Console" pitchFamily="49" charset="0"/>
              </a:rPr>
              <a:t>(</a:t>
            </a:r>
            <a:r>
              <a:rPr lang="pl-PL" sz="2000" dirty="0" err="1" smtClean="0">
                <a:latin typeface="Lucida Console" pitchFamily="49" charset="0"/>
              </a:rPr>
              <a:t>vegan</a:t>
            </a:r>
            <a:r>
              <a:rPr lang="pl-PL" sz="2000" dirty="0" smtClean="0">
                <a:latin typeface="Lucida Console" pitchFamily="49" charset="0"/>
              </a:rPr>
              <a:t>)</a:t>
            </a:r>
          </a:p>
          <a:p>
            <a:r>
              <a:rPr lang="pl-PL" sz="2000" dirty="0" err="1">
                <a:latin typeface="Lucida Console" pitchFamily="49" charset="0"/>
              </a:rPr>
              <a:t>snowbeds.dist</a:t>
            </a:r>
            <a:r>
              <a:rPr lang="pl-PL" sz="2000" dirty="0">
                <a:latin typeface="Lucida Console" pitchFamily="49" charset="0"/>
              </a:rPr>
              <a:t>&lt;-</a:t>
            </a:r>
            <a:r>
              <a:rPr lang="pl-PL" sz="2000" dirty="0" err="1" smtClean="0">
                <a:latin typeface="Lucida Console" pitchFamily="49" charset="0"/>
              </a:rPr>
              <a:t>vegdist</a:t>
            </a:r>
            <a:r>
              <a:rPr lang="pl-PL" sz="2000" dirty="0" smtClean="0">
                <a:latin typeface="Lucida Console" pitchFamily="49" charset="0"/>
              </a:rPr>
              <a:t>(snowbeds2, </a:t>
            </a:r>
            <a:r>
              <a:rPr lang="pl-PL" sz="2000" dirty="0" err="1">
                <a:latin typeface="Lucida Console" pitchFamily="49" charset="0"/>
              </a:rPr>
              <a:t>method</a:t>
            </a:r>
            <a:r>
              <a:rPr lang="pl-PL" sz="2000" dirty="0">
                <a:latin typeface="Lucida Console" pitchFamily="49" charset="0"/>
              </a:rPr>
              <a:t>="</a:t>
            </a:r>
            <a:r>
              <a:rPr lang="pl-PL" sz="2000" dirty="0" err="1">
                <a:latin typeface="Lucida Console" pitchFamily="49" charset="0"/>
              </a:rPr>
              <a:t>bray</a:t>
            </a:r>
            <a:r>
              <a:rPr lang="pl-PL" sz="2000" dirty="0">
                <a:latin typeface="Lucida Console" pitchFamily="49" charset="0"/>
              </a:rPr>
              <a:t>")</a:t>
            </a:r>
            <a:endParaRPr lang="pl-PL" sz="2000" dirty="0" smtClean="0">
              <a:latin typeface="Lucida Console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28799"/>
            <a:ext cx="4824536" cy="505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6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332656"/>
            <a:ext cx="8690008" cy="2046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err="1" smtClean="0">
                <a:latin typeface="Lucida Console" pitchFamily="49" charset="0"/>
              </a:rPr>
              <a:t>snowbeds.dist</a:t>
            </a:r>
            <a:endParaRPr lang="pl-PL" sz="2000" dirty="0" smtClean="0">
              <a:latin typeface="Lucida Console" pitchFamily="49" charset="0"/>
            </a:endParaRPr>
          </a:p>
          <a:p>
            <a:r>
              <a:rPr lang="pl-PL" sz="1900" dirty="0" smtClean="0">
                <a:latin typeface="Lucida Console" pitchFamily="49" charset="0"/>
              </a:rPr>
              <a:t>  </a:t>
            </a:r>
          </a:p>
          <a:p>
            <a:r>
              <a:rPr lang="pl-PL" sz="2200" dirty="0" smtClean="0"/>
              <a:t>#macierz niepodobieństwa </a:t>
            </a:r>
            <a:r>
              <a:rPr lang="pl-PL" sz="2200" dirty="0" err="1" smtClean="0"/>
              <a:t>Bray</a:t>
            </a:r>
            <a:r>
              <a:rPr lang="pl-PL" sz="2200" dirty="0" smtClean="0"/>
              <a:t>-Curtisa pomiędzy próbami (każda z każdą)</a:t>
            </a:r>
          </a:p>
          <a:p>
            <a:r>
              <a:rPr lang="pl-PL" sz="2200" dirty="0" smtClean="0"/>
              <a:t>#współczynnik niepodobieństwa mieści się pomiędzy 0 a 1, </a:t>
            </a:r>
          </a:p>
          <a:p>
            <a:r>
              <a:rPr lang="pl-PL" sz="2200" dirty="0" smtClean="0"/>
              <a:t>gdzie 0 oznacza całkowite podobieństwo, a 1 całkowite niepodobieństwo</a:t>
            </a:r>
          </a:p>
          <a:p>
            <a:r>
              <a:rPr lang="pl-PL" sz="2200" dirty="0"/>
              <a:t>s</a:t>
            </a:r>
            <a:r>
              <a:rPr lang="pl-PL" sz="2200" dirty="0" smtClean="0"/>
              <a:t>kładu </a:t>
            </a:r>
            <a:r>
              <a:rPr lang="pl-PL" sz="2200" dirty="0" smtClean="0"/>
              <a:t>gatunkowego pomiędzy próbami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04" y="2379370"/>
            <a:ext cx="7560840" cy="427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6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1208</Words>
  <Application>Microsoft Office PowerPoint</Application>
  <PresentationFormat>Pokaz na ekranie (4:3)</PresentationFormat>
  <Paragraphs>178</Paragraphs>
  <Slides>46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46</vt:i4>
      </vt:variant>
    </vt:vector>
  </HeadingPairs>
  <TitlesOfParts>
    <vt:vector size="47" baseType="lpstr">
      <vt:lpstr>Motyw pakietu Office</vt:lpstr>
      <vt:lpstr>Prezentacja programu PowerPoint</vt:lpstr>
      <vt:lpstr>Klasyfikacja numeryczna  i miary podobieństwa składu gatunkowego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skupień (clustering)</dc:title>
  <dc:creator>Kraftwerk1970</dc:creator>
  <cp:lastModifiedBy>Kraftwerk1970</cp:lastModifiedBy>
  <cp:revision>43</cp:revision>
  <dcterms:created xsi:type="dcterms:W3CDTF">2016-09-20T06:49:59Z</dcterms:created>
  <dcterms:modified xsi:type="dcterms:W3CDTF">2019-03-28T21:52:44Z</dcterms:modified>
</cp:coreProperties>
</file>