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5"/>
  </p:handoutMasterIdLst>
  <p:sldIdLst>
    <p:sldId id="256" r:id="rId2"/>
    <p:sldId id="258" r:id="rId3"/>
    <p:sldId id="264" r:id="rId4"/>
    <p:sldId id="265" r:id="rId5"/>
    <p:sldId id="267" r:id="rId6"/>
    <p:sldId id="288" r:id="rId7"/>
    <p:sldId id="291" r:id="rId8"/>
    <p:sldId id="296" r:id="rId9"/>
    <p:sldId id="292" r:id="rId10"/>
    <p:sldId id="295" r:id="rId11"/>
    <p:sldId id="309" r:id="rId12"/>
    <p:sldId id="289" r:id="rId13"/>
    <p:sldId id="298" r:id="rId14"/>
    <p:sldId id="311" r:id="rId15"/>
    <p:sldId id="314" r:id="rId16"/>
    <p:sldId id="300" r:id="rId17"/>
    <p:sldId id="312" r:id="rId18"/>
    <p:sldId id="303" r:id="rId19"/>
    <p:sldId id="313" r:id="rId20"/>
    <p:sldId id="310" r:id="rId21"/>
    <p:sldId id="301" r:id="rId22"/>
    <p:sldId id="302" r:id="rId23"/>
    <p:sldId id="315" r:id="rId24"/>
    <p:sldId id="304" r:id="rId25"/>
    <p:sldId id="305" r:id="rId26"/>
    <p:sldId id="306" r:id="rId27"/>
    <p:sldId id="307" r:id="rId28"/>
    <p:sldId id="297" r:id="rId29"/>
    <p:sldId id="293" r:id="rId30"/>
    <p:sldId id="294" r:id="rId31"/>
    <p:sldId id="316" r:id="rId32"/>
    <p:sldId id="308" r:id="rId33"/>
    <p:sldId id="287" r:id="rId34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530"/>
    <a:srgbClr val="AAAAAA"/>
    <a:srgbClr val="F8B732"/>
    <a:srgbClr val="FAC432"/>
    <a:srgbClr val="FAC822"/>
    <a:srgbClr val="F3B1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99"/>
    <p:restoredTop sz="94674"/>
  </p:normalViewPr>
  <p:slideViewPr>
    <p:cSldViewPr snapToGrid="0" snapToObjects="1">
      <p:cViewPr>
        <p:scale>
          <a:sx n="140" d="100"/>
          <a:sy n="140" d="100"/>
        </p:scale>
        <p:origin x="98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7" d="100"/>
          <a:sy n="107" d="100"/>
        </p:scale>
        <p:origin x="2208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7201032-3B69-1040-8C2F-425BE2332E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6AC2A-82ED-FF45-A52E-379CE996C8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89040-A722-B64D-B004-1599E9C4CB8E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B2AFA-AE22-9D40-B0AE-90ADFA40AE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D9971-3CB6-3149-9D35-E383543C6B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54BF8-7ED3-1549-ACB3-C64A13423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72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F0AE-B858-6947-983C-DAD7025B72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30824" y="1122363"/>
            <a:ext cx="9144000" cy="2387600"/>
          </a:xfrm>
        </p:spPr>
        <p:txBody>
          <a:bodyPr anchor="b"/>
          <a:lstStyle>
            <a:lvl1pPr algn="l">
              <a:defRPr sz="6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74AD2-45D1-E04B-9C38-DEB1391C9F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30824" y="3714752"/>
            <a:ext cx="9144000" cy="1128713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6AF94B-A21D-D74F-91A8-4655457874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459067" y="5097463"/>
            <a:ext cx="3344245" cy="1375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A7A237-E8EE-E54A-84CB-6BC8372015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559424" y="5097463"/>
            <a:ext cx="3969336" cy="137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06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EB63D-DF17-6944-AF4C-DEC82F8E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135A6-D518-6E4B-9FB9-FC47A7298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9DDC24-542C-5D40-BB77-B02A71DD56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688574" y="6286155"/>
            <a:ext cx="3295297" cy="559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E83894-5464-0E40-9A39-3A54FB2B31D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371326" y="6291046"/>
            <a:ext cx="2820681" cy="55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6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5B455-34E6-8B45-AD88-FC6C61D1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656" y="1709742"/>
            <a:ext cx="9028795" cy="2852737"/>
          </a:xfrm>
        </p:spPr>
        <p:txBody>
          <a:bodyPr anchor="b"/>
          <a:lstStyle>
            <a:lvl1pPr>
              <a:defRPr sz="6000">
                <a:solidFill>
                  <a:srgbClr val="FDC53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8A425-B7D1-A74A-8BFF-65B439A8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8656" y="4589465"/>
            <a:ext cx="9028795" cy="1500187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819273-E73B-A546-A8B8-466AA6B32C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688574" y="6286155"/>
            <a:ext cx="3295297" cy="559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8A440C-F838-DC43-8FBE-49A137EC46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371326" y="6291046"/>
            <a:ext cx="2820681" cy="55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5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1C285-B788-AD4B-995C-831229131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1C736-1CE3-FF4F-B417-BEB866F26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51318" y="1825625"/>
            <a:ext cx="4304983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5E480-B4C5-DF46-B761-4DDC18FB7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8823" y="1825625"/>
            <a:ext cx="4304983" cy="43513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CC477-E683-6548-AE71-80058066C5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688574" y="6286155"/>
            <a:ext cx="3295297" cy="559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874AA0-6B0A-344E-8FD4-69356789F3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371326" y="6291046"/>
            <a:ext cx="2820681" cy="55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1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B7D20D-0C1A-8245-816F-56EE1E6744A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084295" y="628652"/>
            <a:ext cx="9417144" cy="527460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07584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DD2003AD-2590-1040-9F4A-B985ED3845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98693" y="2087566"/>
            <a:ext cx="7669307" cy="1744849"/>
          </a:xfrm>
        </p:spPr>
        <p:txBody>
          <a:bodyPr/>
          <a:lstStyle>
            <a:lvl1pPr marL="0" indent="0" algn="ctr">
              <a:buNone/>
              <a:defRPr sz="2400" b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Text (such as contact information)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08ADC0-3344-CB47-9F03-B6BD8E1A06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688574" y="6286155"/>
            <a:ext cx="3295297" cy="559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80F3DE-2F65-5D47-9274-B06E3F00649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371326" y="6291046"/>
            <a:ext cx="2820681" cy="55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4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C92EA8-EEE5-D949-BF2C-23DEABC54EF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D87513-C6F0-9745-A300-FA043BDC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663" y="534679"/>
            <a:ext cx="9035143" cy="828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2F378-5216-D84E-9E12-07D07AB19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8663" y="1781543"/>
            <a:ext cx="9035143" cy="3712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96145-66CC-D24E-9955-31043049D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18656" y="62122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CF14-C152-3048-AC20-D8CE5CE41616}" type="datetimeFigureOut">
              <a:rPr lang="en-US" smtClean="0"/>
              <a:t>1/21/20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2794F-2142-9C40-B233-83D204956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19056" y="621229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572DB8-3A34-A14E-BE47-96EC7B21899E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 rot="16200000">
            <a:off x="-2428967" y="2414328"/>
            <a:ext cx="6858003" cy="202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venir Next LT Pro Condensed" panose="020B0506020202020204" pitchFamily="34" charset="77"/>
          <a:ea typeface="+mj-ea"/>
          <a:cs typeface="Arial Black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400" b="0" i="0" kern="1200">
          <a:solidFill>
            <a:schemeClr val="tx1"/>
          </a:solidFill>
          <a:latin typeface="Avenir Next LT Pro Condensed" panose="020B0506020202020204" pitchFamily="34" charset="77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venir Next LT Pro Condensed" panose="020B0506020202020204" pitchFamily="34" charset="77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venir Next LT Pro Condensed" panose="020B0506020202020204" pitchFamily="34" charset="77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venir Next LT Pro Condensed" panose="020B0506020202020204" pitchFamily="34" charset="77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Next LT Pro Condensed" panose="020B0506020202020204" pitchFamily="34" charset="77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F0745D9-5F6F-704E-9D7D-FB7DEB279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400" dirty="0">
                <a:latin typeface="Avenir Next Condensed" panose="020B0506020202020204" pitchFamily="34" charset="0"/>
                <a:cs typeface="Arial" panose="020B0604020202020204" pitchFamily="34" charset="0"/>
              </a:rPr>
              <a:t>Introduction to Quantitative Research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D97619C8-D28E-C44E-B5EF-E09B5C68D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0824" y="3700469"/>
            <a:ext cx="9144000" cy="155733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Condensed" panose="020B0506020202020204" pitchFamily="34" charset="0"/>
              </a:rPr>
              <a:t>Course: JOURN 8006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Condensed" panose="020B0506020202020204" pitchFamily="34" charset="0"/>
              </a:rPr>
              <a:t>Instructor: Michael W. Kearney</a:t>
            </a:r>
          </a:p>
        </p:txBody>
      </p:sp>
    </p:spTree>
    <p:extLst>
      <p:ext uri="{BB962C8B-B14F-4D97-AF65-F5344CB8AC3E}">
        <p14:creationId xmlns:p14="http://schemas.microsoft.com/office/powerpoint/2010/main" val="603107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D63D-ACB0-9643-9F74-60FAAC05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IRB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739A6-896D-2142-A7DC-8A2AE8C94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8663" y="1627632"/>
            <a:ext cx="9035143" cy="47584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Login at </a:t>
            </a:r>
            <a:r>
              <a:rPr lang="en-US" b="1" u="sng" dirty="0">
                <a:solidFill>
                  <a:srgbClr val="0070C0"/>
                </a:solidFill>
              </a:rPr>
              <a:t>ecompliance.missouri.edu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i="1" dirty="0">
                <a:ln>
                  <a:solidFill>
                    <a:schemeClr val="bg1"/>
                  </a:solidFill>
                </a:ln>
                <a:solidFill>
                  <a:srgbClr val="FDC530"/>
                </a:solidFill>
              </a:rPr>
              <a:t>Institutional Review Board</a:t>
            </a:r>
            <a:endParaRPr lang="en-US" i="1" dirty="0">
              <a:ln>
                <a:solidFill>
                  <a:schemeClr val="bg1"/>
                </a:solidFill>
              </a:ln>
              <a:solidFill>
                <a:srgbClr val="FDC53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 </a:t>
            </a:r>
            <a:r>
              <a:rPr lang="en-US" b="1" i="1" dirty="0">
                <a:ln>
                  <a:solidFill>
                    <a:schemeClr val="bg1"/>
                  </a:solidFill>
                </a:ln>
                <a:solidFill>
                  <a:srgbClr val="FDC530"/>
                </a:solidFill>
              </a:rPr>
              <a:t>Prequisites</a:t>
            </a:r>
            <a:r>
              <a:rPr lang="en-US" dirty="0"/>
              <a:t> select </a:t>
            </a:r>
            <a:r>
              <a:rPr lang="en-US" b="1" i="1" dirty="0">
                <a:ln>
                  <a:solidFill>
                    <a:schemeClr val="bg1"/>
                  </a:solidFill>
                </a:ln>
                <a:solidFill>
                  <a:srgbClr val="FDC530"/>
                </a:solidFill>
              </a:rPr>
              <a:t>Take IRB training</a:t>
            </a:r>
            <a:endParaRPr lang="en-US" i="1" dirty="0">
              <a:ln>
                <a:solidFill>
                  <a:schemeClr val="bg1"/>
                </a:solidFill>
              </a:ln>
              <a:solidFill>
                <a:srgbClr val="FDC53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Complete </a:t>
            </a:r>
            <a:r>
              <a:rPr lang="en-US" b="1" i="1" dirty="0">
                <a:ln>
                  <a:solidFill>
                    <a:schemeClr val="bg1"/>
                  </a:solidFill>
                </a:ln>
                <a:solidFill>
                  <a:srgbClr val="FDC530"/>
                </a:solidFill>
              </a:rPr>
              <a:t>CITI IRB Training</a:t>
            </a:r>
            <a:r>
              <a:rPr lang="en-US" dirty="0"/>
              <a:t> 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(follow instructions; this may take multiple hours)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complete, </a:t>
            </a:r>
            <a:r>
              <a:rPr lang="en-US" b="1" dirty="0"/>
              <a:t>take screenshot of certificate</a:t>
            </a:r>
            <a:r>
              <a:rPr lang="en-US" dirty="0"/>
              <a:t> and upload to Canvas</a:t>
            </a:r>
          </a:p>
        </p:txBody>
      </p:sp>
    </p:spTree>
    <p:extLst>
      <p:ext uri="{BB962C8B-B14F-4D97-AF65-F5344CB8AC3E}">
        <p14:creationId xmlns:p14="http://schemas.microsoft.com/office/powerpoint/2010/main" val="86323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CF24-5CC5-0943-B6EB-3908C902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screen shot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50D1B9-B8F5-E642-A39D-2359F3F02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919" y="2113756"/>
            <a:ext cx="8877300" cy="3048000"/>
          </a:xfrm>
          <a:noFill/>
          <a:ln w="19050">
            <a:noFill/>
          </a:ln>
          <a:effectLst>
            <a:outerShdw blurRad="63500" sx="101000" sy="101000" algn="ctr" rotWithShape="0">
              <a:schemeClr val="bg1">
                <a:lumMod val="75000"/>
                <a:lumOff val="25000"/>
                <a:alpha val="6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9917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585D6D-0A7F-BA45-82EA-4FAE720B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Quantitative Research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503F97-1ACB-AF4F-93CC-1B856D1AF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Quantitative Research</a:t>
            </a:r>
          </a:p>
        </p:txBody>
      </p:sp>
    </p:spTree>
    <p:extLst>
      <p:ext uri="{BB962C8B-B14F-4D97-AF65-F5344CB8AC3E}">
        <p14:creationId xmlns:p14="http://schemas.microsoft.com/office/powerpoint/2010/main" val="1571088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AFFF-3CF6-D745-A06C-229E8CA9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98E25-9236-7F4A-B556-155EB9790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Research</a:t>
            </a:r>
            <a:r>
              <a:rPr lang="en-US"/>
              <a:t> is “</a:t>
            </a:r>
            <a:r>
              <a:rPr lang="en-US" i="1"/>
              <a:t>an attempt to discover something</a:t>
            </a:r>
            <a:r>
              <a:rPr lang="en-US"/>
              <a:t>” </a:t>
            </a:r>
            <a:r>
              <a:rPr lang="en-US" sz="2400">
                <a:solidFill>
                  <a:schemeClr val="bg1">
                    <a:lumMod val="50000"/>
                    <a:lumOff val="50000"/>
                  </a:schemeClr>
                </a:solidFill>
              </a:rPr>
              <a:t>(Wimmer &amp; Dominick, 2011, p. 2)</a:t>
            </a:r>
          </a:p>
          <a:p>
            <a:r>
              <a:rPr lang="en-US" b="1"/>
              <a:t>Scientific research </a:t>
            </a:r>
            <a:r>
              <a:rPr lang="en-US"/>
              <a:t>is “</a:t>
            </a:r>
            <a:r>
              <a:rPr lang="en-US" i="1"/>
              <a:t>an organized, objective, controlled, qualitative or quantitative empirical analysis of one or more variables</a:t>
            </a:r>
            <a:r>
              <a:rPr lang="en-US"/>
              <a:t>” </a:t>
            </a:r>
            <a:r>
              <a:rPr lang="en-US" sz="2400">
                <a:solidFill>
                  <a:schemeClr val="bg1">
                    <a:lumMod val="50000"/>
                    <a:lumOff val="50000"/>
                  </a:schemeClr>
                </a:solidFill>
              </a:rPr>
              <a:t>(Wimmer &amp; Dominick, 2011, p. 9)</a:t>
            </a:r>
          </a:p>
        </p:txBody>
      </p:sp>
    </p:spTree>
    <p:extLst>
      <p:ext uri="{BB962C8B-B14F-4D97-AF65-F5344CB8AC3E}">
        <p14:creationId xmlns:p14="http://schemas.microsoft.com/office/powerpoint/2010/main" val="845892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C34F-A969-D64E-9F36-1A1DFA73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Social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5B8A9-19D0-6E45-A22B-39915152B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Social science </a:t>
            </a:r>
            <a:r>
              <a:rPr lang="en-US"/>
              <a:t>is ”</a:t>
            </a:r>
            <a:r>
              <a:rPr lang="en-US" i="1"/>
              <a:t>the science of people or collections of people, such as groups, firms, societies, or economies, and their individual or collective behaviors</a:t>
            </a:r>
            <a:r>
              <a:rPr lang="en-US"/>
              <a:t>” </a:t>
            </a:r>
            <a:r>
              <a:rPr lang="en-US" sz="2400">
                <a:solidFill>
                  <a:schemeClr val="bg1">
                    <a:lumMod val="50000"/>
                    <a:lumOff val="50000"/>
                  </a:schemeClr>
                </a:solidFill>
              </a:rPr>
              <a:t>(Bhattacherjee, 2012, p. 1)</a:t>
            </a:r>
          </a:p>
        </p:txBody>
      </p:sp>
    </p:spTree>
    <p:extLst>
      <p:ext uri="{BB962C8B-B14F-4D97-AF65-F5344CB8AC3E}">
        <p14:creationId xmlns:p14="http://schemas.microsoft.com/office/powerpoint/2010/main" val="557313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C7AB-FAF4-374F-9D93-3B0F7B6D9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Scientific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E6422-FD6B-374C-92B2-2A9D7C180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/>
              <a:t>Exploratory</a:t>
            </a:r>
          </a:p>
          <a:p>
            <a:pPr lvl="1"/>
            <a:r>
              <a:rPr lang="en-US"/>
              <a:t>Scope out, form hunches, test feasibility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Descriptive</a:t>
            </a:r>
          </a:p>
          <a:p>
            <a:pPr lvl="1"/>
            <a:r>
              <a:rPr lang="en-US"/>
              <a:t>Careful measurement, reports–e.g., US census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Explanatory</a:t>
            </a:r>
          </a:p>
          <a:p>
            <a:pPr lvl="1"/>
            <a:r>
              <a:rPr lang="en-US"/>
              <a:t>Makes and explains connections</a:t>
            </a:r>
          </a:p>
        </p:txBody>
      </p:sp>
    </p:spTree>
    <p:extLst>
      <p:ext uri="{BB962C8B-B14F-4D97-AF65-F5344CB8AC3E}">
        <p14:creationId xmlns:p14="http://schemas.microsoft.com/office/powerpoint/2010/main" val="2653615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AFFF-3CF6-D745-A06C-229E8CA9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Methods of knowing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98E25-9236-7F4A-B556-155EB9790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/>
              <a:t>Tenacity</a:t>
            </a:r>
            <a:r>
              <a:rPr lang="en-US"/>
              <a:t>: </a:t>
            </a:r>
          </a:p>
          <a:p>
            <a:pPr lvl="1"/>
            <a:r>
              <a:rPr lang="en-US"/>
              <a:t>true because it’s always been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Intuition</a:t>
            </a:r>
            <a:r>
              <a:rPr lang="en-US"/>
              <a:t>:</a:t>
            </a:r>
          </a:p>
          <a:p>
            <a:pPr lvl="1"/>
            <a:r>
              <a:rPr lang="en-US"/>
              <a:t>true because it is self evident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Authority</a:t>
            </a:r>
            <a:r>
              <a:rPr lang="en-US"/>
              <a:t>:</a:t>
            </a:r>
          </a:p>
          <a:p>
            <a:pPr lvl="1"/>
            <a:r>
              <a:rPr lang="en-US"/>
              <a:t>true because qualified source says so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Scientific</a:t>
            </a:r>
            <a:r>
              <a:rPr lang="en-US"/>
              <a:t>:</a:t>
            </a:r>
          </a:p>
          <a:p>
            <a:pPr lvl="1"/>
            <a:r>
              <a:rPr lang="en-US"/>
              <a:t>true because studies provisionally support it</a:t>
            </a:r>
          </a:p>
        </p:txBody>
      </p:sp>
    </p:spTree>
    <p:extLst>
      <p:ext uri="{BB962C8B-B14F-4D97-AF65-F5344CB8AC3E}">
        <p14:creationId xmlns:p14="http://schemas.microsoft.com/office/powerpoint/2010/main" val="2459900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B40F-71AC-654B-A691-0AB013457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Scientific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58C26-BFED-0E46-8446-1C9BBB47A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Scientific knowledge </a:t>
            </a:r>
            <a:r>
              <a:rPr lang="en-US"/>
              <a:t>is the accumulation of laws and theory to explain phenomena</a:t>
            </a:r>
          </a:p>
          <a:p>
            <a:r>
              <a:rPr lang="en-US" b="1"/>
              <a:t>Laws</a:t>
            </a:r>
            <a:r>
              <a:rPr lang="en-US"/>
              <a:t> are the observed patterns</a:t>
            </a:r>
          </a:p>
          <a:p>
            <a:r>
              <a:rPr lang="en-US" b="1"/>
              <a:t>Theories</a:t>
            </a:r>
            <a:r>
              <a:rPr lang="en-US"/>
              <a:t> are explanations (mechanisms) of the underlying phenomena</a:t>
            </a:r>
          </a:p>
        </p:txBody>
      </p:sp>
    </p:spTree>
    <p:extLst>
      <p:ext uri="{BB962C8B-B14F-4D97-AF65-F5344CB8AC3E}">
        <p14:creationId xmlns:p14="http://schemas.microsoft.com/office/powerpoint/2010/main" val="3564607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AFFF-3CF6-D745-A06C-229E8CA9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98E25-9236-7F4A-B556-155EB9790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Theory</a:t>
            </a:r>
            <a:r>
              <a:rPr lang="en-US"/>
              <a:t> is “</a:t>
            </a:r>
            <a:r>
              <a:rPr lang="en-US" i="1"/>
              <a:t>a set of related propositions that presents a systematic view of phenomena by specifying relationships among concepts</a:t>
            </a:r>
            <a:r>
              <a:rPr lang="en-US"/>
              <a:t>” </a:t>
            </a:r>
            <a:r>
              <a:rPr lang="en-US" sz="2400">
                <a:solidFill>
                  <a:schemeClr val="bg1">
                    <a:lumMod val="50000"/>
                    <a:lumOff val="50000"/>
                  </a:schemeClr>
                </a:solidFill>
              </a:rPr>
              <a:t>(Wimmer &amp; Dominick, 2011, p. 13)</a:t>
            </a:r>
          </a:p>
        </p:txBody>
      </p:sp>
    </p:spTree>
    <p:extLst>
      <p:ext uri="{BB962C8B-B14F-4D97-AF65-F5344CB8AC3E}">
        <p14:creationId xmlns:p14="http://schemas.microsoft.com/office/powerpoint/2010/main" val="618573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997F-56C9-5C42-BBEE-3D7A4DB9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Scientific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B25BC-2BA8-3A49-A1FC-D156177EB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Inductive research </a:t>
            </a:r>
            <a:r>
              <a:rPr lang="en-US"/>
              <a:t>takes observations (small) and infers theoretical insights (big) from them</a:t>
            </a:r>
          </a:p>
          <a:p>
            <a:pPr lvl="1"/>
            <a:r>
              <a:rPr lang="en-US" b="1"/>
              <a:t>Small</a:t>
            </a:r>
            <a:r>
              <a:rPr lang="en-US"/>
              <a:t> → </a:t>
            </a:r>
            <a:r>
              <a:rPr lang="en-US" b="1"/>
              <a:t>big</a:t>
            </a:r>
            <a:endParaRPr lang="en-US"/>
          </a:p>
          <a:p>
            <a:r>
              <a:rPr lang="en-US" b="1"/>
              <a:t>Deductive research </a:t>
            </a:r>
            <a:r>
              <a:rPr lang="en-US"/>
              <a:t>takes theories (big) and applies them to observations (small)</a:t>
            </a:r>
          </a:p>
          <a:p>
            <a:pPr lvl="1"/>
            <a:r>
              <a:rPr lang="en-US" b="1"/>
              <a:t>Big</a:t>
            </a:r>
            <a:r>
              <a:rPr lang="en-US"/>
              <a:t> → </a:t>
            </a:r>
            <a:r>
              <a:rPr lang="en-US" b="1"/>
              <a:t>small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1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585D6D-0A7F-BA45-82EA-4FAE720B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503F97-1ACB-AF4F-93CC-1B856D1AF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</p:spTree>
    <p:extLst>
      <p:ext uri="{BB962C8B-B14F-4D97-AF65-F5344CB8AC3E}">
        <p14:creationId xmlns:p14="http://schemas.microsoft.com/office/powerpoint/2010/main" val="2700361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A0D84-FD3F-7941-A896-1C13FE3E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Scientific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3B063-6D6E-7F4F-9643-9E5FC75F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Scientific method describes </a:t>
            </a:r>
            <a:r>
              <a:rPr lang="en-US" b="1"/>
              <a:t>the general process </a:t>
            </a:r>
            <a:r>
              <a:rPr lang="en-US"/>
              <a:t>of conducting scientific research</a:t>
            </a:r>
          </a:p>
          <a:p>
            <a:r>
              <a:rPr lang="en-US"/>
              <a:t>There are lots of flow charts and listicles of the different ”</a:t>
            </a:r>
            <a:r>
              <a:rPr lang="en-US" b="1"/>
              <a:t>characteristics</a:t>
            </a:r>
            <a:r>
              <a:rPr lang="en-US"/>
              <a:t>” of the scientific method</a:t>
            </a:r>
          </a:p>
        </p:txBody>
      </p:sp>
    </p:spTree>
    <p:extLst>
      <p:ext uri="{BB962C8B-B14F-4D97-AF65-F5344CB8AC3E}">
        <p14:creationId xmlns:p14="http://schemas.microsoft.com/office/powerpoint/2010/main" val="3646295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AFFF-3CF6-D745-A06C-229E8CA9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Characteristics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98E25-9236-7F4A-B556-155EB9790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Scientific research is </a:t>
            </a:r>
            <a:r>
              <a:rPr lang="en-US" b="1"/>
              <a:t>public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Science is </a:t>
            </a:r>
            <a:r>
              <a:rPr lang="en-US" b="1"/>
              <a:t>objective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Science is </a:t>
            </a:r>
            <a:r>
              <a:rPr lang="en-US" b="1"/>
              <a:t>empirical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Science is </a:t>
            </a:r>
            <a:r>
              <a:rPr lang="en-US" b="1"/>
              <a:t>systematic</a:t>
            </a:r>
            <a:r>
              <a:rPr lang="en-US"/>
              <a:t> and </a:t>
            </a:r>
            <a:r>
              <a:rPr lang="en-US" b="1"/>
              <a:t>cumulative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Science is </a:t>
            </a:r>
            <a:r>
              <a:rPr lang="en-US" b="1"/>
              <a:t>predictive</a:t>
            </a:r>
          </a:p>
          <a:p>
            <a:pPr marL="0" indent="0" algn="r">
              <a:buNone/>
            </a:pPr>
            <a:r>
              <a:rPr lang="en-US" sz="2400">
                <a:solidFill>
                  <a:schemeClr val="bg1">
                    <a:lumMod val="50000"/>
                    <a:lumOff val="50000"/>
                  </a:schemeClr>
                </a:solidFill>
              </a:rPr>
              <a:t>- (Wimmer &amp; Dominick, 2011)</a:t>
            </a:r>
          </a:p>
        </p:txBody>
      </p:sp>
    </p:spTree>
    <p:extLst>
      <p:ext uri="{BB962C8B-B14F-4D97-AF65-F5344CB8AC3E}">
        <p14:creationId xmlns:p14="http://schemas.microsoft.com/office/powerpoint/2010/main" val="3158640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AFFF-3CF6-D745-A06C-229E8CA9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Characteristics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98E25-9236-7F4A-B556-155EB9790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Scientific research is </a:t>
            </a:r>
            <a:r>
              <a:rPr lang="en-US" b="1"/>
              <a:t>empirical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Scientific research is </a:t>
            </a:r>
            <a:r>
              <a:rPr lang="en-US" b="1"/>
              <a:t>replicable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Scientific research is </a:t>
            </a:r>
            <a:r>
              <a:rPr lang="en-US" b="1"/>
              <a:t>provisional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Scientific research is </a:t>
            </a:r>
            <a:r>
              <a:rPr lang="en-US" b="1"/>
              <a:t>objective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Scientific research is </a:t>
            </a:r>
            <a:r>
              <a:rPr lang="en-US" b="1"/>
              <a:t>systematic</a:t>
            </a:r>
          </a:p>
          <a:p>
            <a:pPr marL="0" indent="0" algn="r">
              <a:buNone/>
            </a:pPr>
            <a:r>
              <a:rPr lang="en-US" sz="2400">
                <a:solidFill>
                  <a:schemeClr val="bg1">
                    <a:lumMod val="50000"/>
                    <a:lumOff val="50000"/>
                  </a:schemeClr>
                </a:solidFill>
              </a:rPr>
              <a:t>- (sciencing.com, 2018)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62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AFFF-3CF6-D745-A06C-229E8CA9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Characteristics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98E25-9236-7F4A-B556-155EB9790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8663" y="1746504"/>
            <a:ext cx="9035143" cy="402335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/>
              <a:t>Logical</a:t>
            </a:r>
            <a:r>
              <a:rPr lang="en-US"/>
              <a:t>: Scientific inferences must be based on logical principles of reasoning </a:t>
            </a:r>
            <a:endParaRPr lang="en-US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Confirmable</a:t>
            </a:r>
            <a:r>
              <a:rPr lang="en-US"/>
              <a:t>: Inferences derived must match with observed evidence.</a:t>
            </a:r>
            <a:endParaRPr lang="en-US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Repeatable</a:t>
            </a:r>
            <a:r>
              <a:rPr lang="en-US"/>
              <a:t>: Other scientists should be able to independently replicate or repeat a scientific study and obtain similar, if not identical, results</a:t>
            </a:r>
            <a:endParaRPr lang="en-US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Scrutinizable</a:t>
            </a:r>
            <a:r>
              <a:rPr lang="en-US"/>
              <a:t>: The procedures used and the inferences derived must withstand critical scrutiny (peer review) by other scientists</a:t>
            </a:r>
            <a:endParaRPr lang="en-US">
              <a:effectLst/>
            </a:endParaRPr>
          </a:p>
          <a:p>
            <a:pPr marL="0" indent="0" algn="r">
              <a:buNone/>
            </a:pPr>
            <a:endParaRPr lang="en-US" sz="240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0" indent="0" algn="r">
              <a:buNone/>
            </a:pPr>
            <a:r>
              <a:rPr lang="en-US" sz="2400">
                <a:solidFill>
                  <a:schemeClr val="bg1">
                    <a:lumMod val="50000"/>
                    <a:lumOff val="50000"/>
                  </a:schemeClr>
                </a:solidFill>
              </a:rPr>
              <a:t>- (Bhattacherjee, 2012, p. 5)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AFFF-3CF6-D745-A06C-229E8CA9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Research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98E25-9236-7F4A-B556-155EB9790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Research should </a:t>
            </a:r>
            <a:r>
              <a:rPr lang="en-US" b="1" i="1"/>
              <a:t>strive</a:t>
            </a:r>
            <a:r>
              <a:rPr lang="en-US"/>
              <a:t> to be valid and reliable</a:t>
            </a:r>
          </a:p>
          <a:p>
            <a:pPr lvl="1"/>
            <a:r>
              <a:rPr lang="en-US" b="1"/>
              <a:t>Validity</a:t>
            </a:r>
            <a:r>
              <a:rPr lang="en-US"/>
              <a:t>: </a:t>
            </a:r>
            <a:r>
              <a:rPr lang="en-US" i="1" u="sng"/>
              <a:t>accuracy</a:t>
            </a:r>
            <a:r>
              <a:rPr lang="en-US"/>
              <a:t> of findings</a:t>
            </a:r>
          </a:p>
          <a:p>
            <a:pPr lvl="1"/>
            <a:r>
              <a:rPr lang="en-US" b="1"/>
              <a:t>Reliability</a:t>
            </a:r>
            <a:r>
              <a:rPr lang="en-US"/>
              <a:t>: </a:t>
            </a:r>
            <a:r>
              <a:rPr lang="en-US" i="1" u="sng"/>
              <a:t>consistency</a:t>
            </a:r>
            <a:r>
              <a:rPr lang="en-US"/>
              <a:t> of findings</a:t>
            </a:r>
          </a:p>
          <a:p>
            <a:r>
              <a:rPr lang="en-US" b="1"/>
              <a:t>Post-positivism</a:t>
            </a:r>
          </a:p>
          <a:p>
            <a:pPr lvl="1"/>
            <a:r>
              <a:rPr lang="en-US"/>
              <a:t>Researcher cannot be divorced from research</a:t>
            </a:r>
          </a:p>
          <a:p>
            <a:pPr lvl="1"/>
            <a:r>
              <a:rPr lang="en-US"/>
              <a:t>Empirical ideals are not discrete; they exist on a continuum</a:t>
            </a:r>
          </a:p>
        </p:txBody>
      </p:sp>
    </p:spTree>
    <p:extLst>
      <p:ext uri="{BB962C8B-B14F-4D97-AF65-F5344CB8AC3E}">
        <p14:creationId xmlns:p14="http://schemas.microsoft.com/office/powerpoint/2010/main" val="1507308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AFFF-3CF6-D745-A06C-229E8CA9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Mass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98E25-9236-7F4A-B556-155EB9790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Mass media are “</a:t>
            </a:r>
            <a:r>
              <a:rPr lang="en-US" i="1"/>
              <a:t>any form of communication that simultaneously reaches a large number of people, including but not limited to radio, TV, newspapers, magazines, billboards, films, recordings, books, and the Internet</a:t>
            </a:r>
            <a:r>
              <a:rPr lang="en-US"/>
              <a:t>” </a:t>
            </a:r>
            <a:r>
              <a:rPr lang="en-US" sz="2400">
                <a:solidFill>
                  <a:schemeClr val="bg1">
                    <a:lumMod val="50000"/>
                    <a:lumOff val="50000"/>
                  </a:schemeClr>
                </a:solidFill>
              </a:rPr>
              <a:t>(Wimmer &amp; Dominick, 2011, p. 2)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06623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AFFF-3CF6-D745-A06C-229E8CA9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Research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08B21A-37C6-5D46-908B-255CAD5D8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8664" y="1252959"/>
            <a:ext cx="5635139" cy="506433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6438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AFFF-3CF6-D745-A06C-229E8CA9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Research phases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485643-D2E2-464C-96D2-2BE0ECF15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4626" y="1781175"/>
            <a:ext cx="7763886" cy="371316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8104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585D6D-0A7F-BA45-82EA-4FAE720B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Final Paper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503F97-1ACB-AF4F-93CC-1B856D1AF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Research Proposal</a:t>
            </a:r>
          </a:p>
        </p:txBody>
      </p:sp>
    </p:spTree>
    <p:extLst>
      <p:ext uri="{BB962C8B-B14F-4D97-AF65-F5344CB8AC3E}">
        <p14:creationId xmlns:p14="http://schemas.microsoft.com/office/powerpoint/2010/main" val="66584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8D1E-D0E1-BE47-A8E5-8732A302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Paper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608B5-B93B-5641-B0A3-D7714D29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final paper is a </a:t>
            </a:r>
            <a:r>
              <a:rPr lang="en-US" b="1" u="sng"/>
              <a:t>research proposal</a:t>
            </a:r>
            <a:r>
              <a:rPr lang="en-US"/>
              <a:t>, which will include…</a:t>
            </a:r>
          </a:p>
          <a:p>
            <a:pPr lvl="1"/>
            <a:r>
              <a:rPr lang="en-US" b="1"/>
              <a:t>Statement of value</a:t>
            </a:r>
            <a:r>
              <a:rPr lang="en-US"/>
              <a:t> or need of the study</a:t>
            </a:r>
            <a:endParaRPr lang="en-US" b="1"/>
          </a:p>
          <a:p>
            <a:pPr lvl="1"/>
            <a:r>
              <a:rPr lang="en-US"/>
              <a:t>Brief </a:t>
            </a:r>
            <a:r>
              <a:rPr lang="en-US" b="1"/>
              <a:t>summary of</a:t>
            </a:r>
            <a:r>
              <a:rPr lang="en-US"/>
              <a:t> pertinent </a:t>
            </a:r>
            <a:r>
              <a:rPr lang="en-US" b="1"/>
              <a:t>literature</a:t>
            </a:r>
          </a:p>
          <a:p>
            <a:pPr lvl="1"/>
            <a:r>
              <a:rPr lang="en-US" b="1"/>
              <a:t>Identification of </a:t>
            </a:r>
            <a:r>
              <a:rPr lang="en-US"/>
              <a:t>applicable </a:t>
            </a:r>
            <a:r>
              <a:rPr lang="en-US" b="1"/>
              <a:t>theories</a:t>
            </a:r>
          </a:p>
          <a:p>
            <a:r>
              <a:rPr lang="en-US"/>
              <a:t>But is </a:t>
            </a:r>
            <a:r>
              <a:rPr lang="en-US" i="1" u="sng"/>
              <a:t>primarily</a:t>
            </a:r>
            <a:r>
              <a:rPr lang="en-US"/>
              <a:t> about your </a:t>
            </a:r>
            <a:r>
              <a:rPr lang="en-US" b="1"/>
              <a:t>research design, methods, and plan of data analyses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58E3AF-CE29-EE42-98FF-880A9310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FBF3D-766E-8040-8009-84BC6E39F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Syllabus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IRB certification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Quantitative research</a:t>
            </a:r>
          </a:p>
          <a:p>
            <a:pPr lvl="1"/>
            <a:r>
              <a:rPr lang="en-US" dirty="0"/>
              <a:t>Characteristics of scientific research</a:t>
            </a:r>
          </a:p>
          <a:p>
            <a:pPr lvl="1"/>
            <a:r>
              <a:rPr lang="en-US" dirty="0"/>
              <a:t>Projects for mass media research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Final paper</a:t>
            </a:r>
            <a:endParaRPr lang="en-US" sz="2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35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repeatCount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repeatCount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repeatCount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repeatCount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repeatCount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8D1E-D0E1-BE47-A8E5-8732A302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Paper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608B5-B93B-5641-B0A3-D7714D29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Topic</a:t>
            </a:r>
            <a:r>
              <a:rPr lang="en-US"/>
              <a:t> is chosen by you, </a:t>
            </a:r>
            <a:r>
              <a:rPr lang="en-US" i="1"/>
              <a:t>in consultation with me</a:t>
            </a:r>
            <a:r>
              <a:rPr lang="en-US"/>
              <a:t>.</a:t>
            </a:r>
          </a:p>
          <a:p>
            <a:r>
              <a:rPr lang="en-US" b="1"/>
              <a:t>Research questions and/or hypotheses </a:t>
            </a:r>
            <a:r>
              <a:rPr lang="en-US"/>
              <a:t>are due at course midpoint.</a:t>
            </a:r>
          </a:p>
          <a:p>
            <a:r>
              <a:rPr lang="en-US" b="1"/>
              <a:t>Presentations</a:t>
            </a:r>
            <a:r>
              <a:rPr lang="en-US"/>
              <a:t> (with Q&amp;A) during final three weeks</a:t>
            </a:r>
          </a:p>
          <a:p>
            <a:r>
              <a:rPr lang="en-US"/>
              <a:t>Final </a:t>
            </a:r>
            <a:r>
              <a:rPr lang="en-US" b="1"/>
              <a:t>paper</a:t>
            </a:r>
            <a:r>
              <a:rPr lang="en-US"/>
              <a:t> is </a:t>
            </a:r>
            <a:r>
              <a:rPr lang="en-US" b="1"/>
              <a:t>due during finals </a:t>
            </a:r>
            <a:r>
              <a:rPr lang="en-US"/>
              <a:t>week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75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8DB8-004B-024D-B67A-F94A575C8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BB15F-081E-2540-A6ED-6266B7381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8663" y="1682496"/>
            <a:ext cx="9035143" cy="4206239"/>
          </a:xfrm>
        </p:spPr>
        <p:txBody>
          <a:bodyPr>
            <a:normAutofit/>
          </a:bodyPr>
          <a:lstStyle/>
          <a:p>
            <a:r>
              <a:rPr lang="en-US"/>
              <a:t>Two days (weeks) each:</a:t>
            </a:r>
          </a:p>
          <a:p>
            <a:pPr lvl="1"/>
            <a:r>
              <a:rPr lang="en-US" b="1"/>
              <a:t>Survey</a:t>
            </a:r>
            <a:r>
              <a:rPr lang="en-US"/>
              <a:t> methods</a:t>
            </a:r>
          </a:p>
          <a:p>
            <a:pPr lvl="1"/>
            <a:r>
              <a:rPr lang="en-US" b="1"/>
              <a:t>Experimental</a:t>
            </a:r>
            <a:r>
              <a:rPr lang="en-US"/>
              <a:t> methods</a:t>
            </a:r>
          </a:p>
          <a:p>
            <a:pPr lvl="1"/>
            <a:r>
              <a:rPr lang="en-US" b="1"/>
              <a:t>Observational</a:t>
            </a:r>
            <a:r>
              <a:rPr lang="en-US"/>
              <a:t> methods</a:t>
            </a:r>
          </a:p>
          <a:p>
            <a:pPr lvl="1"/>
            <a:r>
              <a:rPr lang="en-US"/>
              <a:t>---------&lt;midterm&gt;-----------</a:t>
            </a:r>
          </a:p>
          <a:p>
            <a:pPr lvl="1"/>
            <a:r>
              <a:rPr lang="en-US" b="1"/>
              <a:t>Statistical</a:t>
            </a:r>
            <a:r>
              <a:rPr lang="en-US"/>
              <a:t> methods</a:t>
            </a:r>
          </a:p>
          <a:p>
            <a:r>
              <a:rPr lang="en-US" b="1"/>
              <a:t>Day #1</a:t>
            </a:r>
            <a:r>
              <a:rPr lang="en-US"/>
              <a:t>: introduce topic/concepts (homework assigned)</a:t>
            </a:r>
          </a:p>
          <a:p>
            <a:r>
              <a:rPr lang="en-US" b="1"/>
              <a:t>Day #2</a:t>
            </a:r>
            <a:r>
              <a:rPr lang="en-US"/>
              <a:t>: application (homework due)</a:t>
            </a:r>
          </a:p>
        </p:txBody>
      </p:sp>
    </p:spTree>
    <p:extLst>
      <p:ext uri="{BB962C8B-B14F-4D97-AF65-F5344CB8AC3E}">
        <p14:creationId xmlns:p14="http://schemas.microsoft.com/office/powerpoint/2010/main" val="385079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AFFF-3CF6-D745-A06C-229E8CA9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Statistical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98E25-9236-7F4A-B556-155EB9790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Sampling</a:t>
            </a:r>
            <a:r>
              <a:rPr lang="en-US"/>
              <a:t>/probability</a:t>
            </a:r>
          </a:p>
          <a:p>
            <a:r>
              <a:rPr lang="en-US" b="1"/>
              <a:t>Descriptive</a:t>
            </a:r>
            <a:r>
              <a:rPr lang="en-US"/>
              <a:t> statistics</a:t>
            </a:r>
          </a:p>
          <a:p>
            <a:pPr lvl="1"/>
            <a:r>
              <a:rPr lang="en-US"/>
              <a:t>Describing your </a:t>
            </a:r>
            <a:r>
              <a:rPr lang="en-US" b="1" i="1"/>
              <a:t>sample</a:t>
            </a:r>
          </a:p>
          <a:p>
            <a:r>
              <a:rPr lang="en-US" b="1"/>
              <a:t>Inferential</a:t>
            </a:r>
            <a:r>
              <a:rPr lang="en-US"/>
              <a:t> statistics</a:t>
            </a:r>
          </a:p>
          <a:p>
            <a:pPr lvl="1"/>
            <a:r>
              <a:rPr lang="en-US" b="1" i="1"/>
              <a:t>Association</a:t>
            </a:r>
            <a:r>
              <a:rPr lang="en-US"/>
              <a:t>: Correlation/regression</a:t>
            </a:r>
          </a:p>
          <a:p>
            <a:pPr lvl="1"/>
            <a:r>
              <a:rPr lang="en-US" b="1" i="1"/>
              <a:t>Categorical</a:t>
            </a:r>
            <a:r>
              <a:rPr lang="en-US"/>
              <a:t>: Chi-square test, t-test, ANOVA</a:t>
            </a:r>
          </a:p>
        </p:txBody>
      </p:sp>
    </p:spTree>
    <p:extLst>
      <p:ext uri="{BB962C8B-B14F-4D97-AF65-F5344CB8AC3E}">
        <p14:creationId xmlns:p14="http://schemas.microsoft.com/office/powerpoint/2010/main" val="3954718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083C-312F-B547-A158-E3DD2F1AE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656" y="1709742"/>
            <a:ext cx="9028795" cy="2852737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Questions?</a:t>
            </a:r>
            <a:endParaRPr lang="en-US" sz="22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59B81-3809-3543-B886-76BDD39DC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8656" y="3986213"/>
            <a:ext cx="9028795" cy="2103440"/>
          </a:xfrm>
        </p:spPr>
        <p:txBody>
          <a:bodyPr/>
          <a:lstStyle/>
          <a:p>
            <a:pPr algn="ctr"/>
            <a:endParaRPr lang="en-US" sz="3200"/>
          </a:p>
          <a:p>
            <a:pPr algn="ctr"/>
            <a:r>
              <a:rPr lang="en-US" sz="3200"/>
              <a:t>📬 </a:t>
            </a:r>
            <a:r>
              <a:rPr lang="en-US" dirty="0" err="1">
                <a:solidFill>
                  <a:schemeClr val="bg2"/>
                </a:solidFill>
              </a:rPr>
              <a:t>kearneymw@missouri.edu</a:t>
            </a:r>
          </a:p>
        </p:txBody>
      </p:sp>
    </p:spTree>
    <p:extLst>
      <p:ext uri="{BB962C8B-B14F-4D97-AF65-F5344CB8AC3E}">
        <p14:creationId xmlns:p14="http://schemas.microsoft.com/office/powerpoint/2010/main" val="336512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585D6D-0A7F-BA45-82EA-4FAE720B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503F97-1ACB-AF4F-93CC-1B856D1AF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Names, backgrounds, interest area(s)</a:t>
            </a:r>
          </a:p>
        </p:txBody>
      </p:sp>
    </p:spTree>
    <p:extLst>
      <p:ext uri="{BB962C8B-B14F-4D97-AF65-F5344CB8AC3E}">
        <p14:creationId xmlns:p14="http://schemas.microsoft.com/office/powerpoint/2010/main" val="12524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D63D-ACB0-9643-9F74-60FAAC05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739A6-896D-2142-A7DC-8A2AE8C94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8663" y="1781542"/>
            <a:ext cx="9035143" cy="460450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My </a:t>
            </a:r>
            <a:r>
              <a:rPr lang="en-US" b="1" dirty="0"/>
              <a:t>name</a:t>
            </a:r>
            <a:r>
              <a:rPr lang="en-US" dirty="0"/>
              <a:t> is _____________.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This is my</a:t>
            </a:r>
            <a:r>
              <a:rPr lang="en-US" sz="2800" b="1" dirty="0"/>
              <a:t> </a:t>
            </a:r>
            <a:r>
              <a:rPr lang="en-US" dirty="0"/>
              <a:t>__</a:t>
            </a:r>
            <a:r>
              <a:rPr lang="en-US" b="1" dirty="0"/>
              <a:t> 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(1</a:t>
            </a:r>
            <a:r>
              <a:rPr lang="en-US" sz="2800" baseline="30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,2</a:t>
            </a:r>
            <a:r>
              <a:rPr lang="en-US" sz="2800" baseline="30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nd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,etc.) </a:t>
            </a:r>
            <a:r>
              <a:rPr lang="en-US" b="1" dirty="0"/>
              <a:t>year in </a:t>
            </a:r>
            <a:r>
              <a:rPr lang="en-US" dirty="0"/>
              <a:t>__ 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(program/degree)</a:t>
            </a:r>
            <a:r>
              <a:rPr lang="en-US" dirty="0"/>
              <a:t>.</a:t>
            </a:r>
            <a:endParaRPr 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am </a:t>
            </a:r>
            <a:r>
              <a:rPr lang="en-US" b="1" dirty="0"/>
              <a:t>interested in ____ 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(interest/topic/study area)</a:t>
            </a:r>
            <a:r>
              <a:rPr lang="en-US" dirty="0"/>
              <a:t>.</a:t>
            </a:r>
            <a:endParaRPr 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currently have </a:t>
            </a:r>
            <a:r>
              <a:rPr lang="en-US" b="1" dirty="0"/>
              <a:t>__ 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(a,b,c)</a:t>
            </a:r>
            <a:r>
              <a:rPr lang="en-US" sz="2800" dirty="0"/>
              <a:t> </a:t>
            </a:r>
            <a:r>
              <a:rPr lang="en-US" dirty="0"/>
              <a:t>about my final project.</a:t>
            </a:r>
          </a:p>
          <a:p>
            <a:pPr marL="457189" lvl="1" indent="0">
              <a:buNone/>
            </a:pPr>
            <a:r>
              <a:rPr lang="en-US" dirty="0"/>
              <a:t>  a)	</a:t>
            </a:r>
            <a:r>
              <a:rPr lang="en-US" b="1" u="sng" dirty="0"/>
              <a:t>no</a:t>
            </a:r>
            <a:r>
              <a:rPr lang="en-US" b="1" dirty="0"/>
              <a:t> idea</a:t>
            </a:r>
          </a:p>
          <a:p>
            <a:pPr marL="457189" lvl="1" indent="0">
              <a:buNone/>
            </a:pPr>
            <a:r>
              <a:rPr lang="en-US" dirty="0"/>
              <a:t>  b)	</a:t>
            </a:r>
            <a:r>
              <a:rPr lang="en-US" b="1" dirty="0"/>
              <a:t>a </a:t>
            </a:r>
            <a:r>
              <a:rPr lang="en-US" b="1" u="sng" dirty="0"/>
              <a:t>weak</a:t>
            </a:r>
            <a:r>
              <a:rPr lang="en-US" b="1" dirty="0"/>
              <a:t> idea</a:t>
            </a:r>
          </a:p>
          <a:p>
            <a:pPr marL="457189" lvl="1" indent="0">
              <a:buNone/>
            </a:pPr>
            <a:r>
              <a:rPr lang="en-US" b="1" dirty="0"/>
              <a:t>  </a:t>
            </a:r>
            <a:r>
              <a:rPr lang="en-US" dirty="0"/>
              <a:t>c)	</a:t>
            </a:r>
            <a:r>
              <a:rPr lang="en-US" b="1" dirty="0"/>
              <a:t>a </a:t>
            </a:r>
            <a:r>
              <a:rPr lang="en-US" b="1" u="sng" dirty="0"/>
              <a:t>strong</a:t>
            </a:r>
            <a:r>
              <a:rPr lang="en-US" b="1" dirty="0"/>
              <a:t> idea</a:t>
            </a:r>
          </a:p>
        </p:txBody>
      </p:sp>
    </p:spTree>
    <p:extLst>
      <p:ext uri="{BB962C8B-B14F-4D97-AF65-F5344CB8AC3E}">
        <p14:creationId xmlns:p14="http://schemas.microsoft.com/office/powerpoint/2010/main" val="143650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585D6D-0A7F-BA45-82EA-4FAE720B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Syllabus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503F97-1ACB-AF4F-93CC-1B856D1AF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on Canvas</a:t>
            </a:r>
          </a:p>
        </p:txBody>
      </p:sp>
    </p:spTree>
    <p:extLst>
      <p:ext uri="{BB962C8B-B14F-4D97-AF65-F5344CB8AC3E}">
        <p14:creationId xmlns:p14="http://schemas.microsoft.com/office/powerpoint/2010/main" val="3832062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D63D-ACB0-9643-9F74-60FAAC05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739A6-896D-2142-A7DC-8A2AE8C94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8663" y="1781542"/>
            <a:ext cx="9035143" cy="460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&lt;see Canvas and/or handout&gt;</a:t>
            </a:r>
          </a:p>
        </p:txBody>
      </p:sp>
    </p:spTree>
    <p:extLst>
      <p:ext uri="{BB962C8B-B14F-4D97-AF65-F5344CB8AC3E}">
        <p14:creationId xmlns:p14="http://schemas.microsoft.com/office/powerpoint/2010/main" val="2309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585D6D-0A7F-BA45-82EA-4FAE720B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IRB Certification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503F97-1ACB-AF4F-93CC-1B856D1AF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Human Subjects Research</a:t>
            </a:r>
          </a:p>
        </p:txBody>
      </p:sp>
    </p:spTree>
    <p:extLst>
      <p:ext uri="{BB962C8B-B14F-4D97-AF65-F5344CB8AC3E}">
        <p14:creationId xmlns:p14="http://schemas.microsoft.com/office/powerpoint/2010/main" val="2331846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D63D-ACB0-9643-9F74-60FAAC05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Institutional Review Board (IRB)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739A6-896D-2142-A7DC-8A2AE8C94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8663" y="1781542"/>
            <a:ext cx="9035143" cy="4604509"/>
          </a:xfrm>
        </p:spPr>
        <p:txBody>
          <a:bodyPr>
            <a:normAutofit/>
          </a:bodyPr>
          <a:lstStyle/>
          <a:p>
            <a:r>
              <a:rPr lang="en-US" b="1" dirty="0"/>
              <a:t>Assignment</a:t>
            </a:r>
            <a:r>
              <a:rPr lang="en-US" dirty="0"/>
              <a:t>: acquire IRB certification</a:t>
            </a:r>
          </a:p>
          <a:p>
            <a:r>
              <a:rPr lang="en-US" b="1" dirty="0"/>
              <a:t>Points</a:t>
            </a:r>
            <a:r>
              <a:rPr lang="en-US" dirty="0"/>
              <a:t>: required</a:t>
            </a:r>
          </a:p>
          <a:p>
            <a:r>
              <a:rPr lang="en-US" b="1" dirty="0"/>
              <a:t>Due</a:t>
            </a:r>
            <a:r>
              <a:rPr lang="en-US" dirty="0"/>
              <a:t>: 3:30pm by Jan. 28</a:t>
            </a:r>
            <a:r>
              <a:rPr lang="en-US" baseline="30000" dirty="0"/>
              <a:t>th</a:t>
            </a:r>
            <a:endParaRPr lang="en-US" b="1" dirty="0"/>
          </a:p>
          <a:p>
            <a:r>
              <a:rPr lang="en-US" b="1" dirty="0"/>
              <a:t>IRB website</a:t>
            </a:r>
            <a:r>
              <a:rPr lang="en-US" dirty="0"/>
              <a:t>: </a:t>
            </a:r>
            <a:r>
              <a:rPr lang="en-US" b="1" u="sng" dirty="0">
                <a:solidFill>
                  <a:srgbClr val="0070C0"/>
                </a:solidFill>
              </a:rPr>
              <a:t>research.missouri.edu/irb</a:t>
            </a:r>
            <a:endParaRPr lang="en-US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0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Mizzou Theme">
      <a:dk1>
        <a:srgbClr val="000000"/>
      </a:dk1>
      <a:lt1>
        <a:srgbClr val="000000"/>
      </a:lt1>
      <a:dk2>
        <a:srgbClr val="FEFFFF"/>
      </a:dk2>
      <a:lt2>
        <a:srgbClr val="FEFFFF"/>
      </a:lt2>
      <a:accent1>
        <a:srgbClr val="F4CF4B"/>
      </a:accent1>
      <a:accent2>
        <a:srgbClr val="900000"/>
      </a:accent2>
      <a:accent3>
        <a:srgbClr val="BD5B2B"/>
      </a:accent3>
      <a:accent4>
        <a:srgbClr val="69901D"/>
      </a:accent4>
      <a:accent5>
        <a:srgbClr val="1C5E90"/>
      </a:accent5>
      <a:accent6>
        <a:srgbClr val="8F8883"/>
      </a:accent6>
      <a:hlink>
        <a:srgbClr val="AB1500"/>
      </a:hlink>
      <a:folHlink>
        <a:srgbClr val="1C5E9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zzou" id="{B6A278DD-3957-ED4E-BF1C-3DE230B40F33}" vid="{3276EEE8-0A92-0843-A089-00C8E4D888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929</Words>
  <Application>Microsoft Macintosh PowerPoint</Application>
  <PresentationFormat>Widescreen</PresentationFormat>
  <Paragraphs>142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Arial Black</vt:lpstr>
      <vt:lpstr>Avenir Next Condensed</vt:lpstr>
      <vt:lpstr>Avenir Next LT Pro Condensed</vt:lpstr>
      <vt:lpstr>Calibri</vt:lpstr>
      <vt:lpstr>Office Theme</vt:lpstr>
      <vt:lpstr>Introduction to Quantitative Research</vt:lpstr>
      <vt:lpstr>Agenda</vt:lpstr>
      <vt:lpstr>Agenda</vt:lpstr>
      <vt:lpstr>1. Introductions</vt:lpstr>
      <vt:lpstr>Introductions</vt:lpstr>
      <vt:lpstr>2. Syllabus</vt:lpstr>
      <vt:lpstr>Syllabus</vt:lpstr>
      <vt:lpstr>3. IRB Certification</vt:lpstr>
      <vt:lpstr>Institutional Review Board (IRB)</vt:lpstr>
      <vt:lpstr>IRB Training</vt:lpstr>
      <vt:lpstr>Example screen shot</vt:lpstr>
      <vt:lpstr>4. Quantitative Research</vt:lpstr>
      <vt:lpstr>Research</vt:lpstr>
      <vt:lpstr>Social Science</vt:lpstr>
      <vt:lpstr>Types of Scientific Research</vt:lpstr>
      <vt:lpstr>Methods of knowing</vt:lpstr>
      <vt:lpstr>Scientific Knowledge</vt:lpstr>
      <vt:lpstr>Theory</vt:lpstr>
      <vt:lpstr>Scientific Reasoning</vt:lpstr>
      <vt:lpstr>Scientific Method</vt:lpstr>
      <vt:lpstr>Characteristics (1/3)</vt:lpstr>
      <vt:lpstr>Characteristics (2/3)</vt:lpstr>
      <vt:lpstr>Characteristics (3/3)</vt:lpstr>
      <vt:lpstr>Research Values</vt:lpstr>
      <vt:lpstr>Mass Media</vt:lpstr>
      <vt:lpstr>Research Process</vt:lpstr>
      <vt:lpstr>Research phases</vt:lpstr>
      <vt:lpstr>5. Final Paper</vt:lpstr>
      <vt:lpstr>Research Paper I</vt:lpstr>
      <vt:lpstr>Research Paper II</vt:lpstr>
      <vt:lpstr>Course Preview</vt:lpstr>
      <vt:lpstr>Statistical concepts</vt:lpstr>
      <vt:lpstr>Questions?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Empirical Research</dc:title>
  <dc:subject/>
  <dc:creator>Michael W. Kearney</dc:creator>
  <cp:keywords/>
  <dc:description/>
  <cp:lastModifiedBy>Michael W. Kearney</cp:lastModifiedBy>
  <cp:revision>21</cp:revision>
  <dcterms:created xsi:type="dcterms:W3CDTF">2020-01-21T19:11:07Z</dcterms:created>
  <dcterms:modified xsi:type="dcterms:W3CDTF">2020-01-21T21:08:34Z</dcterms:modified>
  <cp:category/>
</cp:coreProperties>
</file>