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67" r:id="rId4"/>
    <p:sldId id="264" r:id="rId5"/>
    <p:sldId id="268" r:id="rId6"/>
    <p:sldId id="269" r:id="rId7"/>
    <p:sldId id="265" r:id="rId8"/>
    <p:sldId id="27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95952"/>
  </p:normalViewPr>
  <p:slideViewPr>
    <p:cSldViewPr snapToGrid="0" snapToObjects="1">
      <p:cViewPr>
        <p:scale>
          <a:sx n="54" d="100"/>
          <a:sy n="54" d="100"/>
        </p:scale>
        <p:origin x="144" y="1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103C-74E2-7C48-9BD0-DC616897625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67C3-08A5-184F-BB02-452963D7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067C3-08A5-184F-BB02-452963D795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067C3-08A5-184F-BB02-452963D795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1C68-3657-934F-95B4-19ECE39E119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BC081-BF0B-EF48-8DEC-12DB1508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9" t="6" r="13625" b="1"/>
          <a:stretch/>
        </p:blipFill>
        <p:spPr>
          <a:xfrm>
            <a:off x="3893126" y="10"/>
            <a:ext cx="8298873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186F-D3CB-0D4B-89C8-FE970A5E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1445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How many individuals will receive the seasonal flu vaccine?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D29C-33A4-E347-AEEE-04B87F8E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Michael Kearns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6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74458-596E-4649-97DA-320D43F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collecting data on a sample group. </a:t>
            </a:r>
          </a:p>
          <a:p>
            <a:r>
              <a:rPr lang="en-US" dirty="0"/>
              <a:t>Apply model to sample group and extrapolate to larger production scale.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908A5-BC3C-CC4F-979E-7B27CCDEE56D}"/>
              </a:ext>
            </a:extLst>
          </p:cNvPr>
          <p:cNvSpPr txBox="1"/>
          <p:nvPr/>
        </p:nvSpPr>
        <p:spPr>
          <a:xfrm>
            <a:off x="2372497" y="1334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668065-2CD3-CB46-A337-55207A50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Business Problem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Data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Modeling Process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Model Evaluation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Conclusions/Next Steps</a:t>
            </a:r>
          </a:p>
        </p:txBody>
      </p:sp>
    </p:spTree>
    <p:extLst>
      <p:ext uri="{BB962C8B-B14F-4D97-AF65-F5344CB8AC3E}">
        <p14:creationId xmlns:p14="http://schemas.microsoft.com/office/powerpoint/2010/main" val="41277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7940-0065-5145-9634-E01BFBD5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C32F-2CBA-1E4B-B1B3-3C6AFC38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dirty="0"/>
              <a:t>: </a:t>
            </a:r>
            <a:r>
              <a:rPr lang="en-US" i="1" dirty="0"/>
              <a:t>Minimize</a:t>
            </a:r>
            <a:r>
              <a:rPr lang="en-US" dirty="0"/>
              <a:t> vaccine production costs and </a:t>
            </a:r>
            <a:r>
              <a:rPr lang="en-US" i="1" dirty="0"/>
              <a:t>reduce </a:t>
            </a:r>
            <a:r>
              <a:rPr lang="en-US" dirty="0"/>
              <a:t>waste.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Solution</a:t>
            </a:r>
            <a:r>
              <a:rPr lang="en-US" dirty="0"/>
              <a:t>: </a:t>
            </a:r>
            <a:r>
              <a:rPr lang="en-US" i="1" dirty="0"/>
              <a:t>Predict</a:t>
            </a:r>
            <a:r>
              <a:rPr lang="en-US" dirty="0"/>
              <a:t> how many individuals will receive the seasonal flu vaccine this year based on recent data. </a:t>
            </a:r>
          </a:p>
        </p:txBody>
      </p:sp>
    </p:spTree>
    <p:extLst>
      <p:ext uri="{BB962C8B-B14F-4D97-AF65-F5344CB8AC3E}">
        <p14:creationId xmlns:p14="http://schemas.microsoft.com/office/powerpoint/2010/main" val="120948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735F-58A2-694D-8CEA-1B40252D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BC20-960B-AE44-AC63-7E08B078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from the National 2009 H1N1 Flu Survey</a:t>
            </a:r>
          </a:p>
          <a:p>
            <a:endParaRPr lang="en-US" dirty="0"/>
          </a:p>
          <a:p>
            <a:r>
              <a:rPr lang="en-US" dirty="0"/>
              <a:t>Over </a:t>
            </a:r>
            <a:r>
              <a:rPr lang="en-US" u="sng" dirty="0"/>
              <a:t>26,000 respondents</a:t>
            </a:r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Health Behaviors &amp; Opinions</a:t>
            </a:r>
          </a:p>
          <a:p>
            <a:pPr lvl="1"/>
            <a:r>
              <a:rPr lang="en-US" dirty="0"/>
              <a:t>Socioeconomic background</a:t>
            </a:r>
          </a:p>
          <a:p>
            <a:pPr lvl="1"/>
            <a:r>
              <a:rPr lang="en-US" dirty="0"/>
              <a:t>Personal background</a:t>
            </a:r>
          </a:p>
          <a:p>
            <a:pPr lvl="1"/>
            <a:r>
              <a:rPr lang="en-US" dirty="0"/>
              <a:t>Educational background</a:t>
            </a:r>
          </a:p>
          <a:p>
            <a:pPr lvl="1"/>
            <a:endParaRPr lang="en-US" b="1" dirty="0"/>
          </a:p>
          <a:p>
            <a:r>
              <a:rPr lang="en-US" dirty="0"/>
              <a:t>Focus on </a:t>
            </a:r>
            <a:r>
              <a:rPr lang="en-US" b="1" dirty="0">
                <a:solidFill>
                  <a:schemeClr val="accent1"/>
                </a:solidFill>
              </a:rPr>
              <a:t>Seasonal Flu </a:t>
            </a:r>
            <a:r>
              <a:rPr lang="en-US" dirty="0"/>
              <a:t>data</a:t>
            </a:r>
          </a:p>
          <a:p>
            <a:r>
              <a:rPr lang="en-US" dirty="0"/>
              <a:t>Sensitive features </a:t>
            </a:r>
            <a:r>
              <a:rPr lang="en-US" u="sng" dirty="0"/>
              <a:t>removed.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084A-204C-D049-A9FE-04DFA97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CD89-69DC-3C42-8EB0-508B80FC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30"/>
            <a:ext cx="10515600" cy="4351338"/>
          </a:xfrm>
        </p:spPr>
        <p:txBody>
          <a:bodyPr/>
          <a:lstStyle/>
          <a:p>
            <a:r>
              <a:rPr lang="en-US" dirty="0"/>
              <a:t>Health Behaviors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36FEF-4D16-9B4C-A173-8B77D71E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54" y="1995748"/>
            <a:ext cx="6745691" cy="2248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5A592-E0C5-D146-AA5F-A080D9A3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55" y="4244312"/>
            <a:ext cx="6745691" cy="22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084A-204C-D049-A9FE-04DFA97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CD89-69DC-3C42-8EB0-508B80FC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30"/>
            <a:ext cx="10515600" cy="4351338"/>
          </a:xfrm>
        </p:spPr>
        <p:txBody>
          <a:bodyPr/>
          <a:lstStyle/>
          <a:p>
            <a:r>
              <a:rPr lang="en-US" dirty="0"/>
              <a:t>Health Opinions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0CBD5-FBF1-A247-8484-2A0276CE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07" y="1993692"/>
            <a:ext cx="8097186" cy="40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1C2-6582-A142-B1B1-024C5667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9C073-165A-4345-955C-F026C545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Classify</a:t>
            </a:r>
            <a:r>
              <a:rPr lang="en-US" dirty="0"/>
              <a:t> an individual on whether or not they will receive the vaccine. </a:t>
            </a:r>
          </a:p>
          <a:p>
            <a:r>
              <a:rPr lang="en-US" dirty="0"/>
              <a:t>The Decision Tree Method</a:t>
            </a:r>
          </a:p>
          <a:p>
            <a:r>
              <a:rPr lang="en-US" dirty="0"/>
              <a:t>Primary Features: </a:t>
            </a:r>
          </a:p>
          <a:p>
            <a:pPr lvl="1"/>
            <a:r>
              <a:rPr lang="en-US" dirty="0"/>
              <a:t>Health Behaviors</a:t>
            </a:r>
          </a:p>
          <a:p>
            <a:pPr lvl="1"/>
            <a:r>
              <a:rPr lang="en-US" dirty="0"/>
              <a:t>Health Opinions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F8B8C-FB2E-FE47-8D1C-1B2EB2DF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61" y="2652889"/>
            <a:ext cx="2413706" cy="29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8EDD-FCEF-C249-8727-607EEC3E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C5E0-5B52-5247-A4FF-FBAE2CF6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based on </a:t>
            </a:r>
            <a:r>
              <a:rPr lang="en-US" b="1" dirty="0"/>
              <a:t>Recall</a:t>
            </a:r>
            <a:r>
              <a:rPr lang="en-US" dirty="0"/>
              <a:t> score.</a:t>
            </a:r>
          </a:p>
          <a:p>
            <a:pPr lvl="1"/>
            <a:r>
              <a:rPr lang="en-US" dirty="0"/>
              <a:t>Recall = # True Positive / Total Number of Positives</a:t>
            </a:r>
          </a:p>
          <a:p>
            <a:pPr lvl="1"/>
            <a:r>
              <a:rPr lang="en-US" dirty="0"/>
              <a:t>Positive = Received Vaccine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Recall:  0.780</a:t>
            </a:r>
          </a:p>
          <a:p>
            <a:pPr marL="0" indent="0">
              <a:buNone/>
            </a:pPr>
            <a:r>
              <a:rPr lang="en-US" dirty="0"/>
              <a:t>Testing Recall:  0.776</a:t>
            </a:r>
          </a:p>
          <a:p>
            <a:pPr marL="0" indent="0">
              <a:buNone/>
            </a:pPr>
            <a:r>
              <a:rPr lang="en-US" dirty="0"/>
              <a:t>Average Cross Validation Scores: 0.780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DD5B-DD7A-2B46-B270-74418793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967F-2E91-F84F-8F05-DC0944D1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Classification model performs well and can generalize data. </a:t>
            </a:r>
          </a:p>
          <a:p>
            <a:r>
              <a:rPr lang="en-US" dirty="0"/>
              <a:t>Apply this model to new data that collects the same information. </a:t>
            </a:r>
          </a:p>
          <a:p>
            <a:r>
              <a:rPr lang="en-US" dirty="0"/>
              <a:t>Example # of Vaccines to Produce = # Classified / Recall Score.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) 100,000 respondents -&gt; 65,000 classified -&gt; 83,700 actual true cases -&gt; can produce 16,000 </a:t>
            </a:r>
            <a:r>
              <a:rPr lang="en-US"/>
              <a:t>fewer vaccines.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3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243</Words>
  <Application>Microsoft Macintosh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How many individuals will receive the seasonal flu vaccine?</vt:lpstr>
      <vt:lpstr>Overview</vt:lpstr>
      <vt:lpstr>Business Problem</vt:lpstr>
      <vt:lpstr>The Data</vt:lpstr>
      <vt:lpstr>Primary Features</vt:lpstr>
      <vt:lpstr>Primary Features</vt:lpstr>
      <vt:lpstr>The Modeling</vt:lpstr>
      <vt:lpstr>Model Evaluation</vt:lpstr>
      <vt:lpstr>Conclusions/Recommendations</vt:lpstr>
      <vt:lpstr>The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individuals will receive the seasonal flu vaccine?</dc:title>
  <dc:creator>Michael Kearns</dc:creator>
  <cp:lastModifiedBy>Michael Kearns</cp:lastModifiedBy>
  <cp:revision>9</cp:revision>
  <dcterms:created xsi:type="dcterms:W3CDTF">2024-10-02T23:46:50Z</dcterms:created>
  <dcterms:modified xsi:type="dcterms:W3CDTF">2024-10-03T01:01:17Z</dcterms:modified>
</cp:coreProperties>
</file>