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BC984A-3ECE-4AC3-B262-E8455DB3B5F9}" v="6" dt="2024-08-17T02:54:17.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4660"/>
  </p:normalViewPr>
  <p:slideViewPr>
    <p:cSldViewPr snapToGrid="0">
      <p:cViewPr>
        <p:scale>
          <a:sx n="87" d="100"/>
          <a:sy n="87" d="100"/>
        </p:scale>
        <p:origin x="57"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Keaton" userId="9cd37e5f523b8cf8" providerId="LiveId" clId="{D1BC984A-3ECE-4AC3-B262-E8455DB3B5F9}"/>
    <pc:docChg chg="undo custSel addSld modSld">
      <pc:chgData name="Matthew Keaton" userId="9cd37e5f523b8cf8" providerId="LiveId" clId="{D1BC984A-3ECE-4AC3-B262-E8455DB3B5F9}" dt="2024-08-17T04:38:34.812" v="1729" actId="20577"/>
      <pc:docMkLst>
        <pc:docMk/>
      </pc:docMkLst>
      <pc:sldChg chg="modSp mod">
        <pc:chgData name="Matthew Keaton" userId="9cd37e5f523b8cf8" providerId="LiveId" clId="{D1BC984A-3ECE-4AC3-B262-E8455DB3B5F9}" dt="2024-08-17T02:21:49.239" v="1" actId="120"/>
        <pc:sldMkLst>
          <pc:docMk/>
          <pc:sldMk cId="1609122219" sldId="256"/>
        </pc:sldMkLst>
        <pc:spChg chg="mod">
          <ac:chgData name="Matthew Keaton" userId="9cd37e5f523b8cf8" providerId="LiveId" clId="{D1BC984A-3ECE-4AC3-B262-E8455DB3B5F9}" dt="2024-08-17T02:21:44.097" v="0" actId="120"/>
          <ac:spMkLst>
            <pc:docMk/>
            <pc:sldMk cId="1609122219" sldId="256"/>
            <ac:spMk id="2" creationId="{3BDB4C90-0AA5-CDE7-4FA7-3AC2289153C7}"/>
          </ac:spMkLst>
        </pc:spChg>
        <pc:spChg chg="mod">
          <ac:chgData name="Matthew Keaton" userId="9cd37e5f523b8cf8" providerId="LiveId" clId="{D1BC984A-3ECE-4AC3-B262-E8455DB3B5F9}" dt="2024-08-17T02:21:49.239" v="1" actId="120"/>
          <ac:spMkLst>
            <pc:docMk/>
            <pc:sldMk cId="1609122219" sldId="256"/>
            <ac:spMk id="3" creationId="{3D63959E-D5A7-378A-0DB4-A4AD7F575A8E}"/>
          </ac:spMkLst>
        </pc:spChg>
      </pc:sldChg>
      <pc:sldChg chg="modSp mod modNotesTx">
        <pc:chgData name="Matthew Keaton" userId="9cd37e5f523b8cf8" providerId="LiveId" clId="{D1BC984A-3ECE-4AC3-B262-E8455DB3B5F9}" dt="2024-08-17T02:55:53.883" v="736" actId="33524"/>
        <pc:sldMkLst>
          <pc:docMk/>
          <pc:sldMk cId="848773611" sldId="257"/>
        </pc:sldMkLst>
        <pc:spChg chg="mod">
          <ac:chgData name="Matthew Keaton" userId="9cd37e5f523b8cf8" providerId="LiveId" clId="{D1BC984A-3ECE-4AC3-B262-E8455DB3B5F9}" dt="2024-08-17T02:55:41.400" v="735" actId="113"/>
          <ac:spMkLst>
            <pc:docMk/>
            <pc:sldMk cId="848773611" sldId="257"/>
            <ac:spMk id="3" creationId="{29351627-5819-C51F-24AC-021EC2A1FB8D}"/>
          </ac:spMkLst>
        </pc:spChg>
      </pc:sldChg>
      <pc:sldChg chg="addSp delSp modSp mod modNotesTx">
        <pc:chgData name="Matthew Keaton" userId="9cd37e5f523b8cf8" providerId="LiveId" clId="{D1BC984A-3ECE-4AC3-B262-E8455DB3B5F9}" dt="2024-08-17T02:58:37.272" v="860" actId="20577"/>
        <pc:sldMkLst>
          <pc:docMk/>
          <pc:sldMk cId="503430255" sldId="258"/>
        </pc:sldMkLst>
        <pc:spChg chg="mod ord">
          <ac:chgData name="Matthew Keaton" userId="9cd37e5f523b8cf8" providerId="LiveId" clId="{D1BC984A-3ECE-4AC3-B262-E8455DB3B5F9}" dt="2024-08-17T02:52:46.695" v="707" actId="1076"/>
          <ac:spMkLst>
            <pc:docMk/>
            <pc:sldMk cId="503430255" sldId="258"/>
            <ac:spMk id="2" creationId="{75D0218B-F86E-90BB-BE40-DA05A34F42F2}"/>
          </ac:spMkLst>
        </pc:spChg>
        <pc:spChg chg="add del mod">
          <ac:chgData name="Matthew Keaton" userId="9cd37e5f523b8cf8" providerId="LiveId" clId="{D1BC984A-3ECE-4AC3-B262-E8455DB3B5F9}" dt="2024-08-17T02:52:08.047" v="696" actId="931"/>
          <ac:spMkLst>
            <pc:docMk/>
            <pc:sldMk cId="503430255" sldId="258"/>
            <ac:spMk id="7" creationId="{974A3D3C-AA97-DB29-0C01-7CED491DFAC9}"/>
          </ac:spMkLst>
        </pc:spChg>
        <pc:spChg chg="add del">
          <ac:chgData name="Matthew Keaton" userId="9cd37e5f523b8cf8" providerId="LiveId" clId="{D1BC984A-3ECE-4AC3-B262-E8455DB3B5F9}" dt="2024-08-17T02:52:32.384" v="702" actId="26606"/>
          <ac:spMkLst>
            <pc:docMk/>
            <pc:sldMk cId="503430255" sldId="258"/>
            <ac:spMk id="13" creationId="{857B47D9-EE6D-E376-811E-079EC73662AC}"/>
          </ac:spMkLst>
        </pc:spChg>
        <pc:spChg chg="add del">
          <ac:chgData name="Matthew Keaton" userId="9cd37e5f523b8cf8" providerId="LiveId" clId="{D1BC984A-3ECE-4AC3-B262-E8455DB3B5F9}" dt="2024-08-17T02:52:32.384" v="702" actId="26606"/>
          <ac:spMkLst>
            <pc:docMk/>
            <pc:sldMk cId="503430255" sldId="258"/>
            <ac:spMk id="16" creationId="{3BCB5F6A-9EB0-40B0-9D13-3023E9A20508}"/>
          </ac:spMkLst>
        </pc:spChg>
        <pc:spChg chg="add">
          <ac:chgData name="Matthew Keaton" userId="9cd37e5f523b8cf8" providerId="LiveId" clId="{D1BC984A-3ECE-4AC3-B262-E8455DB3B5F9}" dt="2024-08-17T02:52:32.393" v="703" actId="26606"/>
          <ac:spMkLst>
            <pc:docMk/>
            <pc:sldMk cId="503430255" sldId="258"/>
            <ac:spMk id="29" creationId="{5A7802B6-FF37-40CF-A7E2-6F2A0D9A91EF}"/>
          </ac:spMkLst>
        </pc:spChg>
        <pc:spChg chg="add del">
          <ac:chgData name="Matthew Keaton" userId="9cd37e5f523b8cf8" providerId="LiveId" clId="{D1BC984A-3ECE-4AC3-B262-E8455DB3B5F9}" dt="2024-08-17T02:52:19.328" v="700" actId="26606"/>
          <ac:spMkLst>
            <pc:docMk/>
            <pc:sldMk cId="503430255" sldId="258"/>
            <ac:spMk id="30" creationId="{66D61E08-70C3-48D8-BEA0-787111DC30DA}"/>
          </ac:spMkLst>
        </pc:spChg>
        <pc:spChg chg="add del">
          <ac:chgData name="Matthew Keaton" userId="9cd37e5f523b8cf8" providerId="LiveId" clId="{D1BC984A-3ECE-4AC3-B262-E8455DB3B5F9}" dt="2024-08-17T02:52:19.328" v="700" actId="26606"/>
          <ac:spMkLst>
            <pc:docMk/>
            <pc:sldMk cId="503430255" sldId="258"/>
            <ac:spMk id="32" creationId="{FC55298F-0AE5-478E-AD2B-03C2614C5833}"/>
          </ac:spMkLst>
        </pc:spChg>
        <pc:spChg chg="add del">
          <ac:chgData name="Matthew Keaton" userId="9cd37e5f523b8cf8" providerId="LiveId" clId="{D1BC984A-3ECE-4AC3-B262-E8455DB3B5F9}" dt="2024-08-17T02:52:19.328" v="700" actId="26606"/>
          <ac:spMkLst>
            <pc:docMk/>
            <pc:sldMk cId="503430255" sldId="258"/>
            <ac:spMk id="34" creationId="{C180E4EA-0B63-4779-A895-7E90E71088F3}"/>
          </ac:spMkLst>
        </pc:spChg>
        <pc:spChg chg="add del">
          <ac:chgData name="Matthew Keaton" userId="9cd37e5f523b8cf8" providerId="LiveId" clId="{D1BC984A-3ECE-4AC3-B262-E8455DB3B5F9}" dt="2024-08-17T02:52:19.328" v="700" actId="26606"/>
          <ac:spMkLst>
            <pc:docMk/>
            <pc:sldMk cId="503430255" sldId="258"/>
            <ac:spMk id="36" creationId="{CEE01D9D-3DE8-4EED-B0D3-8F3C79CC7673}"/>
          </ac:spMkLst>
        </pc:spChg>
        <pc:spChg chg="add del">
          <ac:chgData name="Matthew Keaton" userId="9cd37e5f523b8cf8" providerId="LiveId" clId="{D1BC984A-3ECE-4AC3-B262-E8455DB3B5F9}" dt="2024-08-17T02:52:19.328" v="700" actId="26606"/>
          <ac:spMkLst>
            <pc:docMk/>
            <pc:sldMk cId="503430255" sldId="258"/>
            <ac:spMk id="38" creationId="{89AF5CE9-607F-43F4-8983-DCD6DA4051FD}"/>
          </ac:spMkLst>
        </pc:spChg>
        <pc:spChg chg="add del">
          <ac:chgData name="Matthew Keaton" userId="9cd37e5f523b8cf8" providerId="LiveId" clId="{D1BC984A-3ECE-4AC3-B262-E8455DB3B5F9}" dt="2024-08-17T02:52:19.328" v="700" actId="26606"/>
          <ac:spMkLst>
            <pc:docMk/>
            <pc:sldMk cId="503430255" sldId="258"/>
            <ac:spMk id="40" creationId="{6EEA2DBD-9E1E-4521-8C01-F32AD18A89E3}"/>
          </ac:spMkLst>
        </pc:spChg>
        <pc:spChg chg="add del">
          <ac:chgData name="Matthew Keaton" userId="9cd37e5f523b8cf8" providerId="LiveId" clId="{D1BC984A-3ECE-4AC3-B262-E8455DB3B5F9}" dt="2024-08-17T02:52:19.328" v="700" actId="26606"/>
          <ac:spMkLst>
            <pc:docMk/>
            <pc:sldMk cId="503430255" sldId="258"/>
            <ac:spMk id="42" creationId="{15BBD2C1-BA9B-46A9-A27A-33498B169272}"/>
          </ac:spMkLst>
        </pc:spChg>
        <pc:grpChg chg="add del">
          <ac:chgData name="Matthew Keaton" userId="9cd37e5f523b8cf8" providerId="LiveId" clId="{D1BC984A-3ECE-4AC3-B262-E8455DB3B5F9}" dt="2024-08-17T02:52:19.328" v="700" actId="26606"/>
          <ac:grpSpMkLst>
            <pc:docMk/>
            <pc:sldMk cId="503430255" sldId="258"/>
            <ac:grpSpMk id="14" creationId="{88C9B83F-64CD-41C1-925F-A08801FFD0BD}"/>
          </ac:grpSpMkLst>
        </pc:grpChg>
        <pc:grpChg chg="add">
          <ac:chgData name="Matthew Keaton" userId="9cd37e5f523b8cf8" providerId="LiveId" clId="{D1BC984A-3ECE-4AC3-B262-E8455DB3B5F9}" dt="2024-08-17T02:52:32.393" v="703" actId="26606"/>
          <ac:grpSpMkLst>
            <pc:docMk/>
            <pc:sldMk cId="503430255" sldId="258"/>
            <ac:grpSpMk id="25" creationId="{B4DE830A-B531-4A3B-96F6-0ECE88B08555}"/>
          </ac:grpSpMkLst>
        </pc:grpChg>
        <pc:picChg chg="del">
          <ac:chgData name="Matthew Keaton" userId="9cd37e5f523b8cf8" providerId="LiveId" clId="{D1BC984A-3ECE-4AC3-B262-E8455DB3B5F9}" dt="2024-08-17T02:51:50.192" v="695" actId="478"/>
          <ac:picMkLst>
            <pc:docMk/>
            <pc:sldMk cId="503430255" sldId="258"/>
            <ac:picMk id="5" creationId="{C36F0472-6B94-EAE9-7A0D-26E3A2D706EC}"/>
          </ac:picMkLst>
        </pc:picChg>
        <pc:picChg chg="add mod">
          <ac:chgData name="Matthew Keaton" userId="9cd37e5f523b8cf8" providerId="LiveId" clId="{D1BC984A-3ECE-4AC3-B262-E8455DB3B5F9}" dt="2024-08-17T02:53:03.947" v="712" actId="14100"/>
          <ac:picMkLst>
            <pc:docMk/>
            <pc:sldMk cId="503430255" sldId="258"/>
            <ac:picMk id="9" creationId="{C566DB9D-CB32-A529-587F-C9A1A77C9109}"/>
          </ac:picMkLst>
        </pc:picChg>
        <pc:cxnChg chg="add del">
          <ac:chgData name="Matthew Keaton" userId="9cd37e5f523b8cf8" providerId="LiveId" clId="{D1BC984A-3ECE-4AC3-B262-E8455DB3B5F9}" dt="2024-08-17T02:52:19.328" v="700" actId="26606"/>
          <ac:cxnSpMkLst>
            <pc:docMk/>
            <pc:sldMk cId="503430255" sldId="258"/>
            <ac:cxnSpMk id="26" creationId="{A57C1A16-B8AB-4D99-A195-A38F556A6486}"/>
          </ac:cxnSpMkLst>
        </pc:cxnChg>
        <pc:cxnChg chg="add del">
          <ac:chgData name="Matthew Keaton" userId="9cd37e5f523b8cf8" providerId="LiveId" clId="{D1BC984A-3ECE-4AC3-B262-E8455DB3B5F9}" dt="2024-08-17T02:52:19.328" v="700" actId="26606"/>
          <ac:cxnSpMkLst>
            <pc:docMk/>
            <pc:sldMk cId="503430255" sldId="258"/>
            <ac:cxnSpMk id="28" creationId="{F8A9B20B-D1DD-4573-B5EC-558029519236}"/>
          </ac:cxnSpMkLst>
        </pc:cxnChg>
      </pc:sldChg>
      <pc:sldChg chg="modSp mod modNotesTx">
        <pc:chgData name="Matthew Keaton" userId="9cd37e5f523b8cf8" providerId="LiveId" clId="{D1BC984A-3ECE-4AC3-B262-E8455DB3B5F9}" dt="2024-08-17T03:03:55.838" v="1341" actId="1076"/>
        <pc:sldMkLst>
          <pc:docMk/>
          <pc:sldMk cId="2799987384" sldId="259"/>
        </pc:sldMkLst>
        <pc:picChg chg="mod">
          <ac:chgData name="Matthew Keaton" userId="9cd37e5f523b8cf8" providerId="LiveId" clId="{D1BC984A-3ECE-4AC3-B262-E8455DB3B5F9}" dt="2024-08-17T03:03:55.838" v="1341" actId="1076"/>
          <ac:picMkLst>
            <pc:docMk/>
            <pc:sldMk cId="2799987384" sldId="259"/>
            <ac:picMk id="5" creationId="{AB23A12F-DE46-BB18-6BDE-BEAB0DB0F1F9}"/>
          </ac:picMkLst>
        </pc:picChg>
      </pc:sldChg>
      <pc:sldChg chg="modSp mod modNotesTx">
        <pc:chgData name="Matthew Keaton" userId="9cd37e5f523b8cf8" providerId="LiveId" clId="{D1BC984A-3ECE-4AC3-B262-E8455DB3B5F9}" dt="2024-08-17T04:12:08.664" v="1510" actId="20577"/>
        <pc:sldMkLst>
          <pc:docMk/>
          <pc:sldMk cId="3778532652" sldId="260"/>
        </pc:sldMkLst>
        <pc:spChg chg="mod">
          <ac:chgData name="Matthew Keaton" userId="9cd37e5f523b8cf8" providerId="LiveId" clId="{D1BC984A-3ECE-4AC3-B262-E8455DB3B5F9}" dt="2024-08-17T02:34:30.428" v="265" actId="1076"/>
          <ac:spMkLst>
            <pc:docMk/>
            <pc:sldMk cId="3778532652" sldId="260"/>
            <ac:spMk id="2" creationId="{23EA3C15-1EB5-F8E2-A287-E9567DDFA5B4}"/>
          </ac:spMkLst>
        </pc:spChg>
        <pc:spChg chg="mod">
          <ac:chgData name="Matthew Keaton" userId="9cd37e5f523b8cf8" providerId="LiveId" clId="{D1BC984A-3ECE-4AC3-B262-E8455DB3B5F9}" dt="2024-08-17T02:35:18.963" v="270" actId="1076"/>
          <ac:spMkLst>
            <pc:docMk/>
            <pc:sldMk cId="3778532652" sldId="260"/>
            <ac:spMk id="7" creationId="{FBB24962-919D-6B54-813D-A162E0900B18}"/>
          </ac:spMkLst>
        </pc:spChg>
        <pc:graphicFrameChg chg="modGraphic">
          <ac:chgData name="Matthew Keaton" userId="9cd37e5f523b8cf8" providerId="LiveId" clId="{D1BC984A-3ECE-4AC3-B262-E8455DB3B5F9}" dt="2024-08-17T02:34:55.781" v="268" actId="14734"/>
          <ac:graphicFrameMkLst>
            <pc:docMk/>
            <pc:sldMk cId="3778532652" sldId="260"/>
            <ac:graphicFrameMk id="4" creationId="{4CF758CF-7389-60D6-EA84-B9936F3E8856}"/>
          </ac:graphicFrameMkLst>
        </pc:graphicFrameChg>
      </pc:sldChg>
      <pc:sldChg chg="modSp mod">
        <pc:chgData name="Matthew Keaton" userId="9cd37e5f523b8cf8" providerId="LiveId" clId="{D1BC984A-3ECE-4AC3-B262-E8455DB3B5F9}" dt="2024-08-17T04:38:34.812" v="1729" actId="20577"/>
        <pc:sldMkLst>
          <pc:docMk/>
          <pc:sldMk cId="3900807487" sldId="261"/>
        </pc:sldMkLst>
        <pc:spChg chg="mod">
          <ac:chgData name="Matthew Keaton" userId="9cd37e5f523b8cf8" providerId="LiveId" clId="{D1BC984A-3ECE-4AC3-B262-E8455DB3B5F9}" dt="2024-08-17T04:38:34.812" v="1729" actId="20577"/>
          <ac:spMkLst>
            <pc:docMk/>
            <pc:sldMk cId="3900807487" sldId="261"/>
            <ac:spMk id="3" creationId="{425E65C6-29CD-C8A6-244E-DA8DC2A64E54}"/>
          </ac:spMkLst>
        </pc:spChg>
      </pc:sldChg>
      <pc:sldChg chg="modSp new mod modNotesTx">
        <pc:chgData name="Matthew Keaton" userId="9cd37e5f523b8cf8" providerId="LiveId" clId="{D1BC984A-3ECE-4AC3-B262-E8455DB3B5F9}" dt="2024-08-17T02:55:11.262" v="730" actId="255"/>
        <pc:sldMkLst>
          <pc:docMk/>
          <pc:sldMk cId="1629472038" sldId="262"/>
        </pc:sldMkLst>
        <pc:spChg chg="mod">
          <ac:chgData name="Matthew Keaton" userId="9cd37e5f523b8cf8" providerId="LiveId" clId="{D1BC984A-3ECE-4AC3-B262-E8455DB3B5F9}" dt="2024-08-17T02:36:55.116" v="283" actId="20577"/>
          <ac:spMkLst>
            <pc:docMk/>
            <pc:sldMk cId="1629472038" sldId="262"/>
            <ac:spMk id="2" creationId="{D48040BF-DFAA-D55D-A225-4EA61D07FE2C}"/>
          </ac:spMkLst>
        </pc:spChg>
        <pc:spChg chg="mod">
          <ac:chgData name="Matthew Keaton" userId="9cd37e5f523b8cf8" providerId="LiveId" clId="{D1BC984A-3ECE-4AC3-B262-E8455DB3B5F9}" dt="2024-08-17T02:55:11.262" v="730" actId="255"/>
          <ac:spMkLst>
            <pc:docMk/>
            <pc:sldMk cId="1629472038" sldId="262"/>
            <ac:spMk id="3" creationId="{2B004976-614B-E616-6E3C-FEF3A559CB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0C3C6-DB2F-47D5-9613-2C8066D9FDC6}"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4BE3B-D491-4574-BB5E-FDB98BC17A51}" type="slidenum">
              <a:rPr lang="en-US" smtClean="0"/>
              <a:t>‹#›</a:t>
            </a:fld>
            <a:endParaRPr lang="en-US"/>
          </a:p>
        </p:txBody>
      </p:sp>
    </p:spTree>
    <p:extLst>
      <p:ext uri="{BB962C8B-B14F-4D97-AF65-F5344CB8AC3E}">
        <p14:creationId xmlns:p14="http://schemas.microsoft.com/office/powerpoint/2010/main" val="183219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would like to talk about two popular methodologies in the software development lifecycle, agile and waterfall. Agile is a flexible approach where teams work on small parts of a project and make changes as needed based on regular feedback. It's great for projects where things might change often. On the other hand, Waterfall is a step-by-step approach where you finish each phase, like planning and building, before moving to the next one. It works well when you have a clear idea of what you want from the start and don’t expect things to change much</a:t>
            </a:r>
          </a:p>
        </p:txBody>
      </p:sp>
      <p:sp>
        <p:nvSpPr>
          <p:cNvPr id="4" name="Slide Number Placeholder 3"/>
          <p:cNvSpPr>
            <a:spLocks noGrp="1"/>
          </p:cNvSpPr>
          <p:nvPr>
            <p:ph type="sldNum" sz="quarter" idx="5"/>
          </p:nvPr>
        </p:nvSpPr>
        <p:spPr/>
        <p:txBody>
          <a:bodyPr/>
          <a:lstStyle/>
          <a:p>
            <a:fld id="{3414BE3B-D491-4574-BB5E-FDB98BC17A51}" type="slidenum">
              <a:rPr lang="en-US" smtClean="0"/>
              <a:t>2</a:t>
            </a:fld>
            <a:endParaRPr lang="en-US"/>
          </a:p>
        </p:txBody>
      </p:sp>
    </p:spTree>
    <p:extLst>
      <p:ext uri="{BB962C8B-B14F-4D97-AF65-F5344CB8AC3E}">
        <p14:creationId xmlns:p14="http://schemas.microsoft.com/office/powerpoint/2010/main" val="1895396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focus on the scrum-agile method and the scrum-agile roles that are typically on the scrum team. the </a:t>
            </a:r>
            <a:r>
              <a:rPr lang="en-US" b="0" dirty="0"/>
              <a:t>Product Owner </a:t>
            </a:r>
            <a:r>
              <a:rPr lang="en-US" dirty="0"/>
              <a:t>decides what the team should work on next and makes sure that the team is building the most important features first. The </a:t>
            </a:r>
            <a:r>
              <a:rPr lang="en-US" b="0" dirty="0"/>
              <a:t>Scrum Master </a:t>
            </a:r>
            <a:r>
              <a:rPr lang="en-US" dirty="0"/>
              <a:t>helps the team follow the Scrum process by organizing meetings, solving problems, and making sure everyone is working well together. The </a:t>
            </a:r>
            <a:r>
              <a:rPr lang="en-US" b="0" dirty="0"/>
              <a:t>Development Team </a:t>
            </a:r>
            <a:r>
              <a:rPr lang="en-US" dirty="0"/>
              <a:t>actually builds the product, doing everything from writing code to fixing bugs. </a:t>
            </a:r>
            <a:r>
              <a:rPr lang="en-US" b="0" dirty="0"/>
              <a:t>Testers</a:t>
            </a:r>
            <a:r>
              <a:rPr lang="en-US" dirty="0"/>
              <a:t> check the product to make sure it works properly and report any issues so they can be fixed before the product is released. All these roles work together to make sure the project stays on track and meets the needs of users.</a:t>
            </a:r>
          </a:p>
        </p:txBody>
      </p:sp>
      <p:sp>
        <p:nvSpPr>
          <p:cNvPr id="4" name="Slide Number Placeholder 3"/>
          <p:cNvSpPr>
            <a:spLocks noGrp="1"/>
          </p:cNvSpPr>
          <p:nvPr>
            <p:ph type="sldNum" sz="quarter" idx="5"/>
          </p:nvPr>
        </p:nvSpPr>
        <p:spPr/>
        <p:txBody>
          <a:bodyPr/>
          <a:lstStyle/>
          <a:p>
            <a:fld id="{3414BE3B-D491-4574-BB5E-FDB98BC17A51}" type="slidenum">
              <a:rPr lang="en-US" smtClean="0"/>
              <a:t>3</a:t>
            </a:fld>
            <a:endParaRPr lang="en-US"/>
          </a:p>
        </p:txBody>
      </p:sp>
    </p:spTree>
    <p:extLst>
      <p:ext uri="{BB962C8B-B14F-4D97-AF65-F5344CB8AC3E}">
        <p14:creationId xmlns:p14="http://schemas.microsoft.com/office/powerpoint/2010/main" val="9889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Agile, the project is divided into several phases called Sprints, each typically lasting 1 to 4 weeks. The process starts with Sprint Planning, where the team decides what work to complete in the upcoming Sprint based on the product backlog. During the Sprint, the team works collaboratively to develop and deliver small, functional increments of the product. Daily scrums are team meetings held daily for approximately 30 minutes to inspect progress towards the sprint goal. At the end of each Sprint, the team holds a Sprint Review to demonstrate what has been completed and gather feedback. Finally, the team conducts a Sprint Retrospective to reflect on the Sprint, discuss what went well, and identify areas for improvement. This cycle repeats, allowing for continuous improvement and adaptation throughout the project.</a:t>
            </a:r>
          </a:p>
        </p:txBody>
      </p:sp>
      <p:sp>
        <p:nvSpPr>
          <p:cNvPr id="4" name="Slide Number Placeholder 3"/>
          <p:cNvSpPr>
            <a:spLocks noGrp="1"/>
          </p:cNvSpPr>
          <p:nvPr>
            <p:ph type="sldNum" sz="quarter" idx="5"/>
          </p:nvPr>
        </p:nvSpPr>
        <p:spPr/>
        <p:txBody>
          <a:bodyPr/>
          <a:lstStyle/>
          <a:p>
            <a:fld id="{3414BE3B-D491-4574-BB5E-FDB98BC17A51}" type="slidenum">
              <a:rPr lang="en-US" smtClean="0"/>
              <a:t>4</a:t>
            </a:fld>
            <a:endParaRPr lang="en-US"/>
          </a:p>
        </p:txBody>
      </p:sp>
    </p:spTree>
    <p:extLst>
      <p:ext uri="{BB962C8B-B14F-4D97-AF65-F5344CB8AC3E}">
        <p14:creationId xmlns:p14="http://schemas.microsoft.com/office/powerpoint/2010/main" val="675951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waterfall development models follows a direct path. In other words, if you find a problem or need a change after starting development, it can be hard and expensive to fix because you have to go back and change things from earlier stages. Everything happens in a strict order, so you can't easily make changes once you move on. In Agile, problems are tackled right away during each short development cycle, making it easier to adjust and fix things as you go along, without major delays or extra costs. For example, during the SNHU Travel project the SNHU Travel team decided to make a change later in the process towards the testing phase. If we took a waterfall approach, we would have to begin back at the analysis phases taking much longer and needing more time to complete the product.</a:t>
            </a:r>
          </a:p>
        </p:txBody>
      </p:sp>
      <p:sp>
        <p:nvSpPr>
          <p:cNvPr id="4" name="Slide Number Placeholder 3"/>
          <p:cNvSpPr>
            <a:spLocks noGrp="1"/>
          </p:cNvSpPr>
          <p:nvPr>
            <p:ph type="sldNum" sz="quarter" idx="5"/>
          </p:nvPr>
        </p:nvSpPr>
        <p:spPr/>
        <p:txBody>
          <a:bodyPr/>
          <a:lstStyle/>
          <a:p>
            <a:fld id="{3414BE3B-D491-4574-BB5E-FDB98BC17A51}" type="slidenum">
              <a:rPr lang="en-US" smtClean="0"/>
              <a:t>5</a:t>
            </a:fld>
            <a:endParaRPr lang="en-US"/>
          </a:p>
        </p:txBody>
      </p:sp>
    </p:spTree>
    <p:extLst>
      <p:ext uri="{BB962C8B-B14F-4D97-AF65-F5344CB8AC3E}">
        <p14:creationId xmlns:p14="http://schemas.microsoft.com/office/powerpoint/2010/main" val="290835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factors to think about when deciding between Waterfall and Agile, is to think about the project’s needs. If everything is clear from the start and unlikely to change, Waterfall works well because it follows a strict plan. For example, in a project with fixed goals, Waterfall helps by keeping everything organized and on track. But if the project might change a lot or needs regular feedback, Agile is better. For the SNHU Travel project, taking an Agile approach is the best method to adjust for changes that were made.</a:t>
            </a:r>
          </a:p>
        </p:txBody>
      </p:sp>
      <p:sp>
        <p:nvSpPr>
          <p:cNvPr id="4" name="Slide Number Placeholder 3"/>
          <p:cNvSpPr>
            <a:spLocks noGrp="1"/>
          </p:cNvSpPr>
          <p:nvPr>
            <p:ph type="sldNum" sz="quarter" idx="5"/>
          </p:nvPr>
        </p:nvSpPr>
        <p:spPr/>
        <p:txBody>
          <a:bodyPr/>
          <a:lstStyle/>
          <a:p>
            <a:fld id="{3414BE3B-D491-4574-BB5E-FDB98BC17A51}" type="slidenum">
              <a:rPr lang="en-US" smtClean="0"/>
              <a:t>6</a:t>
            </a:fld>
            <a:endParaRPr lang="en-US"/>
          </a:p>
        </p:txBody>
      </p:sp>
    </p:spTree>
    <p:extLst>
      <p:ext uri="{BB962C8B-B14F-4D97-AF65-F5344CB8AC3E}">
        <p14:creationId xmlns:p14="http://schemas.microsoft.com/office/powerpoint/2010/main" val="3329983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03C7E-7DE5-4758-B921-F14AFC763407}"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35134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03C7E-7DE5-4758-B921-F14AFC763407}"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124822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03C7E-7DE5-4758-B921-F14AFC763407}"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C465-F978-4981-8E77-C6174C95BD5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820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03C7E-7DE5-4758-B921-F14AFC763407}"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279575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03C7E-7DE5-4758-B921-F14AFC763407}"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C465-F978-4981-8E77-C6174C95BD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145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03C7E-7DE5-4758-B921-F14AFC763407}"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3894750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03C7E-7DE5-4758-B921-F14AFC763407}"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428168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03C7E-7DE5-4758-B921-F14AFC763407}"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411057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03C7E-7DE5-4758-B921-F14AFC763407}"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11009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03C7E-7DE5-4758-B921-F14AFC763407}"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207321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03C7E-7DE5-4758-B921-F14AFC763407}"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140882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03C7E-7DE5-4758-B921-F14AFC763407}" type="datetimeFigureOut">
              <a:rPr lang="en-US" smtClean="0"/>
              <a:t>8/16/2024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95699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03C7E-7DE5-4758-B921-F14AFC763407}" type="datetimeFigureOut">
              <a:rPr lang="en-US" smtClean="0"/>
              <a:t>8/16/2024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116591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03C7E-7DE5-4758-B921-F14AFC763407}" type="datetimeFigureOut">
              <a:rPr lang="en-US" smtClean="0"/>
              <a:t>8/16/2024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424877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03C7E-7DE5-4758-B921-F14AFC763407}"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217617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03C7E-7DE5-4758-B921-F14AFC763407}" type="datetimeFigureOut">
              <a:rPr lang="en-US" smtClean="0"/>
              <a:t>8/16/2024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0C465-F978-4981-8E77-C6174C95BD54}" type="slidenum">
              <a:rPr lang="en-US" smtClean="0"/>
              <a:t>‹#›</a:t>
            </a:fld>
            <a:endParaRPr lang="en-US"/>
          </a:p>
        </p:txBody>
      </p:sp>
    </p:spTree>
    <p:extLst>
      <p:ext uri="{BB962C8B-B14F-4D97-AF65-F5344CB8AC3E}">
        <p14:creationId xmlns:p14="http://schemas.microsoft.com/office/powerpoint/2010/main" val="360024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503C7E-7DE5-4758-B921-F14AFC763407}" type="datetimeFigureOut">
              <a:rPr lang="en-US" smtClean="0"/>
              <a:t>8/16/2024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C0C465-F978-4981-8E77-C6174C95BD54}" type="slidenum">
              <a:rPr lang="en-US" smtClean="0"/>
              <a:t>‹#›</a:t>
            </a:fld>
            <a:endParaRPr lang="en-US"/>
          </a:p>
        </p:txBody>
      </p:sp>
    </p:spTree>
    <p:extLst>
      <p:ext uri="{BB962C8B-B14F-4D97-AF65-F5344CB8AC3E}">
        <p14:creationId xmlns:p14="http://schemas.microsoft.com/office/powerpoint/2010/main" val="2217146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search?q=agile+scrum+events&amp;sca_esv=381784005502179c&amp;hl=en&amp;sxsrf=ADLYWIIFN1lzkEW2qMl_QojSdxDWt5VIdQ:1723868949648&amp;source=hp&amp;biw=1432&amp;bih=802&amp;ei=FSfAZsj2Jbe1ptQPke8L&amp;iflsig=AL9hbdgAAAAAZsA1JbWrOCUl0axGowDSHhjRP3z9VDqP&amp;oq=agile&amp;gs_lp=EgNpbWciBWFnaWxlKgIIATIEECMYJzIEECMYJzIIEAAYgAQYsQMyCBAAGIAEGLEDMggQABiABBixAzIFEAAYgAQyBRAAGIAEMgUQABiABDIFEAAYgAQyBRAAGIAESJ8dUABY3AdwAHgAkAEAmAFgoAH3AqoBATW4AQHIAQD4AQGKAgtnd3Mtd2l6LWltZ5gCBaACjQPCAg4QABiABBixAxiDARiKBcICBBAAGAOYAwCSBwM0LjGgB4Uk&amp;sclient=img&amp;udm=2#vhid=b4984OLPV4mnKM&amp;vssid=mosaic" TargetMode="External"/><Relationship Id="rId2" Type="http://schemas.openxmlformats.org/officeDocument/2006/relationships/hyperlink" Target="https://www.infoq.com/articles/great-scrum-team/" TargetMode="External"/><Relationship Id="rId1" Type="http://schemas.openxmlformats.org/officeDocument/2006/relationships/slideLayout" Target="../slideLayouts/slideLayout2.xml"/><Relationship Id="rId4" Type="http://schemas.openxmlformats.org/officeDocument/2006/relationships/hyperlink" Target="https://snhu-media.snhu.edu/files/course_repository/undergraduate/cs/cs250/storyline/mod1/story_html5.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4C90-0AA5-CDE7-4FA7-3AC2289153C7}"/>
              </a:ext>
            </a:extLst>
          </p:cNvPr>
          <p:cNvSpPr>
            <a:spLocks noGrp="1"/>
          </p:cNvSpPr>
          <p:nvPr>
            <p:ph type="ctrTitle"/>
          </p:nvPr>
        </p:nvSpPr>
        <p:spPr>
          <a:xfrm>
            <a:off x="1524000" y="1600200"/>
            <a:ext cx="9144000" cy="1421856"/>
          </a:xfrm>
        </p:spPr>
        <p:txBody>
          <a:bodyPr/>
          <a:lstStyle/>
          <a:p>
            <a:pPr algn="l"/>
            <a:r>
              <a:rPr lang="en-US" dirty="0"/>
              <a:t>Agile Presentation</a:t>
            </a:r>
          </a:p>
        </p:txBody>
      </p:sp>
      <p:sp>
        <p:nvSpPr>
          <p:cNvPr id="3" name="Subtitle 2">
            <a:extLst>
              <a:ext uri="{FF2B5EF4-FFF2-40B4-BE49-F238E27FC236}">
                <a16:creationId xmlns:a16="http://schemas.microsoft.com/office/drawing/2014/main" id="{3D63959E-D5A7-378A-0DB4-A4AD7F575A8E}"/>
              </a:ext>
            </a:extLst>
          </p:cNvPr>
          <p:cNvSpPr>
            <a:spLocks noGrp="1"/>
          </p:cNvSpPr>
          <p:nvPr>
            <p:ph type="subTitle" idx="1"/>
          </p:nvPr>
        </p:nvSpPr>
        <p:spPr/>
        <p:txBody>
          <a:bodyPr/>
          <a:lstStyle/>
          <a:p>
            <a:pPr algn="l"/>
            <a:r>
              <a:rPr lang="en-US" dirty="0"/>
              <a:t>Matthew Keaton</a:t>
            </a:r>
          </a:p>
          <a:p>
            <a:pPr algn="l"/>
            <a:r>
              <a:rPr lang="en-US" dirty="0"/>
              <a:t>CS250</a:t>
            </a:r>
          </a:p>
        </p:txBody>
      </p:sp>
    </p:spTree>
    <p:extLst>
      <p:ext uri="{BB962C8B-B14F-4D97-AF65-F5344CB8AC3E}">
        <p14:creationId xmlns:p14="http://schemas.microsoft.com/office/powerpoint/2010/main" val="160912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40BF-DFAA-D55D-A225-4EA61D07FE2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B004976-614B-E616-6E3C-FEF3A559CBF4}"/>
              </a:ext>
            </a:extLst>
          </p:cNvPr>
          <p:cNvSpPr>
            <a:spLocks noGrp="1"/>
          </p:cNvSpPr>
          <p:nvPr>
            <p:ph idx="1"/>
          </p:nvPr>
        </p:nvSpPr>
        <p:spPr/>
        <p:txBody>
          <a:bodyPr/>
          <a:lstStyle/>
          <a:p>
            <a:r>
              <a:rPr lang="en-US" sz="2200" b="1" dirty="0"/>
              <a:t>What is Agile?</a:t>
            </a:r>
            <a:endParaRPr lang="en-US" sz="2200" dirty="0"/>
          </a:p>
          <a:p>
            <a:pPr lvl="1"/>
            <a:r>
              <a:rPr lang="en-US" dirty="0"/>
              <a:t>Agile is a project management methodology that emphasizes iterative development, collaboration, and flexibility</a:t>
            </a:r>
          </a:p>
          <a:p>
            <a:endParaRPr lang="en-US" dirty="0"/>
          </a:p>
          <a:p>
            <a:r>
              <a:rPr lang="en-US" sz="2200" b="1" dirty="0"/>
              <a:t>What is Waterfall?</a:t>
            </a:r>
            <a:endParaRPr lang="en-US" sz="2200" dirty="0"/>
          </a:p>
          <a:p>
            <a:pPr lvl="1"/>
            <a:r>
              <a:rPr lang="en-US" dirty="0"/>
              <a:t>Waterfall is a linear project management methodology where each phase follows sequentially, with each phase completed before the next begins.</a:t>
            </a:r>
          </a:p>
        </p:txBody>
      </p:sp>
    </p:spTree>
    <p:extLst>
      <p:ext uri="{BB962C8B-B14F-4D97-AF65-F5344CB8AC3E}">
        <p14:creationId xmlns:p14="http://schemas.microsoft.com/office/powerpoint/2010/main" val="162947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D920-DAB1-8268-330A-F5F6FC0923E0}"/>
              </a:ext>
            </a:extLst>
          </p:cNvPr>
          <p:cNvSpPr>
            <a:spLocks noGrp="1"/>
          </p:cNvSpPr>
          <p:nvPr>
            <p:ph type="title"/>
          </p:nvPr>
        </p:nvSpPr>
        <p:spPr/>
        <p:txBody>
          <a:bodyPr/>
          <a:lstStyle/>
          <a:p>
            <a:r>
              <a:rPr lang="en-US" dirty="0"/>
              <a:t>Scrum-Agile Team Roles</a:t>
            </a:r>
          </a:p>
        </p:txBody>
      </p:sp>
      <p:sp>
        <p:nvSpPr>
          <p:cNvPr id="3" name="Content Placeholder 2">
            <a:extLst>
              <a:ext uri="{FF2B5EF4-FFF2-40B4-BE49-F238E27FC236}">
                <a16:creationId xmlns:a16="http://schemas.microsoft.com/office/drawing/2014/main" id="{29351627-5819-C51F-24AC-021EC2A1FB8D}"/>
              </a:ext>
            </a:extLst>
          </p:cNvPr>
          <p:cNvSpPr>
            <a:spLocks noGrp="1"/>
          </p:cNvSpPr>
          <p:nvPr>
            <p:ph idx="1"/>
          </p:nvPr>
        </p:nvSpPr>
        <p:spPr>
          <a:xfrm>
            <a:off x="677334" y="1848489"/>
            <a:ext cx="8596668" cy="3880773"/>
          </a:xfrm>
        </p:spPr>
        <p:txBody>
          <a:bodyPr/>
          <a:lstStyle/>
          <a:p>
            <a:r>
              <a:rPr lang="en-US" b="1" dirty="0"/>
              <a:t>Product Owner </a:t>
            </a:r>
            <a:r>
              <a:rPr lang="en-US" dirty="0"/>
              <a:t>- </a:t>
            </a:r>
            <a:r>
              <a:rPr lang="en-US" b="0" i="0" dirty="0">
                <a:solidFill>
                  <a:srgbClr val="333333"/>
                </a:solidFill>
                <a:effectLst/>
                <a:highlight>
                  <a:srgbClr val="FFFFFF"/>
                </a:highlight>
                <a:latin typeface="Helvetica Neue"/>
              </a:rPr>
              <a:t>The Product Owner is accountable for maximizing the value of the product resulting from the work of the Scrum Team</a:t>
            </a:r>
            <a:endParaRPr lang="en-US" dirty="0"/>
          </a:p>
          <a:p>
            <a:endParaRPr lang="en-US" dirty="0"/>
          </a:p>
          <a:p>
            <a:r>
              <a:rPr lang="en-US" b="1" dirty="0"/>
              <a:t>Scrum Master </a:t>
            </a:r>
            <a:r>
              <a:rPr lang="en-US" dirty="0"/>
              <a:t>- </a:t>
            </a:r>
            <a:r>
              <a:rPr lang="en-US" b="0" i="0" dirty="0">
                <a:solidFill>
                  <a:srgbClr val="333333"/>
                </a:solidFill>
                <a:effectLst/>
                <a:highlight>
                  <a:srgbClr val="FFFFFF"/>
                </a:highlight>
                <a:latin typeface="Helvetica Neue"/>
              </a:rPr>
              <a:t>The Scrum Master is accountable for establishing Scrum as defined in the Scrum Guide</a:t>
            </a:r>
            <a:endParaRPr lang="en-US" dirty="0"/>
          </a:p>
          <a:p>
            <a:endParaRPr lang="en-US" dirty="0"/>
          </a:p>
          <a:p>
            <a:r>
              <a:rPr lang="en-US" b="1" dirty="0"/>
              <a:t>Developer</a:t>
            </a:r>
            <a:r>
              <a:rPr lang="en-US" dirty="0"/>
              <a:t> - </a:t>
            </a:r>
            <a:r>
              <a:rPr lang="en-US" b="0" i="0" dirty="0">
                <a:solidFill>
                  <a:srgbClr val="333333"/>
                </a:solidFill>
                <a:effectLst/>
                <a:highlight>
                  <a:srgbClr val="FFFFFF"/>
                </a:highlight>
                <a:latin typeface="Helvetica Neue"/>
              </a:rPr>
              <a:t>Developers are the people in the Scrum Team that are committed to creating any aspect of a usable Increment each Sprint</a:t>
            </a:r>
          </a:p>
          <a:p>
            <a:endParaRPr lang="en-US" dirty="0">
              <a:solidFill>
                <a:srgbClr val="333333"/>
              </a:solidFill>
              <a:highlight>
                <a:srgbClr val="FFFFFF"/>
              </a:highlight>
              <a:latin typeface="Helvetica Neue"/>
            </a:endParaRPr>
          </a:p>
          <a:p>
            <a:r>
              <a:rPr lang="en-US" b="1" dirty="0">
                <a:solidFill>
                  <a:srgbClr val="333333"/>
                </a:solidFill>
                <a:highlight>
                  <a:srgbClr val="FFFFFF"/>
                </a:highlight>
                <a:latin typeface="Helvetica Neue"/>
              </a:rPr>
              <a:t>Testers</a:t>
            </a:r>
            <a:r>
              <a:rPr lang="en-US" dirty="0">
                <a:solidFill>
                  <a:srgbClr val="333333"/>
                </a:solidFill>
                <a:highlight>
                  <a:srgbClr val="FFFFFF"/>
                </a:highlight>
                <a:latin typeface="Helvetica Neue"/>
              </a:rPr>
              <a:t> – The testers c</a:t>
            </a:r>
            <a:r>
              <a:rPr lang="en-US" dirty="0"/>
              <a:t>heck the product to make sure it works properly and report any issues </a:t>
            </a:r>
          </a:p>
        </p:txBody>
      </p:sp>
    </p:spTree>
    <p:extLst>
      <p:ext uri="{BB962C8B-B14F-4D97-AF65-F5344CB8AC3E}">
        <p14:creationId xmlns:p14="http://schemas.microsoft.com/office/powerpoint/2010/main" val="84877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75D0218B-F86E-90BB-BE40-DA05A34F42F2}"/>
              </a:ext>
            </a:extLst>
          </p:cNvPr>
          <p:cNvSpPr>
            <a:spLocks noGrp="1"/>
          </p:cNvSpPr>
          <p:nvPr>
            <p:ph type="title"/>
          </p:nvPr>
        </p:nvSpPr>
        <p:spPr>
          <a:xfrm>
            <a:off x="4991737" y="5147386"/>
            <a:ext cx="4299666" cy="1037535"/>
          </a:xfrm>
        </p:spPr>
        <p:txBody>
          <a:bodyPr vert="horz" lIns="91440" tIns="45720" rIns="91440" bIns="45720" rtlCol="0" anchor="b">
            <a:normAutofit/>
          </a:bodyPr>
          <a:lstStyle/>
          <a:p>
            <a:r>
              <a:rPr lang="en-US" sz="5400" kern="1200" dirty="0">
                <a:solidFill>
                  <a:schemeClr val="accent1"/>
                </a:solidFill>
                <a:latin typeface="+mj-lt"/>
                <a:ea typeface="+mj-ea"/>
                <a:cs typeface="+mj-cs"/>
              </a:rPr>
              <a:t>Agile Phases</a:t>
            </a:r>
          </a:p>
        </p:txBody>
      </p:sp>
      <p:sp>
        <p:nvSpPr>
          <p:cNvPr id="29" name="Isosceles Triangle 28">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Content Placeholder 8" descr="A diagram of scrum events&#10;&#10;Description automatically generated">
            <a:extLst>
              <a:ext uri="{FF2B5EF4-FFF2-40B4-BE49-F238E27FC236}">
                <a16:creationId xmlns:a16="http://schemas.microsoft.com/office/drawing/2014/main" id="{C566DB9D-CB32-A529-587F-C9A1A77C91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5351" y="408093"/>
            <a:ext cx="8003808" cy="4875715"/>
          </a:xfrm>
          <a:prstGeom prst="rect">
            <a:avLst/>
          </a:prstGeom>
        </p:spPr>
      </p:pic>
    </p:spTree>
    <p:extLst>
      <p:ext uri="{BB962C8B-B14F-4D97-AF65-F5344CB8AC3E}">
        <p14:creationId xmlns:p14="http://schemas.microsoft.com/office/powerpoint/2010/main" val="50343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waterfall development model&#10;&#10;Description automatically generated">
            <a:extLst>
              <a:ext uri="{FF2B5EF4-FFF2-40B4-BE49-F238E27FC236}">
                <a16:creationId xmlns:a16="http://schemas.microsoft.com/office/drawing/2014/main" id="{AB23A12F-DE46-BB18-6BDE-BEAB0DB0F1F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1701" r="3030" b="-1"/>
          <a:stretch/>
        </p:blipFill>
        <p:spPr>
          <a:xfrm>
            <a:off x="0" y="774091"/>
            <a:ext cx="11623548" cy="5715000"/>
          </a:xfrm>
          <a:prstGeom prst="rect">
            <a:avLst/>
          </a:prstGeom>
        </p:spPr>
      </p:pic>
    </p:spTree>
    <p:extLst>
      <p:ext uri="{BB962C8B-B14F-4D97-AF65-F5344CB8AC3E}">
        <p14:creationId xmlns:p14="http://schemas.microsoft.com/office/powerpoint/2010/main" val="279998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3C15-1EB5-F8E2-A287-E9567DDFA5B4}"/>
              </a:ext>
            </a:extLst>
          </p:cNvPr>
          <p:cNvSpPr>
            <a:spLocks noGrp="1"/>
          </p:cNvSpPr>
          <p:nvPr>
            <p:ph type="title"/>
          </p:nvPr>
        </p:nvSpPr>
        <p:spPr>
          <a:xfrm>
            <a:off x="677334" y="823143"/>
            <a:ext cx="8596668" cy="1320800"/>
          </a:xfrm>
        </p:spPr>
        <p:txBody>
          <a:bodyPr/>
          <a:lstStyle/>
          <a:p>
            <a:pPr algn="ctr"/>
            <a:r>
              <a:rPr lang="en-US" dirty="0"/>
              <a:t>Agile or Waterfall?</a:t>
            </a:r>
          </a:p>
        </p:txBody>
      </p:sp>
      <p:graphicFrame>
        <p:nvGraphicFramePr>
          <p:cNvPr id="4" name="Content Placeholder 3">
            <a:extLst>
              <a:ext uri="{FF2B5EF4-FFF2-40B4-BE49-F238E27FC236}">
                <a16:creationId xmlns:a16="http://schemas.microsoft.com/office/drawing/2014/main" id="{4CF758CF-7389-60D6-EA84-B9936F3E8856}"/>
              </a:ext>
            </a:extLst>
          </p:cNvPr>
          <p:cNvGraphicFramePr>
            <a:graphicFrameLocks noGrp="1"/>
          </p:cNvGraphicFramePr>
          <p:nvPr>
            <p:ph idx="1"/>
            <p:extLst>
              <p:ext uri="{D42A27DB-BD31-4B8C-83A1-F6EECF244321}">
                <p14:modId xmlns:p14="http://schemas.microsoft.com/office/powerpoint/2010/main" val="4067016370"/>
              </p:ext>
            </p:extLst>
          </p:nvPr>
        </p:nvGraphicFramePr>
        <p:xfrm>
          <a:off x="634060" y="3064828"/>
          <a:ext cx="9086997" cy="3032760"/>
        </p:xfrm>
        <a:graphic>
          <a:graphicData uri="http://schemas.openxmlformats.org/drawingml/2006/table">
            <a:tbl>
              <a:tblPr firstRow="1" bandRow="1">
                <a:tableStyleId>{5C22544A-7EE6-4342-B048-85BDC9FD1C3A}</a:tableStyleId>
              </a:tblPr>
              <a:tblGrid>
                <a:gridCol w="2218649">
                  <a:extLst>
                    <a:ext uri="{9D8B030D-6E8A-4147-A177-3AD203B41FA5}">
                      <a16:colId xmlns:a16="http://schemas.microsoft.com/office/drawing/2014/main" val="3751243749"/>
                    </a:ext>
                  </a:extLst>
                </a:gridCol>
                <a:gridCol w="2570192">
                  <a:extLst>
                    <a:ext uri="{9D8B030D-6E8A-4147-A177-3AD203B41FA5}">
                      <a16:colId xmlns:a16="http://schemas.microsoft.com/office/drawing/2014/main" val="1200313456"/>
                    </a:ext>
                  </a:extLst>
                </a:gridCol>
                <a:gridCol w="2149078">
                  <a:extLst>
                    <a:ext uri="{9D8B030D-6E8A-4147-A177-3AD203B41FA5}">
                      <a16:colId xmlns:a16="http://schemas.microsoft.com/office/drawing/2014/main" val="1817284442"/>
                    </a:ext>
                  </a:extLst>
                </a:gridCol>
                <a:gridCol w="2149078">
                  <a:extLst>
                    <a:ext uri="{9D8B030D-6E8A-4147-A177-3AD203B41FA5}">
                      <a16:colId xmlns:a16="http://schemas.microsoft.com/office/drawing/2014/main" val="704644262"/>
                    </a:ext>
                  </a:extLst>
                </a:gridCol>
              </a:tblGrid>
              <a:tr h="370840">
                <a:tc>
                  <a:txBody>
                    <a:bodyPr/>
                    <a:lstStyle/>
                    <a:p>
                      <a:r>
                        <a:rPr lang="en-US" dirty="0"/>
                        <a:t>Pros</a:t>
                      </a:r>
                    </a:p>
                  </a:txBody>
                  <a:tcPr/>
                </a:tc>
                <a:tc>
                  <a:txBody>
                    <a:bodyPr/>
                    <a:lstStyle/>
                    <a:p>
                      <a:r>
                        <a:rPr lang="en-US" dirty="0"/>
                        <a:t>Cons</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824826913"/>
                  </a:ext>
                </a:extLst>
              </a:tr>
              <a:tr h="370840">
                <a:tc>
                  <a:txBody>
                    <a:bodyPr/>
                    <a:lstStyle/>
                    <a:p>
                      <a:r>
                        <a:rPr lang="en-US" dirty="0"/>
                        <a:t>Adaptability</a:t>
                      </a:r>
                    </a:p>
                  </a:txBody>
                  <a:tcPr/>
                </a:tc>
                <a:tc>
                  <a:txBody>
                    <a:bodyPr/>
                    <a:lstStyle/>
                    <a:p>
                      <a:r>
                        <a:rPr lang="en-US" dirty="0"/>
                        <a:t>Learning curve</a:t>
                      </a:r>
                    </a:p>
                  </a:txBody>
                  <a:tcPr/>
                </a:tc>
                <a:tc>
                  <a:txBody>
                    <a:bodyPr/>
                    <a:lstStyle/>
                    <a:p>
                      <a:r>
                        <a:rPr lang="en-US" dirty="0"/>
                        <a:t>Clear structure</a:t>
                      </a:r>
                    </a:p>
                  </a:txBody>
                  <a:tcPr/>
                </a:tc>
                <a:tc>
                  <a:txBody>
                    <a:bodyPr/>
                    <a:lstStyle/>
                    <a:p>
                      <a:r>
                        <a:rPr lang="en-US" dirty="0"/>
                        <a:t>Non-flexibility</a:t>
                      </a:r>
                    </a:p>
                  </a:txBody>
                  <a:tcPr/>
                </a:tc>
                <a:extLst>
                  <a:ext uri="{0D108BD9-81ED-4DB2-BD59-A6C34878D82A}">
                    <a16:rowId xmlns:a16="http://schemas.microsoft.com/office/drawing/2014/main" val="606495418"/>
                  </a:ext>
                </a:extLst>
              </a:tr>
              <a:tr h="370840">
                <a:tc>
                  <a:txBody>
                    <a:bodyPr/>
                    <a:lstStyle/>
                    <a:p>
                      <a:r>
                        <a:rPr lang="en-US" dirty="0"/>
                        <a:t>Continuous improvement</a:t>
                      </a:r>
                    </a:p>
                  </a:txBody>
                  <a:tcPr/>
                </a:tc>
                <a:tc>
                  <a:txBody>
                    <a:bodyPr/>
                    <a:lstStyle/>
                    <a:p>
                      <a:r>
                        <a:rPr lang="en-US" dirty="0"/>
                        <a:t>High engagement</a:t>
                      </a:r>
                    </a:p>
                  </a:txBody>
                  <a:tcPr/>
                </a:tc>
                <a:tc>
                  <a:txBody>
                    <a:bodyPr/>
                    <a:lstStyle/>
                    <a:p>
                      <a:r>
                        <a:rPr lang="en-US" dirty="0"/>
                        <a:t>Easy management</a:t>
                      </a:r>
                    </a:p>
                  </a:txBody>
                  <a:tcPr/>
                </a:tc>
                <a:tc>
                  <a:txBody>
                    <a:bodyPr/>
                    <a:lstStyle/>
                    <a:p>
                      <a:r>
                        <a:rPr lang="en-US" dirty="0"/>
                        <a:t>Late testing</a:t>
                      </a:r>
                    </a:p>
                  </a:txBody>
                  <a:tcPr/>
                </a:tc>
                <a:extLst>
                  <a:ext uri="{0D108BD9-81ED-4DB2-BD59-A6C34878D82A}">
                    <a16:rowId xmlns:a16="http://schemas.microsoft.com/office/drawing/2014/main" val="1375727299"/>
                  </a:ext>
                </a:extLst>
              </a:tr>
              <a:tr h="370840">
                <a:tc>
                  <a:txBody>
                    <a:bodyPr/>
                    <a:lstStyle/>
                    <a:p>
                      <a:r>
                        <a:rPr lang="en-US" dirty="0"/>
                        <a:t>Collaboration</a:t>
                      </a:r>
                    </a:p>
                  </a:txBody>
                  <a:tcPr/>
                </a:tc>
                <a:tc>
                  <a:txBody>
                    <a:bodyPr/>
                    <a:lstStyle/>
                    <a:p>
                      <a:r>
                        <a:rPr lang="en-US" dirty="0"/>
                        <a:t>Better for smaller teams</a:t>
                      </a:r>
                    </a:p>
                  </a:txBody>
                  <a:tcPr/>
                </a:tc>
                <a:tc>
                  <a:txBody>
                    <a:bodyPr/>
                    <a:lstStyle/>
                    <a:p>
                      <a:r>
                        <a:rPr lang="en-US" dirty="0"/>
                        <a:t>Sustainable for simple projects</a:t>
                      </a:r>
                    </a:p>
                  </a:txBody>
                  <a:tcPr/>
                </a:tc>
                <a:tc>
                  <a:txBody>
                    <a:bodyPr/>
                    <a:lstStyle/>
                    <a:p>
                      <a:r>
                        <a:rPr lang="en-US" dirty="0"/>
                        <a:t>Higher risk</a:t>
                      </a:r>
                    </a:p>
                  </a:txBody>
                  <a:tcPr/>
                </a:tc>
                <a:extLst>
                  <a:ext uri="{0D108BD9-81ED-4DB2-BD59-A6C34878D82A}">
                    <a16:rowId xmlns:a16="http://schemas.microsoft.com/office/drawing/2014/main" val="3677425387"/>
                  </a:ext>
                </a:extLst>
              </a:tr>
              <a:tr h="370840">
                <a:tc>
                  <a:txBody>
                    <a:bodyPr/>
                    <a:lstStyle/>
                    <a:p>
                      <a:r>
                        <a:rPr lang="en-US" dirty="0"/>
                        <a:t>Risk mitigation</a:t>
                      </a:r>
                    </a:p>
                  </a:txBody>
                  <a:tcPr/>
                </a:tc>
                <a:tc>
                  <a:txBody>
                    <a:bodyPr/>
                    <a:lstStyle/>
                    <a:p>
                      <a:endParaRPr lang="en-US"/>
                    </a:p>
                  </a:txBody>
                  <a:tcPr/>
                </a:tc>
                <a:tc>
                  <a:txBody>
                    <a:bodyPr/>
                    <a:lstStyle/>
                    <a:p>
                      <a:endParaRPr lang="en-US"/>
                    </a:p>
                  </a:txBody>
                  <a:tcPr/>
                </a:tc>
                <a:tc>
                  <a:txBody>
                    <a:bodyPr/>
                    <a:lstStyle/>
                    <a:p>
                      <a:r>
                        <a:rPr lang="en-US" dirty="0"/>
                        <a:t>Limited involvement</a:t>
                      </a:r>
                    </a:p>
                  </a:txBody>
                  <a:tcPr/>
                </a:tc>
                <a:extLst>
                  <a:ext uri="{0D108BD9-81ED-4DB2-BD59-A6C34878D82A}">
                    <a16:rowId xmlns:a16="http://schemas.microsoft.com/office/drawing/2014/main" val="38859547"/>
                  </a:ext>
                </a:extLst>
              </a:tr>
              <a:tr h="370840">
                <a:tc>
                  <a:txBody>
                    <a:bodyPr/>
                    <a:lstStyle/>
                    <a:p>
                      <a:r>
                        <a:rPr lang="en-US" dirty="0"/>
                        <a:t>Tools</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01445803"/>
                  </a:ext>
                </a:extLst>
              </a:tr>
            </a:tbl>
          </a:graphicData>
        </a:graphic>
      </p:graphicFrame>
      <p:sp>
        <p:nvSpPr>
          <p:cNvPr id="6" name="TextBox 5">
            <a:extLst>
              <a:ext uri="{FF2B5EF4-FFF2-40B4-BE49-F238E27FC236}">
                <a16:creationId xmlns:a16="http://schemas.microsoft.com/office/drawing/2014/main" id="{1AE44BC6-BB6B-198F-F4E3-654EF3B2AD09}"/>
              </a:ext>
            </a:extLst>
          </p:cNvPr>
          <p:cNvSpPr txBox="1"/>
          <p:nvPr/>
        </p:nvSpPr>
        <p:spPr>
          <a:xfrm>
            <a:off x="2206606" y="2353617"/>
            <a:ext cx="2212081" cy="646331"/>
          </a:xfrm>
          <a:prstGeom prst="rect">
            <a:avLst/>
          </a:prstGeom>
          <a:noFill/>
        </p:spPr>
        <p:txBody>
          <a:bodyPr wrap="square" rtlCol="0">
            <a:spAutoFit/>
          </a:bodyPr>
          <a:lstStyle/>
          <a:p>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Agile</a:t>
            </a:r>
            <a:endParaRPr lang="en-US" dirty="0"/>
          </a:p>
        </p:txBody>
      </p:sp>
      <p:sp>
        <p:nvSpPr>
          <p:cNvPr id="7" name="TextBox 6">
            <a:extLst>
              <a:ext uri="{FF2B5EF4-FFF2-40B4-BE49-F238E27FC236}">
                <a16:creationId xmlns:a16="http://schemas.microsoft.com/office/drawing/2014/main" id="{FBB24962-919D-6B54-813D-A162E0900B18}"/>
              </a:ext>
            </a:extLst>
          </p:cNvPr>
          <p:cNvSpPr txBox="1"/>
          <p:nvPr/>
        </p:nvSpPr>
        <p:spPr>
          <a:xfrm>
            <a:off x="6422702" y="2353616"/>
            <a:ext cx="2310640" cy="646331"/>
          </a:xfrm>
          <a:prstGeom prst="rect">
            <a:avLst/>
          </a:prstGeom>
          <a:noFill/>
        </p:spPr>
        <p:txBody>
          <a:bodyPr wrap="square" rtlCol="0">
            <a:spAutoFit/>
          </a:bodyPr>
          <a:lstStyle/>
          <a:p>
            <a:r>
              <a:rPr kumimoji="0" lang="en-US" sz="3600" b="0" i="0" u="none" strike="noStrike" kern="1200" cap="none" spc="0" normalizeH="0" baseline="0" noProof="0" dirty="0">
                <a:ln>
                  <a:noFill/>
                </a:ln>
                <a:solidFill>
                  <a:srgbClr val="90C226"/>
                </a:solidFill>
                <a:effectLst/>
                <a:uLnTx/>
                <a:uFillTx/>
                <a:latin typeface="Trebuchet MS" panose="020B0603020202020204"/>
                <a:ea typeface="+mj-ea"/>
                <a:cs typeface="+mj-cs"/>
              </a:rPr>
              <a:t>Waterfall</a:t>
            </a:r>
            <a:endParaRPr lang="en-US" dirty="0"/>
          </a:p>
        </p:txBody>
      </p:sp>
    </p:spTree>
    <p:extLst>
      <p:ext uri="{BB962C8B-B14F-4D97-AF65-F5344CB8AC3E}">
        <p14:creationId xmlns:p14="http://schemas.microsoft.com/office/powerpoint/2010/main" val="377853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28E7-86CA-1C9B-72AB-BBDBD4E63982}"/>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425E65C6-29CD-C8A6-244E-DA8DC2A64E54}"/>
              </a:ext>
            </a:extLst>
          </p:cNvPr>
          <p:cNvSpPr>
            <a:spLocks noGrp="1"/>
          </p:cNvSpPr>
          <p:nvPr>
            <p:ph idx="1"/>
          </p:nvPr>
        </p:nvSpPr>
        <p:spPr/>
        <p:txBody>
          <a:bodyPr>
            <a:normAutofit lnSpcReduction="10000"/>
          </a:bodyPr>
          <a:lstStyle/>
          <a:p>
            <a:r>
              <a:rPr lang="en-US" dirty="0">
                <a:effectLst/>
                <a:latin typeface="Times New Roman" panose="02020603050405020304" pitchFamily="18" charset="0"/>
                <a:cs typeface="Times New Roman" panose="02020603050405020304" pitchFamily="18" charset="0"/>
              </a:rPr>
              <a:t>Kumar Singh, N. (2016, August 1). </a:t>
            </a:r>
            <a:r>
              <a:rPr lang="en-US" i="1" dirty="0">
                <a:effectLst/>
                <a:latin typeface="Times New Roman" panose="02020603050405020304" pitchFamily="18" charset="0"/>
                <a:cs typeface="Times New Roman" panose="02020603050405020304" pitchFamily="18" charset="0"/>
              </a:rPr>
              <a:t>What is Scrum? – principles, events, benefits, and	Accountability</a:t>
            </a:r>
            <a:r>
              <a:rPr lang="en-US" dirty="0">
                <a:effectLst/>
                <a:latin typeface="Times New Roman" panose="02020603050405020304" pitchFamily="18" charset="0"/>
                <a:cs typeface="Times New Roman" panose="02020603050405020304" pitchFamily="18" charset="0"/>
              </a:rPr>
              <a:t>. What is Scrum: Values, Roles, Events, Artifacts, and History.	https://agilemania.com/what-is-scrum</a:t>
            </a:r>
            <a:endParaRPr lang="en-US" dirty="0">
              <a:latin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Arial" panose="020B0604020202020204" pitchFamily="34" charset="0"/>
              </a:rPr>
              <a:t>Overeem, B. (2016, April 15). </a:t>
            </a:r>
            <a:r>
              <a:rPr lang="en-US" sz="1800" i="1" dirty="0">
                <a:solidFill>
                  <a:srgbClr val="000000"/>
                </a:solidFill>
                <a:effectLst/>
                <a:latin typeface="Times New Roman" panose="02020603050405020304" pitchFamily="18" charset="0"/>
                <a:ea typeface="Arial" panose="020B0604020202020204" pitchFamily="34" charset="0"/>
              </a:rPr>
              <a:t>Characteristics of a great scrum team</a:t>
            </a:r>
            <a:r>
              <a:rPr lang="en-US" sz="1800" dirty="0">
                <a:solidFill>
                  <a:srgbClr val="000000"/>
                </a:solidFill>
                <a:effectLst/>
                <a:latin typeface="Times New Roman" panose="02020603050405020304" pitchFamily="18" charset="0"/>
                <a:ea typeface="Arial" panose="020B0604020202020204" pitchFamily="34" charset="0"/>
              </a:rPr>
              <a:t>. </a:t>
            </a:r>
            <a:r>
              <a:rPr lang="en-US" sz="1800" dirty="0" err="1">
                <a:solidFill>
                  <a:srgbClr val="000000"/>
                </a:solidFill>
                <a:effectLst/>
                <a:latin typeface="Times New Roman" panose="02020603050405020304" pitchFamily="18" charset="0"/>
                <a:ea typeface="Arial" panose="020B0604020202020204" pitchFamily="34" charset="0"/>
              </a:rPr>
              <a:t>InfoQ</a:t>
            </a:r>
            <a:r>
              <a:rPr lang="en-US" sz="1800" dirty="0">
                <a:solidFill>
                  <a:srgbClr val="000000"/>
                </a:solidFill>
                <a:effectLst/>
                <a:latin typeface="Times New Roman" panose="02020603050405020304" pitchFamily="18" charset="0"/>
                <a:ea typeface="Arial" panose="020B0604020202020204" pitchFamily="34" charset="0"/>
              </a:rPr>
              <a:t>.	</a:t>
            </a:r>
            <a:r>
              <a:rPr lang="en-US" sz="1800" u="sng" dirty="0">
                <a:solidFill>
                  <a:srgbClr val="000000"/>
                </a:solidFill>
                <a:effectLst/>
                <a:latin typeface="Times New Roman" panose="02020603050405020304" pitchFamily="18" charset="0"/>
                <a:ea typeface="Arial" panose="020B0604020202020204" pitchFamily="34" charset="0"/>
                <a:hlinkClick r:id="rId2"/>
              </a:rPr>
              <a:t>https://www.infoq.com/articles/great-scrum-team/</a:t>
            </a:r>
            <a:endParaRPr lang="en-US" dirty="0"/>
          </a:p>
          <a:p>
            <a:r>
              <a:rPr lang="en-US" sz="1800" dirty="0" err="1">
                <a:solidFill>
                  <a:srgbClr val="000000"/>
                </a:solidFill>
                <a:effectLst/>
                <a:latin typeface="Times New Roman" panose="02020603050405020304" pitchFamily="18" charset="0"/>
                <a:ea typeface="Arial" panose="020B0604020202020204" pitchFamily="34" charset="0"/>
              </a:rPr>
              <a:t>Schwaber</a:t>
            </a:r>
            <a:r>
              <a:rPr lang="en-US" sz="1800" dirty="0">
                <a:solidFill>
                  <a:srgbClr val="000000"/>
                </a:solidFill>
                <a:effectLst/>
                <a:latin typeface="Times New Roman" panose="02020603050405020304" pitchFamily="18" charset="0"/>
                <a:ea typeface="Arial" panose="020B0604020202020204" pitchFamily="34" charset="0"/>
              </a:rPr>
              <a:t>, K., &amp; Sutherland, J. (2020, November). </a:t>
            </a:r>
            <a:r>
              <a:rPr lang="en-US" sz="1800" i="1" dirty="0">
                <a:solidFill>
                  <a:srgbClr val="000000"/>
                </a:solidFill>
                <a:effectLst/>
                <a:latin typeface="Times New Roman" panose="02020603050405020304" pitchFamily="18" charset="0"/>
                <a:ea typeface="Arial" panose="020B0604020202020204" pitchFamily="34" charset="0"/>
              </a:rPr>
              <a:t>The Scrum Guide</a:t>
            </a:r>
            <a:r>
              <a:rPr lang="en-US" sz="1800" dirty="0">
                <a:solidFill>
                  <a:srgbClr val="000000"/>
                </a:solidFill>
                <a:effectLst/>
                <a:latin typeface="Times New Roman" panose="02020603050405020304" pitchFamily="18" charset="0"/>
                <a:ea typeface="Arial" panose="020B0604020202020204" pitchFamily="34" charset="0"/>
              </a:rPr>
              <a:t>. Scrum.org.	https://www.scrum.org/resources/scrum-guide </a:t>
            </a:r>
          </a:p>
          <a:p>
            <a:r>
              <a:rPr lang="en-US" dirty="0">
                <a:solidFill>
                  <a:srgbClr val="000000"/>
                </a:solidFill>
                <a:latin typeface="Times New Roman" panose="02020603050405020304" pitchFamily="18" charset="0"/>
                <a:ea typeface="Arial" panose="020B0604020202020204" pitchFamily="34" charset="0"/>
              </a:rPr>
              <a:t>Scrum Events Model. (2024, August 17). </a:t>
            </a:r>
            <a:r>
              <a:rPr lang="en-US" i="1" dirty="0">
                <a:solidFill>
                  <a:srgbClr val="000000"/>
                </a:solidFill>
                <a:latin typeface="Times New Roman" panose="02020603050405020304" pitchFamily="18" charset="0"/>
                <a:ea typeface="Arial" panose="020B0604020202020204" pitchFamily="34" charset="0"/>
              </a:rPr>
              <a:t>Google Images </a:t>
            </a:r>
            <a:r>
              <a:rPr lang="en-US" dirty="0">
                <a:solidFill>
                  <a:srgbClr val="000000"/>
                </a:solidFill>
                <a:latin typeface="Times New Roman" panose="02020603050405020304" pitchFamily="18" charset="0"/>
                <a:ea typeface="Arial" panose="020B0604020202020204" pitchFamily="34" charset="0"/>
              </a:rPr>
              <a:t>[Image]. </a:t>
            </a:r>
            <a:r>
              <a:rPr lang="en-US" dirty="0">
                <a:hlinkClick r:id="rId3"/>
              </a:rPr>
              <a:t>agile scrum events	- Google Search</a:t>
            </a:r>
            <a:endParaRPr lang="en-US" dirty="0"/>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en-US" dirty="0">
                <a:latin typeface="Times New Roman" panose="02020603050405020304" pitchFamily="18" charset="0"/>
                <a:cs typeface="Times New Roman" panose="02020603050405020304" pitchFamily="18" charset="0"/>
              </a:rPr>
              <a:t>Waterfall Model. (2024, August 17). </a:t>
            </a:r>
            <a:r>
              <a:rPr lang="en-US" i="1" dirty="0">
                <a:latin typeface="Times New Roman" panose="02020603050405020304" pitchFamily="18" charset="0"/>
                <a:cs typeface="Times New Roman" panose="02020603050405020304" pitchFamily="18" charset="0"/>
              </a:rPr>
              <a:t>SNHU Module One: SDLC Methodologies</a:t>
            </a:r>
            <a:r>
              <a:rPr lang="en-US" dirty="0">
                <a:latin typeface="Times New Roman" panose="02020603050405020304" pitchFamily="18" charset="0"/>
                <a:cs typeface="Times New Roman" panose="02020603050405020304" pitchFamily="18" charset="0"/>
              </a:rPr>
              <a:t>[Image].</a:t>
            </a:r>
            <a:r>
              <a:rPr lang="en-US" sz="1700" dirty="0">
                <a:solidFill>
                  <a:prstClr val="black">
                    <a:lumMod val="75000"/>
                    <a:lumOff val="25000"/>
                  </a:prstClr>
                </a:solidFill>
                <a:latin typeface="Times New Roman" panose="02020603050405020304" pitchFamily="18" charset="0"/>
                <a:cs typeface="Times New Roman" panose="02020603050405020304" pitchFamily="18" charset="0"/>
              </a:rPr>
              <a:t>	</a:t>
            </a:r>
            <a:r>
              <a:rPr kumimoji="0" lang="en-US" sz="17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hlinkClick r:id="rId4"/>
              </a:rPr>
              <a:t>https://snhu	media.snhu.edu/files/course_repository/undergraduate/cs/cs250/storyline/mod1/</a:t>
            </a:r>
            <a:r>
              <a:rPr kumimoji="0" lang="en-US" sz="17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hlinkClick r:id="rId4"/>
              </a:rPr>
              <a:t>story_html</a:t>
            </a:r>
            <a:r>
              <a:rPr kumimoji="0" lang="en-US" sz="17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hlinkClick r:id="rId4"/>
              </a:rPr>
              <a:t>	.html</a:t>
            </a:r>
            <a:endParaRPr kumimoji="0" lang="en-US" sz="17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endParaRPr>
          </a:p>
          <a:p>
            <a:endParaRPr lang="en-US" dirty="0"/>
          </a:p>
          <a:p>
            <a:pPr marL="0" indent="0">
              <a:buNone/>
            </a:pPr>
            <a:endParaRPr lang="en-US" sz="1800" dirty="0">
              <a:solidFill>
                <a:srgbClr val="000000"/>
              </a:solidFill>
              <a:effectLst/>
              <a:latin typeface="Calibri" panose="020F0502020204030204" pitchFamily="34" charset="0"/>
              <a:ea typeface="Arial" panose="020B0604020202020204" pitchFamily="34"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008074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171</TotalTime>
  <Words>1013</Words>
  <Application>Microsoft Office PowerPoint</Application>
  <PresentationFormat>Widescreen</PresentationFormat>
  <Paragraphs>60</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Helvetica Neue</vt:lpstr>
      <vt:lpstr>Times New Roman</vt:lpstr>
      <vt:lpstr>Trebuchet MS</vt:lpstr>
      <vt:lpstr>Wingdings 3</vt:lpstr>
      <vt:lpstr>Facet</vt:lpstr>
      <vt:lpstr>Agile Presentation</vt:lpstr>
      <vt:lpstr>Overview</vt:lpstr>
      <vt:lpstr>Scrum-Agile Team Roles</vt:lpstr>
      <vt:lpstr>Agile Phases</vt:lpstr>
      <vt:lpstr>PowerPoint Presentation</vt:lpstr>
      <vt:lpstr>Agile or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Keaton</dc:creator>
  <cp:lastModifiedBy>Matthew Keaton</cp:lastModifiedBy>
  <cp:revision>1</cp:revision>
  <dcterms:created xsi:type="dcterms:W3CDTF">2024-08-17T01:47:17Z</dcterms:created>
  <dcterms:modified xsi:type="dcterms:W3CDTF">2024-08-17T04:38:43Z</dcterms:modified>
</cp:coreProperties>
</file>