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62" r:id="rId5"/>
    <p:sldId id="261" r:id="rId6"/>
    <p:sldId id="263" r:id="rId7"/>
    <p:sldId id="264" r:id="rId8"/>
    <p:sldId id="275" r:id="rId9"/>
    <p:sldId id="276" r:id="rId10"/>
    <p:sldId id="258" r:id="rId11"/>
    <p:sldId id="259" r:id="rId12"/>
    <p:sldId id="260" r:id="rId13"/>
    <p:sldId id="265" r:id="rId14"/>
    <p:sldId id="266" r:id="rId15"/>
    <p:sldId id="267" r:id="rId16"/>
    <p:sldId id="268" r:id="rId17"/>
    <p:sldId id="269" r:id="rId18"/>
    <p:sldId id="283" r:id="rId19"/>
    <p:sldId id="271" r:id="rId20"/>
    <p:sldId id="272" r:id="rId21"/>
    <p:sldId id="273"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1B637-D23A-447D-B38E-202D2CF549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D5D7497-ABCF-40EC-90A2-5B0C3165631C}">
      <dgm:prSet/>
      <dgm:spPr/>
      <dgm:t>
        <a:bodyPr/>
        <a:lstStyle/>
        <a:p>
          <a:r>
            <a:rPr lang="en-US" b="0" i="0" dirty="0"/>
            <a:t>Deep learning is an artificial intelligence (AI) function that imitates the workings of the human brain in processing data and creating patterns for use in decision making.</a:t>
          </a:r>
          <a:endParaRPr lang="en-IN" dirty="0"/>
        </a:p>
      </dgm:t>
    </dgm:pt>
    <dgm:pt modelId="{434586AC-EDFF-4322-8228-93FA7028E1EC}" type="parTrans" cxnId="{296383F8-A9F1-4C7C-B531-54A6EDE34534}">
      <dgm:prSet/>
      <dgm:spPr/>
      <dgm:t>
        <a:bodyPr/>
        <a:lstStyle/>
        <a:p>
          <a:endParaRPr lang="en-IN"/>
        </a:p>
      </dgm:t>
    </dgm:pt>
    <dgm:pt modelId="{98F27CDA-59EE-456F-A288-3D7A92307115}" type="sibTrans" cxnId="{296383F8-A9F1-4C7C-B531-54A6EDE34534}">
      <dgm:prSet/>
      <dgm:spPr/>
      <dgm:t>
        <a:bodyPr/>
        <a:lstStyle/>
        <a:p>
          <a:endParaRPr lang="en-IN"/>
        </a:p>
      </dgm:t>
    </dgm:pt>
    <dgm:pt modelId="{2FD77EE5-7ED2-46F1-A4B0-DBA5AAFECD03}">
      <dgm:prSet/>
      <dgm:spPr/>
      <dgm:t>
        <a:bodyPr/>
        <a:lstStyle/>
        <a:p>
          <a:r>
            <a:rPr lang="en-US" b="0" i="0" dirty="0"/>
            <a:t>Deep learning is a subset of machine learning in artificial intelligence that has networks capable of learning unsupervised from data that is unstructured or unlabeled. </a:t>
          </a:r>
          <a:endParaRPr lang="en-IN" dirty="0"/>
        </a:p>
      </dgm:t>
    </dgm:pt>
    <dgm:pt modelId="{3BC13AB7-8535-4B1C-BD6D-837BA2B2AAD2}" type="parTrans" cxnId="{665C4FE0-A7F9-4A19-8F44-5967A6A7701F}">
      <dgm:prSet/>
      <dgm:spPr/>
      <dgm:t>
        <a:bodyPr/>
        <a:lstStyle/>
        <a:p>
          <a:endParaRPr lang="en-IN"/>
        </a:p>
      </dgm:t>
    </dgm:pt>
    <dgm:pt modelId="{C24FBB24-9411-45A7-A093-F93876F5A6DE}" type="sibTrans" cxnId="{665C4FE0-A7F9-4A19-8F44-5967A6A7701F}">
      <dgm:prSet/>
      <dgm:spPr/>
      <dgm:t>
        <a:bodyPr/>
        <a:lstStyle/>
        <a:p>
          <a:endParaRPr lang="en-IN"/>
        </a:p>
      </dgm:t>
    </dgm:pt>
    <dgm:pt modelId="{1E395641-ABC3-4E98-BC20-097D38C31B29}">
      <dgm:prSet/>
      <dgm:spPr/>
      <dgm:t>
        <a:bodyPr/>
        <a:lstStyle/>
        <a:p>
          <a:r>
            <a:rPr lang="en-US" b="0" i="0"/>
            <a:t>Also known as deep neural learning or deep neural network.</a:t>
          </a:r>
          <a:endParaRPr lang="en-IN"/>
        </a:p>
      </dgm:t>
    </dgm:pt>
    <dgm:pt modelId="{0B3E1683-81BA-45C5-8A9B-8C03A16ECBA5}" type="parTrans" cxnId="{6C1F304E-583D-4959-93EE-712A7187CC59}">
      <dgm:prSet/>
      <dgm:spPr/>
      <dgm:t>
        <a:bodyPr/>
        <a:lstStyle/>
        <a:p>
          <a:endParaRPr lang="en-IN"/>
        </a:p>
      </dgm:t>
    </dgm:pt>
    <dgm:pt modelId="{EEC308B6-9E1F-4DB1-8F72-1B97F31C8D16}" type="sibTrans" cxnId="{6C1F304E-583D-4959-93EE-712A7187CC59}">
      <dgm:prSet/>
      <dgm:spPr/>
      <dgm:t>
        <a:bodyPr/>
        <a:lstStyle/>
        <a:p>
          <a:endParaRPr lang="en-IN"/>
        </a:p>
      </dgm:t>
    </dgm:pt>
    <dgm:pt modelId="{2440DEC4-F0AD-4446-B378-32EE161F4367}" type="pres">
      <dgm:prSet presAssocID="{B301B637-D23A-447D-B38E-202D2CF5497F}" presName="linear" presStyleCnt="0">
        <dgm:presLayoutVars>
          <dgm:animLvl val="lvl"/>
          <dgm:resizeHandles val="exact"/>
        </dgm:presLayoutVars>
      </dgm:prSet>
      <dgm:spPr/>
    </dgm:pt>
    <dgm:pt modelId="{815898F0-26E3-4288-9404-0E90E3666BCF}" type="pres">
      <dgm:prSet presAssocID="{3D5D7497-ABCF-40EC-90A2-5B0C3165631C}" presName="parentText" presStyleLbl="node1" presStyleIdx="0" presStyleCnt="3">
        <dgm:presLayoutVars>
          <dgm:chMax val="0"/>
          <dgm:bulletEnabled val="1"/>
        </dgm:presLayoutVars>
      </dgm:prSet>
      <dgm:spPr/>
    </dgm:pt>
    <dgm:pt modelId="{E96EA342-590B-4410-ADAF-AECA6E56F148}" type="pres">
      <dgm:prSet presAssocID="{98F27CDA-59EE-456F-A288-3D7A92307115}" presName="spacer" presStyleCnt="0"/>
      <dgm:spPr/>
    </dgm:pt>
    <dgm:pt modelId="{CE204588-6A3D-497F-B783-9BAE1E271469}" type="pres">
      <dgm:prSet presAssocID="{2FD77EE5-7ED2-46F1-A4B0-DBA5AAFECD03}" presName="parentText" presStyleLbl="node1" presStyleIdx="1" presStyleCnt="3">
        <dgm:presLayoutVars>
          <dgm:chMax val="0"/>
          <dgm:bulletEnabled val="1"/>
        </dgm:presLayoutVars>
      </dgm:prSet>
      <dgm:spPr/>
    </dgm:pt>
    <dgm:pt modelId="{A854EA9D-CA0E-4078-9636-9B2C6D77FA03}" type="pres">
      <dgm:prSet presAssocID="{C24FBB24-9411-45A7-A093-F93876F5A6DE}" presName="spacer" presStyleCnt="0"/>
      <dgm:spPr/>
    </dgm:pt>
    <dgm:pt modelId="{F60A5D61-7FEC-4AEB-A368-05C0493F4D95}" type="pres">
      <dgm:prSet presAssocID="{1E395641-ABC3-4E98-BC20-097D38C31B29}" presName="parentText" presStyleLbl="node1" presStyleIdx="2" presStyleCnt="3">
        <dgm:presLayoutVars>
          <dgm:chMax val="0"/>
          <dgm:bulletEnabled val="1"/>
        </dgm:presLayoutVars>
      </dgm:prSet>
      <dgm:spPr/>
    </dgm:pt>
  </dgm:ptLst>
  <dgm:cxnLst>
    <dgm:cxn modelId="{78F8CA39-018E-4A20-88DF-493D0D29F255}" type="presOf" srcId="{2FD77EE5-7ED2-46F1-A4B0-DBA5AAFECD03}" destId="{CE204588-6A3D-497F-B783-9BAE1E271469}" srcOrd="0" destOrd="0" presId="urn:microsoft.com/office/officeart/2005/8/layout/vList2"/>
    <dgm:cxn modelId="{6C1F304E-583D-4959-93EE-712A7187CC59}" srcId="{B301B637-D23A-447D-B38E-202D2CF5497F}" destId="{1E395641-ABC3-4E98-BC20-097D38C31B29}" srcOrd="2" destOrd="0" parTransId="{0B3E1683-81BA-45C5-8A9B-8C03A16ECBA5}" sibTransId="{EEC308B6-9E1F-4DB1-8F72-1B97F31C8D16}"/>
    <dgm:cxn modelId="{8DC2CAB3-60A6-4E7E-9D3D-21B5168C30C5}" type="presOf" srcId="{1E395641-ABC3-4E98-BC20-097D38C31B29}" destId="{F60A5D61-7FEC-4AEB-A368-05C0493F4D95}" srcOrd="0" destOrd="0" presId="urn:microsoft.com/office/officeart/2005/8/layout/vList2"/>
    <dgm:cxn modelId="{665C4FE0-A7F9-4A19-8F44-5967A6A7701F}" srcId="{B301B637-D23A-447D-B38E-202D2CF5497F}" destId="{2FD77EE5-7ED2-46F1-A4B0-DBA5AAFECD03}" srcOrd="1" destOrd="0" parTransId="{3BC13AB7-8535-4B1C-BD6D-837BA2B2AAD2}" sibTransId="{C24FBB24-9411-45A7-A093-F93876F5A6DE}"/>
    <dgm:cxn modelId="{236300E4-DCC0-43C2-946F-9D43B1740C18}" type="presOf" srcId="{3D5D7497-ABCF-40EC-90A2-5B0C3165631C}" destId="{815898F0-26E3-4288-9404-0E90E3666BCF}" srcOrd="0" destOrd="0" presId="urn:microsoft.com/office/officeart/2005/8/layout/vList2"/>
    <dgm:cxn modelId="{D96BA4F6-5DE1-4A78-91A5-A5D9BE098572}" type="presOf" srcId="{B301B637-D23A-447D-B38E-202D2CF5497F}" destId="{2440DEC4-F0AD-4446-B378-32EE161F4367}" srcOrd="0" destOrd="0" presId="urn:microsoft.com/office/officeart/2005/8/layout/vList2"/>
    <dgm:cxn modelId="{296383F8-A9F1-4C7C-B531-54A6EDE34534}" srcId="{B301B637-D23A-447D-B38E-202D2CF5497F}" destId="{3D5D7497-ABCF-40EC-90A2-5B0C3165631C}" srcOrd="0" destOrd="0" parTransId="{434586AC-EDFF-4322-8228-93FA7028E1EC}" sibTransId="{98F27CDA-59EE-456F-A288-3D7A92307115}"/>
    <dgm:cxn modelId="{B85F68E8-D7A3-4280-A996-EB85475A6519}" type="presParOf" srcId="{2440DEC4-F0AD-4446-B378-32EE161F4367}" destId="{815898F0-26E3-4288-9404-0E90E3666BCF}" srcOrd="0" destOrd="0" presId="urn:microsoft.com/office/officeart/2005/8/layout/vList2"/>
    <dgm:cxn modelId="{43CB038B-29E2-4C95-9BDF-87FD385C2A5C}" type="presParOf" srcId="{2440DEC4-F0AD-4446-B378-32EE161F4367}" destId="{E96EA342-590B-4410-ADAF-AECA6E56F148}" srcOrd="1" destOrd="0" presId="urn:microsoft.com/office/officeart/2005/8/layout/vList2"/>
    <dgm:cxn modelId="{023477A5-B15D-4C55-B3EA-24FA6EF22840}" type="presParOf" srcId="{2440DEC4-F0AD-4446-B378-32EE161F4367}" destId="{CE204588-6A3D-497F-B783-9BAE1E271469}" srcOrd="2" destOrd="0" presId="urn:microsoft.com/office/officeart/2005/8/layout/vList2"/>
    <dgm:cxn modelId="{C6297187-2202-45AD-B617-631801BA8DCA}" type="presParOf" srcId="{2440DEC4-F0AD-4446-B378-32EE161F4367}" destId="{A854EA9D-CA0E-4078-9636-9B2C6D77FA03}" srcOrd="3" destOrd="0" presId="urn:microsoft.com/office/officeart/2005/8/layout/vList2"/>
    <dgm:cxn modelId="{7076FC3F-F215-4968-9218-CAEF940F15F3}" type="presParOf" srcId="{2440DEC4-F0AD-4446-B378-32EE161F4367}" destId="{F60A5D61-7FEC-4AEB-A368-05C0493F4D9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898F0-26E3-4288-9404-0E90E3666BCF}">
      <dsp:nvSpPr>
        <dsp:cNvPr id="0" name=""/>
        <dsp:cNvSpPr/>
      </dsp:nvSpPr>
      <dsp:spPr>
        <a:xfrm>
          <a:off x="0" y="442203"/>
          <a:ext cx="4482495" cy="1284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Deep learning is an artificial intelligence (AI) function that imitates the workings of the human brain in processing data and creating patterns for use in decision making.</a:t>
          </a:r>
          <a:endParaRPr lang="en-IN" sz="1800" kern="1200" dirty="0"/>
        </a:p>
      </dsp:txBody>
      <dsp:txXfrm>
        <a:off x="62712" y="504915"/>
        <a:ext cx="4357071" cy="1159235"/>
      </dsp:txXfrm>
    </dsp:sp>
    <dsp:sp modelId="{CE204588-6A3D-497F-B783-9BAE1E271469}">
      <dsp:nvSpPr>
        <dsp:cNvPr id="0" name=""/>
        <dsp:cNvSpPr/>
      </dsp:nvSpPr>
      <dsp:spPr>
        <a:xfrm>
          <a:off x="0" y="1778703"/>
          <a:ext cx="4482495" cy="1284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Deep learning is a subset of machine learning in artificial intelligence that has networks capable of learning unsupervised from data that is unstructured or unlabeled. </a:t>
          </a:r>
          <a:endParaRPr lang="en-IN" sz="1800" kern="1200" dirty="0"/>
        </a:p>
      </dsp:txBody>
      <dsp:txXfrm>
        <a:off x="62712" y="1841415"/>
        <a:ext cx="4357071" cy="1159235"/>
      </dsp:txXfrm>
    </dsp:sp>
    <dsp:sp modelId="{F60A5D61-7FEC-4AEB-A368-05C0493F4D95}">
      <dsp:nvSpPr>
        <dsp:cNvPr id="0" name=""/>
        <dsp:cNvSpPr/>
      </dsp:nvSpPr>
      <dsp:spPr>
        <a:xfrm>
          <a:off x="0" y="3115203"/>
          <a:ext cx="4482495" cy="1284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Also known as deep neural learning or deep neural network.</a:t>
          </a:r>
          <a:endParaRPr lang="en-IN" sz="1800" kern="1200"/>
        </a:p>
      </dsp:txBody>
      <dsp:txXfrm>
        <a:off x="62712" y="3177915"/>
        <a:ext cx="4357071" cy="1159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129267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911F05-3F48-4043-86B4-D69D5A6A6720}"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368507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383255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324611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905515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2499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138333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2933814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97911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341929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11F05-3F48-4043-86B4-D69D5A6A6720}" type="datetimeFigureOut">
              <a:rPr lang="en-IN" smtClean="0"/>
              <a:t>23-06-2021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262565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911F05-3F48-4043-86B4-D69D5A6A6720}"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395652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911F05-3F48-4043-86B4-D69D5A6A6720}" type="datetimeFigureOut">
              <a:rPr lang="en-IN" smtClean="0"/>
              <a:t>23-06-2021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3234248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11F05-3F48-4043-86B4-D69D5A6A6720}" type="datetimeFigureOut">
              <a:rPr lang="en-IN" smtClean="0"/>
              <a:t>23-06-2021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112821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11F05-3F48-4043-86B4-D69D5A6A6720}" type="datetimeFigureOut">
              <a:rPr lang="en-IN" smtClean="0"/>
              <a:t>23-06-2021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163116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911F05-3F48-4043-86B4-D69D5A6A6720}"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75340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911F05-3F48-4043-86B4-D69D5A6A6720}" type="datetimeFigureOut">
              <a:rPr lang="en-IN" smtClean="0"/>
              <a:t>23-06-2021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1731B4-66A0-4AAF-9367-C82A4D253C0B}" type="slidenum">
              <a:rPr lang="en-IN" smtClean="0"/>
              <a:t>‹#›</a:t>
            </a:fld>
            <a:endParaRPr lang="en-IN"/>
          </a:p>
        </p:txBody>
      </p:sp>
    </p:spTree>
    <p:extLst>
      <p:ext uri="{BB962C8B-B14F-4D97-AF65-F5344CB8AC3E}">
        <p14:creationId xmlns:p14="http://schemas.microsoft.com/office/powerpoint/2010/main" val="135351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911F05-3F48-4043-86B4-D69D5A6A6720}" type="datetimeFigureOut">
              <a:rPr lang="en-IN" smtClean="0"/>
              <a:t>23-06-2021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1731B4-66A0-4AAF-9367-C82A4D253C0B}" type="slidenum">
              <a:rPr lang="en-IN" smtClean="0"/>
              <a:t>‹#›</a:t>
            </a:fld>
            <a:endParaRPr lang="en-IN"/>
          </a:p>
        </p:txBody>
      </p:sp>
    </p:spTree>
    <p:extLst>
      <p:ext uri="{BB962C8B-B14F-4D97-AF65-F5344CB8AC3E}">
        <p14:creationId xmlns:p14="http://schemas.microsoft.com/office/powerpoint/2010/main" val="4002371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1558-E147-459A-A95C-2D72C8110B7C}"/>
              </a:ext>
            </a:extLst>
          </p:cNvPr>
          <p:cNvSpPr>
            <a:spLocks noGrp="1"/>
          </p:cNvSpPr>
          <p:nvPr>
            <p:ph type="ctrTitle"/>
          </p:nvPr>
        </p:nvSpPr>
        <p:spPr/>
        <p:txBody>
          <a:bodyPr>
            <a:normAutofit fontScale="90000"/>
          </a:bodyPr>
          <a:lstStyle/>
          <a:p>
            <a:pPr algn="l"/>
            <a:r>
              <a:rPr lang="en-US" dirty="0">
                <a:latin typeface="Cambria" panose="02040503050406030204" pitchFamily="18" charset="0"/>
                <a:ea typeface="Cambria" panose="02040503050406030204" pitchFamily="18" charset="0"/>
              </a:rPr>
              <a:t>Handwritten to Text convertor using Deep Learning</a:t>
            </a:r>
            <a:endParaRPr lang="en-IN" dirty="0"/>
          </a:p>
        </p:txBody>
      </p:sp>
      <p:sp>
        <p:nvSpPr>
          <p:cNvPr id="3" name="Subtitle 2">
            <a:extLst>
              <a:ext uri="{FF2B5EF4-FFF2-40B4-BE49-F238E27FC236}">
                <a16:creationId xmlns:a16="http://schemas.microsoft.com/office/drawing/2014/main" id="{6FD01E0E-22CC-427B-A571-A8667CE69636}"/>
              </a:ext>
            </a:extLst>
          </p:cNvPr>
          <p:cNvSpPr>
            <a:spLocks noGrp="1"/>
          </p:cNvSpPr>
          <p:nvPr>
            <p:ph type="subTitle" idx="1"/>
          </p:nvPr>
        </p:nvSpPr>
        <p:spPr>
          <a:xfrm>
            <a:off x="4515377" y="3996267"/>
            <a:ext cx="6987645" cy="2507170"/>
          </a:xfrm>
        </p:spPr>
        <p:txBody>
          <a:bodyPr>
            <a:normAutofit/>
          </a:bodyPr>
          <a:lstStyle/>
          <a:p>
            <a:r>
              <a:rPr lang="en-US" dirty="0" err="1">
                <a:latin typeface="Cambria" panose="02040503050406030204" pitchFamily="18" charset="0"/>
                <a:ea typeface="Cambria" panose="02040503050406030204" pitchFamily="18" charset="0"/>
              </a:rPr>
              <a:t>M.Keerthana</a:t>
            </a:r>
            <a:r>
              <a:rPr lang="en-US" dirty="0">
                <a:latin typeface="Cambria" panose="02040503050406030204" pitchFamily="18" charset="0"/>
                <a:ea typeface="Cambria" panose="02040503050406030204" pitchFamily="18" charset="0"/>
              </a:rPr>
              <a:t> (1602-17-735-075)</a:t>
            </a:r>
          </a:p>
          <a:p>
            <a:r>
              <a:rPr lang="en-US" dirty="0">
                <a:latin typeface="Cambria" panose="02040503050406030204" pitchFamily="18" charset="0"/>
                <a:ea typeface="Cambria" panose="02040503050406030204" pitchFamily="18" charset="0"/>
              </a:rPr>
              <a:t>MD </a:t>
            </a:r>
            <a:r>
              <a:rPr lang="en-US" dirty="0" err="1">
                <a:latin typeface="Cambria" panose="02040503050406030204" pitchFamily="18" charset="0"/>
                <a:ea typeface="Cambria" panose="02040503050406030204" pitchFamily="18" charset="0"/>
              </a:rPr>
              <a:t>Shadaab</a:t>
            </a:r>
            <a:r>
              <a:rPr lang="en-US" dirty="0">
                <a:latin typeface="Cambria" panose="02040503050406030204" pitchFamily="18" charset="0"/>
                <a:ea typeface="Cambria" panose="02040503050406030204" pitchFamily="18" charset="0"/>
              </a:rPr>
              <a:t> Farhan (1602-17-735-083)</a:t>
            </a:r>
          </a:p>
          <a:p>
            <a:r>
              <a:rPr lang="en-US" dirty="0" err="1">
                <a:latin typeface="Cambria" panose="02040503050406030204" pitchFamily="18" charset="0"/>
                <a:ea typeface="Cambria" panose="02040503050406030204" pitchFamily="18" charset="0"/>
              </a:rPr>
              <a:t>A.Prashanth</a:t>
            </a:r>
            <a:r>
              <a:rPr lang="en-US" dirty="0">
                <a:latin typeface="Cambria" panose="02040503050406030204" pitchFamily="18" charset="0"/>
                <a:ea typeface="Cambria" panose="02040503050406030204" pitchFamily="18" charset="0"/>
              </a:rPr>
              <a:t> (1602-17-735-316)</a:t>
            </a:r>
          </a:p>
          <a:p>
            <a:r>
              <a:rPr lang="en-IN" dirty="0">
                <a:latin typeface="Cambria" panose="02040503050406030204" pitchFamily="18" charset="0"/>
                <a:ea typeface="Cambria" panose="02040503050406030204" pitchFamily="18" charset="0"/>
              </a:rPr>
              <a:t>Mentored By: S. </a:t>
            </a:r>
            <a:r>
              <a:rPr lang="en-IN" dirty="0" err="1">
                <a:latin typeface="Cambria" panose="02040503050406030204" pitchFamily="18" charset="0"/>
                <a:ea typeface="Cambria" panose="02040503050406030204" pitchFamily="18" charset="0"/>
              </a:rPr>
              <a:t>Aruna</a:t>
            </a:r>
            <a:r>
              <a:rPr lang="en-IN" dirty="0">
                <a:latin typeface="Cambria" panose="02040503050406030204" pitchFamily="18" charset="0"/>
                <a:ea typeface="Cambria" panose="02040503050406030204" pitchFamily="18" charset="0"/>
              </a:rPr>
              <a:t> Deepthi</a:t>
            </a:r>
          </a:p>
          <a:p>
            <a:endParaRPr lang="en-IN" dirty="0"/>
          </a:p>
        </p:txBody>
      </p:sp>
    </p:spTree>
    <p:extLst>
      <p:ext uri="{BB962C8B-B14F-4D97-AF65-F5344CB8AC3E}">
        <p14:creationId xmlns:p14="http://schemas.microsoft.com/office/powerpoint/2010/main" val="306081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71E28-18B0-48AC-9038-A1DAB42CC72E}"/>
              </a:ext>
            </a:extLst>
          </p:cNvPr>
          <p:cNvSpPr>
            <a:spLocks noGrp="1"/>
          </p:cNvSpPr>
          <p:nvPr>
            <p:ph idx="1"/>
          </p:nvPr>
        </p:nvSpPr>
        <p:spPr>
          <a:xfrm>
            <a:off x="1484310" y="559837"/>
            <a:ext cx="10018713" cy="5231363"/>
          </a:xfrm>
        </p:spPr>
        <p:txBody>
          <a:bodyPr>
            <a:normAutofit/>
          </a:bodyPr>
          <a:lstStyle/>
          <a:p>
            <a:r>
              <a:rPr lang="en-US" b="0" i="0" dirty="0">
                <a:solidFill>
                  <a:srgbClr val="24292E"/>
                </a:solidFill>
                <a:effectLst/>
                <a:latin typeface="Cambria" panose="02040503050406030204" pitchFamily="18" charset="0"/>
                <a:ea typeface="Cambria" panose="02040503050406030204" pitchFamily="18" charset="0"/>
              </a:rPr>
              <a:t>The project tries to create software for recognition of a handwritten text from photos. It uses computer vision and machine learning.</a:t>
            </a:r>
          </a:p>
          <a:p>
            <a:pPr algn="l"/>
            <a:r>
              <a:rPr lang="en-US" b="0" i="0" dirty="0">
                <a:solidFill>
                  <a:srgbClr val="24292E"/>
                </a:solidFill>
                <a:effectLst/>
                <a:latin typeface="Cambria" panose="02040503050406030204" pitchFamily="18" charset="0"/>
                <a:ea typeface="Cambria" panose="02040503050406030204" pitchFamily="18" charset="0"/>
              </a:rPr>
              <a:t>Process of recognition is divided into 4 steps. The initial input is a photo of page with text.</a:t>
            </a:r>
          </a:p>
          <a:p>
            <a:pPr marL="0" indent="0" algn="l">
              <a:buNone/>
            </a:pPr>
            <a:r>
              <a:rPr lang="en-US" b="0" i="0" dirty="0">
                <a:solidFill>
                  <a:srgbClr val="24292E"/>
                </a:solidFill>
                <a:effectLst/>
                <a:latin typeface="Cambria" panose="02040503050406030204" pitchFamily="18" charset="0"/>
                <a:ea typeface="Cambria" panose="02040503050406030204" pitchFamily="18" charset="0"/>
              </a:rPr>
              <a:t>                     1. Image Acquisition</a:t>
            </a:r>
          </a:p>
          <a:p>
            <a:pPr marL="0" indent="0" algn="l">
              <a:buNone/>
            </a:pPr>
            <a:r>
              <a:rPr lang="en-US" b="0" i="0" dirty="0">
                <a:solidFill>
                  <a:srgbClr val="24292E"/>
                </a:solidFill>
                <a:effectLst/>
                <a:latin typeface="Cambria" panose="02040503050406030204" pitchFamily="18" charset="0"/>
                <a:ea typeface="Cambria" panose="02040503050406030204" pitchFamily="18" charset="0"/>
              </a:rPr>
              <a:t>                     2. Image Pre-processing</a:t>
            </a:r>
          </a:p>
          <a:p>
            <a:pPr marL="0" indent="0" algn="l">
              <a:buNone/>
            </a:pPr>
            <a:r>
              <a:rPr lang="en-US" dirty="0">
                <a:solidFill>
                  <a:srgbClr val="24292E"/>
                </a:solidFill>
                <a:latin typeface="Cambria" panose="02040503050406030204" pitchFamily="18" charset="0"/>
                <a:ea typeface="Cambria" panose="02040503050406030204" pitchFamily="18" charset="0"/>
              </a:rPr>
              <a:t>                     3. Feature Extraction (CNN)</a:t>
            </a:r>
          </a:p>
          <a:p>
            <a:pPr marL="0" indent="0" algn="l">
              <a:buNone/>
            </a:pPr>
            <a:r>
              <a:rPr lang="en-US" b="0" i="0" dirty="0">
                <a:solidFill>
                  <a:srgbClr val="24292E"/>
                </a:solidFill>
                <a:effectLst/>
                <a:latin typeface="Cambria" panose="02040503050406030204" pitchFamily="18" charset="0"/>
                <a:ea typeface="Cambria" panose="02040503050406030204" pitchFamily="18" charset="0"/>
              </a:rPr>
              <a:t>                     4. RNN</a:t>
            </a:r>
          </a:p>
          <a:p>
            <a:pPr marL="0" indent="0" algn="l">
              <a:buNone/>
            </a:pPr>
            <a:r>
              <a:rPr lang="en-US" dirty="0">
                <a:solidFill>
                  <a:srgbClr val="24292E"/>
                </a:solidFill>
                <a:latin typeface="Cambria" panose="02040503050406030204" pitchFamily="18" charset="0"/>
                <a:ea typeface="Cambria" panose="02040503050406030204" pitchFamily="18" charset="0"/>
              </a:rPr>
              <a:t>                     5. CTC loss calculation and CTC decoding</a:t>
            </a:r>
            <a:endParaRPr lang="en-US" b="0" i="0" dirty="0">
              <a:solidFill>
                <a:srgbClr val="24292E"/>
              </a:solidFill>
              <a:effectLst/>
              <a:latin typeface="Cambria" panose="02040503050406030204" pitchFamily="18" charset="0"/>
              <a:ea typeface="Cambria" panose="02040503050406030204" pitchFamily="18" charset="0"/>
            </a:endParaRPr>
          </a:p>
          <a:p>
            <a:pPr marL="0" indent="0" algn="l">
              <a:buNone/>
            </a:pPr>
            <a:r>
              <a:rPr lang="en-US" dirty="0">
                <a:solidFill>
                  <a:srgbClr val="24292E"/>
                </a:solidFill>
                <a:latin typeface="Cambria" panose="02040503050406030204" pitchFamily="18" charset="0"/>
                <a:ea typeface="Cambria" panose="02040503050406030204" pitchFamily="18" charset="0"/>
              </a:rPr>
              <a:t> </a:t>
            </a:r>
            <a:endParaRPr lang="en-IN" dirty="0"/>
          </a:p>
        </p:txBody>
      </p:sp>
    </p:spTree>
    <p:extLst>
      <p:ext uri="{BB962C8B-B14F-4D97-AF65-F5344CB8AC3E}">
        <p14:creationId xmlns:p14="http://schemas.microsoft.com/office/powerpoint/2010/main" val="320152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B418-5A50-4286-A1A5-7FCBC2E57006}"/>
              </a:ext>
            </a:extLst>
          </p:cNvPr>
          <p:cNvSpPr>
            <a:spLocks noGrp="1"/>
          </p:cNvSpPr>
          <p:nvPr>
            <p:ph type="title"/>
          </p:nvPr>
        </p:nvSpPr>
        <p:spPr>
          <a:xfrm>
            <a:off x="1484311" y="177283"/>
            <a:ext cx="10018713" cy="578498"/>
          </a:xfrm>
        </p:spPr>
        <p:txBody>
          <a:bodyPr>
            <a:normAutofit fontScale="90000"/>
          </a:bodyPr>
          <a:lstStyle/>
          <a:p>
            <a:r>
              <a:rPr lang="en-IN" dirty="0">
                <a:latin typeface="Cambria" panose="02040503050406030204" pitchFamily="18" charset="0"/>
                <a:ea typeface="Cambria" panose="02040503050406030204" pitchFamily="18" charset="0"/>
              </a:rPr>
              <a:t>Flowchart</a:t>
            </a:r>
          </a:p>
        </p:txBody>
      </p:sp>
      <p:pic>
        <p:nvPicPr>
          <p:cNvPr id="4" name="Picture 3">
            <a:extLst>
              <a:ext uri="{FF2B5EF4-FFF2-40B4-BE49-F238E27FC236}">
                <a16:creationId xmlns:a16="http://schemas.microsoft.com/office/drawing/2014/main" id="{4FD705A0-2F94-4F95-B038-2434AC8748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1698" y="1066801"/>
            <a:ext cx="6624736" cy="5613918"/>
          </a:xfrm>
          <a:prstGeom prst="rect">
            <a:avLst/>
          </a:prstGeom>
          <a:noFill/>
          <a:ln>
            <a:noFill/>
          </a:ln>
        </p:spPr>
      </p:pic>
    </p:spTree>
    <p:extLst>
      <p:ext uri="{BB962C8B-B14F-4D97-AF65-F5344CB8AC3E}">
        <p14:creationId xmlns:p14="http://schemas.microsoft.com/office/powerpoint/2010/main" val="227350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D95F-9121-4D4B-A708-81FF7B858763}"/>
              </a:ext>
            </a:extLst>
          </p:cNvPr>
          <p:cNvSpPr>
            <a:spLocks noGrp="1"/>
          </p:cNvSpPr>
          <p:nvPr>
            <p:ph type="title"/>
          </p:nvPr>
        </p:nvSpPr>
        <p:spPr/>
        <p:txBody>
          <a:bodyPr/>
          <a:lstStyle/>
          <a:p>
            <a:pPr algn="l"/>
            <a:r>
              <a:rPr lang="en-IN" dirty="0">
                <a:latin typeface="Cambria" panose="02040503050406030204" pitchFamily="18" charset="0"/>
                <a:ea typeface="Cambria" panose="02040503050406030204" pitchFamily="18" charset="0"/>
              </a:rPr>
              <a:t>Image acquisition</a:t>
            </a:r>
          </a:p>
        </p:txBody>
      </p:sp>
      <p:sp>
        <p:nvSpPr>
          <p:cNvPr id="3" name="Content Placeholder 2">
            <a:extLst>
              <a:ext uri="{FF2B5EF4-FFF2-40B4-BE49-F238E27FC236}">
                <a16:creationId xmlns:a16="http://schemas.microsoft.com/office/drawing/2014/main" id="{03F6352B-1796-4284-8CF9-FB13274837F0}"/>
              </a:ext>
            </a:extLst>
          </p:cNvPr>
          <p:cNvSpPr>
            <a:spLocks noGrp="1"/>
          </p:cNvSpPr>
          <p:nvPr>
            <p:ph idx="1"/>
          </p:nvPr>
        </p:nvSpPr>
        <p:spPr/>
        <p:txBody>
          <a:bodyPr/>
          <a:lstStyle/>
          <a:p>
            <a:r>
              <a:rPr lang="en-IN" dirty="0">
                <a:effectLst/>
                <a:latin typeface="Cambria" panose="02040503050406030204" pitchFamily="18" charset="0"/>
                <a:ea typeface="Cambria" panose="02040503050406030204" pitchFamily="18" charset="0"/>
              </a:rPr>
              <a:t>The first step of any HCR system is image acquisition. In image acquisition, the scanned picture or image of the handwritten content is obtained. This can be done offline by using a scanner, photographs or by directly writing on computer using stylus.</a:t>
            </a:r>
          </a:p>
          <a:p>
            <a:pPr marL="0" indent="0">
              <a:buNone/>
            </a:pPr>
            <a:endParaRPr lang="en-IN" dirty="0"/>
          </a:p>
        </p:txBody>
      </p:sp>
    </p:spTree>
    <p:extLst>
      <p:ext uri="{BB962C8B-B14F-4D97-AF65-F5344CB8AC3E}">
        <p14:creationId xmlns:p14="http://schemas.microsoft.com/office/powerpoint/2010/main" val="235733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A849-B1A3-413A-8499-DAC9FBF54DEE}"/>
              </a:ext>
            </a:extLst>
          </p:cNvPr>
          <p:cNvSpPr>
            <a:spLocks noGrp="1"/>
          </p:cNvSpPr>
          <p:nvPr>
            <p:ph type="title"/>
          </p:nvPr>
        </p:nvSpPr>
        <p:spPr/>
        <p:txBody>
          <a:bodyPr/>
          <a:lstStyle/>
          <a:p>
            <a:pPr algn="l"/>
            <a:r>
              <a:rPr lang="en-IN" dirty="0">
                <a:latin typeface="Cambria" panose="02040503050406030204" pitchFamily="18" charset="0"/>
                <a:ea typeface="Cambria" panose="02040503050406030204" pitchFamily="18" charset="0"/>
              </a:rPr>
              <a:t>Image Pre-processing</a:t>
            </a:r>
          </a:p>
        </p:txBody>
      </p:sp>
      <p:sp>
        <p:nvSpPr>
          <p:cNvPr id="3" name="Content Placeholder 2">
            <a:extLst>
              <a:ext uri="{FF2B5EF4-FFF2-40B4-BE49-F238E27FC236}">
                <a16:creationId xmlns:a16="http://schemas.microsoft.com/office/drawing/2014/main" id="{3AE444AA-0C99-4F2C-BB2C-0163ED827F13}"/>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Its main objective is to normalize strokes and remove any variation in the handwritten image.</a:t>
            </a:r>
          </a:p>
          <a:p>
            <a:r>
              <a:rPr lang="en-IN" dirty="0">
                <a:latin typeface="Cambria" panose="02040503050406030204" pitchFamily="18" charset="0"/>
                <a:ea typeface="Cambria" panose="02040503050406030204" pitchFamily="18" charset="0"/>
              </a:rPr>
              <a:t>These variations or distortions are many types such as tilt in the handwriting, jitters in the text etc., will be corrected in image pre-processing. </a:t>
            </a:r>
          </a:p>
        </p:txBody>
      </p:sp>
    </p:spTree>
    <p:extLst>
      <p:ext uri="{BB962C8B-B14F-4D97-AF65-F5344CB8AC3E}">
        <p14:creationId xmlns:p14="http://schemas.microsoft.com/office/powerpoint/2010/main" val="198256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BF77-A97B-4299-B9FE-D687D443D27B}"/>
              </a:ext>
            </a:extLst>
          </p:cNvPr>
          <p:cNvSpPr>
            <a:spLocks noGrp="1"/>
          </p:cNvSpPr>
          <p:nvPr>
            <p:ph type="title"/>
          </p:nvPr>
        </p:nvSpPr>
        <p:spPr>
          <a:xfrm>
            <a:off x="1484311" y="186612"/>
            <a:ext cx="10018713" cy="746449"/>
          </a:xfrm>
        </p:spPr>
        <p:txBody>
          <a:bodyPr/>
          <a:lstStyle/>
          <a:p>
            <a:r>
              <a:rPr lang="en-IN" dirty="0">
                <a:latin typeface="Cambria" panose="02040503050406030204" pitchFamily="18" charset="0"/>
                <a:ea typeface="Cambria" panose="02040503050406030204" pitchFamily="18" charset="0"/>
              </a:rPr>
              <a:t>Feature Extraction (CNN)</a:t>
            </a:r>
          </a:p>
        </p:txBody>
      </p:sp>
      <p:sp>
        <p:nvSpPr>
          <p:cNvPr id="3" name="Content Placeholder 2">
            <a:extLst>
              <a:ext uri="{FF2B5EF4-FFF2-40B4-BE49-F238E27FC236}">
                <a16:creationId xmlns:a16="http://schemas.microsoft.com/office/drawing/2014/main" id="{F52B289D-97C7-42FE-A569-B922E5E181F2}"/>
              </a:ext>
            </a:extLst>
          </p:cNvPr>
          <p:cNvSpPr>
            <a:spLocks noGrp="1"/>
          </p:cNvSpPr>
          <p:nvPr>
            <p:ph idx="1"/>
          </p:nvPr>
        </p:nvSpPr>
        <p:spPr>
          <a:xfrm>
            <a:off x="1484310" y="1147665"/>
            <a:ext cx="10018713" cy="3974841"/>
          </a:xfrm>
        </p:spPr>
        <p:txBody>
          <a:bodyPr/>
          <a:lstStyle/>
          <a:p>
            <a:pPr marL="0" indent="0">
              <a:buNone/>
            </a:pPr>
            <a:r>
              <a:rPr lang="en-IN" b="1" dirty="0">
                <a:latin typeface="Cambria" panose="02040503050406030204" pitchFamily="18" charset="0"/>
                <a:ea typeface="Cambria" panose="02040503050406030204" pitchFamily="18" charset="0"/>
              </a:rPr>
              <a:t>Convolutional Neural Network:</a:t>
            </a:r>
          </a:p>
          <a:p>
            <a:r>
              <a:rPr lang="en-US" sz="1800" dirty="0">
                <a:effectLst/>
                <a:latin typeface="Cambria" panose="02040503050406030204" pitchFamily="18" charset="0"/>
                <a:ea typeface="Cambria" panose="02040503050406030204" pitchFamily="18" charset="0"/>
              </a:rPr>
              <a:t> A Convolutional Neural Network is a Deep Learning algorithm which is capable of taking in an input image, assign significance to different aspects/objects within the image and be capable of differentiating from one to other. </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IN" dirty="0"/>
          </a:p>
          <a:p>
            <a:endParaRPr lang="en-IN" dirty="0"/>
          </a:p>
        </p:txBody>
      </p:sp>
      <p:pic>
        <p:nvPicPr>
          <p:cNvPr id="4" name="Content Placeholder 4">
            <a:extLst>
              <a:ext uri="{FF2B5EF4-FFF2-40B4-BE49-F238E27FC236}">
                <a16:creationId xmlns:a16="http://schemas.microsoft.com/office/drawing/2014/main" id="{24B20187-9DEE-4D24-8D2B-7C7916A5548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12237" y="3153747"/>
            <a:ext cx="10767527" cy="35176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392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79834-062C-4D80-AE06-1533FD601279}"/>
              </a:ext>
            </a:extLst>
          </p:cNvPr>
          <p:cNvSpPr>
            <a:spLocks noGrp="1"/>
          </p:cNvSpPr>
          <p:nvPr>
            <p:ph idx="1"/>
          </p:nvPr>
        </p:nvSpPr>
        <p:spPr>
          <a:xfrm>
            <a:off x="1484310" y="681135"/>
            <a:ext cx="10018713" cy="5110065"/>
          </a:xfrm>
        </p:spPr>
        <p:txBody>
          <a:bodyPr>
            <a:normAutofit/>
          </a:bodyPr>
          <a:lstStyle/>
          <a:p>
            <a:r>
              <a:rPr lang="en-US" dirty="0">
                <a:effectLst/>
                <a:latin typeface="Cambria" panose="02040503050406030204" pitchFamily="18" charset="0"/>
                <a:ea typeface="Cambria" panose="02040503050406030204" pitchFamily="18" charset="0"/>
              </a:rPr>
              <a:t>Features are unique characteristics of a word/character that help us to recognize a character/word and distinguish it. </a:t>
            </a:r>
          </a:p>
          <a:p>
            <a:r>
              <a:rPr lang="en-US" dirty="0">
                <a:effectLst/>
                <a:latin typeface="Cambria" panose="02040503050406030204" pitchFamily="18" charset="0"/>
                <a:ea typeface="Cambria" panose="02040503050406030204" pitchFamily="18" charset="0"/>
              </a:rPr>
              <a:t>The main aim of feature extraction step is to extract the pattern which is most suitable for classification.</a:t>
            </a:r>
            <a:endParaRPr lang="en-US" dirty="0">
              <a:latin typeface="Cambria" panose="02040503050406030204" pitchFamily="18" charset="0"/>
              <a:ea typeface="Cambria" panose="02040503050406030204" pitchFamily="18" charset="0"/>
            </a:endParaRPr>
          </a:p>
          <a:p>
            <a:r>
              <a:rPr lang="en-US" dirty="0">
                <a:effectLst/>
                <a:latin typeface="Cambria" panose="02040503050406030204" pitchFamily="18" charset="0"/>
                <a:ea typeface="Cambria" panose="02040503050406030204" pitchFamily="18" charset="0"/>
              </a:rPr>
              <a:t>In our project, feature extraction is done using 5 Convolutional Neural Networks (CNN)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869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A2E6-7517-45D0-A56F-B5864C63443F}"/>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Recurrent Neural Network (RNN)</a:t>
            </a:r>
          </a:p>
        </p:txBody>
      </p:sp>
      <p:sp>
        <p:nvSpPr>
          <p:cNvPr id="3" name="Content Placeholder 2">
            <a:extLst>
              <a:ext uri="{FF2B5EF4-FFF2-40B4-BE49-F238E27FC236}">
                <a16:creationId xmlns:a16="http://schemas.microsoft.com/office/drawing/2014/main" id="{4769C146-A0F0-4422-8ACA-33E2CE565A18}"/>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RNN deals with chronological data to detect temporal pattern and produce results.</a:t>
            </a:r>
          </a:p>
          <a:p>
            <a:r>
              <a:rPr lang="en-IN" dirty="0">
                <a:latin typeface="Cambria" panose="02040503050406030204" pitchFamily="18" charset="0"/>
                <a:ea typeface="Cambria" panose="02040503050406030204" pitchFamily="18" charset="0"/>
              </a:rPr>
              <a:t>It connects the same output to the hidden layers in opposite direction.</a:t>
            </a:r>
          </a:p>
          <a:p>
            <a:r>
              <a:rPr lang="en-IN" dirty="0">
                <a:latin typeface="Cambria" panose="02040503050406030204" pitchFamily="18" charset="0"/>
                <a:ea typeface="Cambria" panose="02040503050406030204" pitchFamily="18" charset="0"/>
              </a:rPr>
              <a:t>The output layer of RNN will acquire knowledge from both past and future simultaneously.</a:t>
            </a:r>
          </a:p>
          <a:p>
            <a:endParaRPr lang="en-IN" dirty="0"/>
          </a:p>
        </p:txBody>
      </p:sp>
    </p:spTree>
    <p:extLst>
      <p:ext uri="{BB962C8B-B14F-4D97-AF65-F5344CB8AC3E}">
        <p14:creationId xmlns:p14="http://schemas.microsoft.com/office/powerpoint/2010/main" val="328420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53F4-CA92-455B-A508-8CD024829170}"/>
              </a:ext>
            </a:extLst>
          </p:cNvPr>
          <p:cNvSpPr>
            <a:spLocks noGrp="1"/>
          </p:cNvSpPr>
          <p:nvPr>
            <p:ph type="title"/>
          </p:nvPr>
        </p:nvSpPr>
        <p:spPr>
          <a:xfrm>
            <a:off x="1484311" y="685801"/>
            <a:ext cx="10018713" cy="844420"/>
          </a:xfrm>
        </p:spPr>
        <p:txBody>
          <a:bodyPr/>
          <a:lstStyle/>
          <a:p>
            <a:r>
              <a:rPr lang="en-IN" dirty="0">
                <a:latin typeface="Cambria" panose="02040503050406030204" pitchFamily="18" charset="0"/>
                <a:ea typeface="Cambria" panose="02040503050406030204" pitchFamily="18" charset="0"/>
              </a:rPr>
              <a:t>Connectionist Temporal Classification (CTC)</a:t>
            </a:r>
          </a:p>
        </p:txBody>
      </p:sp>
      <p:sp>
        <p:nvSpPr>
          <p:cNvPr id="3" name="Content Placeholder 2">
            <a:extLst>
              <a:ext uri="{FF2B5EF4-FFF2-40B4-BE49-F238E27FC236}">
                <a16:creationId xmlns:a16="http://schemas.microsoft.com/office/drawing/2014/main" id="{BC2A4099-51C3-45FE-ABE0-80CB4BBC2054}"/>
              </a:ext>
            </a:extLst>
          </p:cNvPr>
          <p:cNvSpPr>
            <a:spLocks noGrp="1"/>
          </p:cNvSpPr>
          <p:nvPr>
            <p:ph sz="half" idx="1"/>
          </p:nvPr>
        </p:nvSpPr>
        <p:spPr>
          <a:xfrm>
            <a:off x="1484312" y="1875453"/>
            <a:ext cx="4895055" cy="4208106"/>
          </a:xfrm>
        </p:spPr>
        <p:txBody>
          <a:bodyPr/>
          <a:lstStyle/>
          <a:p>
            <a:r>
              <a:rPr lang="en-IN" sz="2400" dirty="0">
                <a:latin typeface="Cambria" panose="02040503050406030204" pitchFamily="18" charset="0"/>
                <a:ea typeface="Cambria" panose="02040503050406030204" pitchFamily="18" charset="0"/>
              </a:rPr>
              <a:t>The NN training will be guided by the CTC loss function. In this, the feed the output matrix of the NN and corresponding ‘ground truth text’.</a:t>
            </a:r>
          </a:p>
          <a:p>
            <a:r>
              <a:rPr lang="en-IN" sz="2400" dirty="0">
                <a:latin typeface="Cambria" panose="02040503050406030204" pitchFamily="18" charset="0"/>
                <a:ea typeface="Cambria" panose="02040503050406030204" pitchFamily="18" charset="0"/>
              </a:rPr>
              <a:t>CTC will resolve the pseudocode character.</a:t>
            </a:r>
          </a:p>
          <a:p>
            <a:pPr marL="0" indent="0">
              <a:buNone/>
            </a:pPr>
            <a:endParaRPr lang="en-IN" dirty="0">
              <a:latin typeface="Cambria" panose="02040503050406030204" pitchFamily="18" charset="0"/>
              <a:ea typeface="Cambria" panose="02040503050406030204" pitchFamily="18" charset="0"/>
            </a:endParaRPr>
          </a:p>
        </p:txBody>
      </p:sp>
      <p:pic>
        <p:nvPicPr>
          <p:cNvPr id="9" name="Content Placeholder 8">
            <a:extLst>
              <a:ext uri="{FF2B5EF4-FFF2-40B4-BE49-F238E27FC236}">
                <a16:creationId xmlns:a16="http://schemas.microsoft.com/office/drawing/2014/main" id="{CA4297B3-20B8-4024-9E25-B6C47CD322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24734" y="2034073"/>
            <a:ext cx="4805265" cy="4208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83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DC64-D97F-4125-AF58-A5CCA2F5273A}"/>
              </a:ext>
            </a:extLst>
          </p:cNvPr>
          <p:cNvSpPr>
            <a:spLocks noGrp="1"/>
          </p:cNvSpPr>
          <p:nvPr>
            <p:ph type="title"/>
          </p:nvPr>
        </p:nvSpPr>
        <p:spPr>
          <a:xfrm>
            <a:off x="0" y="256592"/>
            <a:ext cx="10018713" cy="1752599"/>
          </a:xfrm>
        </p:spPr>
        <p:txBody>
          <a:bodyPr/>
          <a:lstStyle/>
          <a:p>
            <a:r>
              <a:rPr lang="en-IN" dirty="0"/>
              <a:t>CTC Loss or Probability	:	</a:t>
            </a:r>
          </a:p>
        </p:txBody>
      </p:sp>
      <p:sp>
        <p:nvSpPr>
          <p:cNvPr id="3" name="Content Placeholder 2">
            <a:extLst>
              <a:ext uri="{FF2B5EF4-FFF2-40B4-BE49-F238E27FC236}">
                <a16:creationId xmlns:a16="http://schemas.microsoft.com/office/drawing/2014/main" id="{4FCBECE4-24CB-483F-AC7C-D71FAC5FEE09}"/>
              </a:ext>
            </a:extLst>
          </p:cNvPr>
          <p:cNvSpPr>
            <a:spLocks noGrp="1"/>
          </p:cNvSpPr>
          <p:nvPr>
            <p:ph idx="1"/>
          </p:nvPr>
        </p:nvSpPr>
        <p:spPr>
          <a:xfrm>
            <a:off x="677335" y="2160589"/>
            <a:ext cx="7543388" cy="3880773"/>
          </a:xfrm>
        </p:spPr>
        <p:txBody>
          <a:bodyPr>
            <a:normAutofit fontScale="77500" lnSpcReduction="20000"/>
          </a:bodyPr>
          <a:lstStyle/>
          <a:p>
            <a:r>
              <a:rPr lang="en-US" b="0" i="0" dirty="0">
                <a:solidFill>
                  <a:srgbClr val="292929"/>
                </a:solidFill>
                <a:effectLst/>
                <a:latin typeface="charter"/>
              </a:rPr>
              <a:t> </a:t>
            </a:r>
            <a:r>
              <a:rPr lang="en-US" dirty="0"/>
              <a:t>We feed the output matrix of the NN and the corresponding ground-truth (GT) text to the CTC loss function</a:t>
            </a:r>
            <a:r>
              <a:rPr lang="en-US" b="0" i="0" dirty="0">
                <a:solidFill>
                  <a:srgbClr val="292929"/>
                </a:solidFill>
                <a:effectLst/>
                <a:latin typeface="charter"/>
              </a:rPr>
              <a:t>.</a:t>
            </a:r>
          </a:p>
          <a:p>
            <a:r>
              <a:rPr lang="en-US" b="0" i="0" dirty="0">
                <a:solidFill>
                  <a:srgbClr val="292929"/>
                </a:solidFill>
                <a:effectLst/>
                <a:latin typeface="charter"/>
              </a:rPr>
              <a:t> We know that the NN outputs a matrix containing a score for each character at each time-step. </a:t>
            </a:r>
          </a:p>
          <a:p>
            <a:r>
              <a:rPr lang="en-US" dirty="0">
                <a:solidFill>
                  <a:srgbClr val="292929"/>
                </a:solidFill>
                <a:latin typeface="charter"/>
              </a:rPr>
              <a:t>L</a:t>
            </a:r>
            <a:r>
              <a:rPr lang="en-US" b="0" i="0" dirty="0">
                <a:solidFill>
                  <a:srgbClr val="292929"/>
                </a:solidFill>
                <a:effectLst/>
                <a:latin typeface="charter"/>
              </a:rPr>
              <a:t>oss is calculated by summing up all scores of all possible alignments of the GT text</a:t>
            </a:r>
          </a:p>
          <a:p>
            <a:r>
              <a:rPr lang="en-US" b="0" i="0" dirty="0">
                <a:solidFill>
                  <a:srgbClr val="292929"/>
                </a:solidFill>
                <a:effectLst/>
                <a:latin typeface="charter"/>
              </a:rPr>
              <a:t>In the figure shown above, the score for the path “aa” is 0.4·0.4=0.16 while it is 0.4·0.6=0.24 for “a-” and 0.6·0.4=0.24 for “-a”. </a:t>
            </a:r>
          </a:p>
          <a:p>
            <a:r>
              <a:rPr lang="en-US" b="0" i="0" dirty="0">
                <a:solidFill>
                  <a:srgbClr val="292929"/>
                </a:solidFill>
                <a:effectLst/>
                <a:latin typeface="charter"/>
              </a:rPr>
              <a:t>Let’s assume the GT text is “a” in the example: we have to calculate all possible paths of length 2 (because the matrix has 2 time-steps), which are: “aa”, “a-” and “-a”. We already calculated the scores for these paths, so we just have to sum over them and get 0.4·0.4+0.4·0.6+0.6·0.4=0.64. </a:t>
            </a:r>
          </a:p>
          <a:p>
            <a:pPr marL="0" indent="0">
              <a:buNone/>
            </a:pPr>
            <a:endParaRPr lang="en-IN" dirty="0"/>
          </a:p>
        </p:txBody>
      </p:sp>
      <p:pic>
        <p:nvPicPr>
          <p:cNvPr id="1026" name="Picture 2">
            <a:extLst>
              <a:ext uri="{FF2B5EF4-FFF2-40B4-BE49-F238E27FC236}">
                <a16:creationId xmlns:a16="http://schemas.microsoft.com/office/drawing/2014/main" id="{54D102AD-C0F7-4480-BC48-9D183F7F3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609600"/>
            <a:ext cx="381000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84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EA2C-7675-44F5-A1CA-82EBB40EF51B}"/>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Result</a:t>
            </a:r>
          </a:p>
        </p:txBody>
      </p:sp>
      <p:sp>
        <p:nvSpPr>
          <p:cNvPr id="3" name="Content Placeholder 2">
            <a:extLst>
              <a:ext uri="{FF2B5EF4-FFF2-40B4-BE49-F238E27FC236}">
                <a16:creationId xmlns:a16="http://schemas.microsoft.com/office/drawing/2014/main" id="{DCB79494-599F-435B-BDAF-71DCA2C44BC5}"/>
              </a:ext>
            </a:extLst>
          </p:cNvPr>
          <p:cNvSpPr>
            <a:spLocks noGrp="1"/>
          </p:cNvSpPr>
          <p:nvPr>
            <p:ph idx="1"/>
          </p:nvPr>
        </p:nvSpPr>
        <p:spPr/>
        <p:txBody>
          <a:bodyPr/>
          <a:lstStyle/>
          <a:p>
            <a:r>
              <a:rPr lang="en-IN" sz="1800" spc="-5" dirty="0">
                <a:solidFill>
                  <a:srgbClr val="000000"/>
                </a:solidFill>
                <a:effectLst/>
                <a:latin typeface="Times New Roman" panose="02020603050405020304" pitchFamily="18" charset="0"/>
                <a:ea typeface="Times New Roman" panose="02020603050405020304" pitchFamily="18" charset="0"/>
              </a:rPr>
              <a:t>Recognized: "put down a </a:t>
            </a:r>
            <a:r>
              <a:rPr lang="en-IN" sz="1800" spc="-5" dirty="0" err="1">
                <a:solidFill>
                  <a:srgbClr val="000000"/>
                </a:solidFill>
                <a:effectLst/>
                <a:latin typeface="Times New Roman" panose="02020603050405020304" pitchFamily="18" charset="0"/>
                <a:ea typeface="Times New Roman" panose="02020603050405020304" pitchFamily="18" charset="0"/>
              </a:rPr>
              <a:t>resouution</a:t>
            </a:r>
            <a:r>
              <a:rPr lang="en-IN" sz="1800" spc="-5" dirty="0">
                <a:solidFill>
                  <a:srgbClr val="000000"/>
                </a:solidFill>
                <a:effectLst/>
                <a:latin typeface="Times New Roman" panose="02020603050405020304" pitchFamily="18" charset="0"/>
                <a:ea typeface="Times New Roman" panose="02020603050405020304" pitchFamily="18" charset="0"/>
              </a:rPr>
              <a:t> on the subject"</a:t>
            </a:r>
            <a:endParaRPr lang="en-IN" sz="1800" dirty="0">
              <a:effectLst/>
              <a:latin typeface="Times New Roman" panose="02020603050405020304" pitchFamily="18" charset="0"/>
              <a:ea typeface="Times New Roman" panose="02020603050405020304" pitchFamily="18" charset="0"/>
            </a:endParaRPr>
          </a:p>
          <a:p>
            <a:r>
              <a:rPr lang="en-US" sz="1800" spc="-5" dirty="0">
                <a:solidFill>
                  <a:srgbClr val="000000"/>
                </a:solidFill>
                <a:effectLst/>
                <a:latin typeface="Times New Roman" panose="02020603050405020304" pitchFamily="18" charset="0"/>
                <a:ea typeface="Times New Roman" panose="02020603050405020304" pitchFamily="18" charset="0"/>
              </a:rPr>
              <a:t>Probability: 0.3410680592060089</a:t>
            </a:r>
            <a:endParaRPr lang="en-IN" dirty="0"/>
          </a:p>
        </p:txBody>
      </p:sp>
      <p:pic>
        <p:nvPicPr>
          <p:cNvPr id="4" name="Picture 3">
            <a:extLst>
              <a:ext uri="{FF2B5EF4-FFF2-40B4-BE49-F238E27FC236}">
                <a16:creationId xmlns:a16="http://schemas.microsoft.com/office/drawing/2014/main" id="{FB5D096B-04D3-4BB7-9362-7AE9C303E3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2956" y="2666999"/>
            <a:ext cx="5303520" cy="525780"/>
          </a:xfrm>
          <a:prstGeom prst="rect">
            <a:avLst/>
          </a:prstGeom>
          <a:noFill/>
          <a:ln>
            <a:noFill/>
          </a:ln>
        </p:spPr>
      </p:pic>
    </p:spTree>
    <p:extLst>
      <p:ext uri="{BB962C8B-B14F-4D97-AF65-F5344CB8AC3E}">
        <p14:creationId xmlns:p14="http://schemas.microsoft.com/office/powerpoint/2010/main" val="179715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40252-7271-4309-8FD8-CBBB020AD54F}"/>
              </a:ext>
            </a:extLst>
          </p:cNvPr>
          <p:cNvSpPr>
            <a:spLocks noGrp="1"/>
          </p:cNvSpPr>
          <p:nvPr>
            <p:ph idx="1"/>
          </p:nvPr>
        </p:nvSpPr>
        <p:spPr>
          <a:xfrm>
            <a:off x="1484310" y="475861"/>
            <a:ext cx="10018713" cy="5315339"/>
          </a:xfrm>
        </p:spPr>
        <p:txBody>
          <a:bodyPr>
            <a:normAutofit/>
          </a:bodyPr>
          <a:lstStyle/>
          <a:p>
            <a:r>
              <a:rPr lang="en-US" dirty="0">
                <a:solidFill>
                  <a:schemeClr val="accent1">
                    <a:lumMod val="50000"/>
                  </a:schemeClr>
                </a:solidFill>
                <a:latin typeface="Cambria" panose="02040503050406030204" pitchFamily="18" charset="0"/>
                <a:ea typeface="Cambria" panose="02040503050406030204" pitchFamily="18" charset="0"/>
              </a:rPr>
              <a:t>Aim:</a:t>
            </a:r>
            <a:r>
              <a:rPr lang="en-US" dirty="0">
                <a:solidFill>
                  <a:schemeClr val="accent1">
                    <a:lumMod val="75000"/>
                  </a:schemeClr>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Handwritten to Text Convertor</a:t>
            </a:r>
          </a:p>
          <a:p>
            <a:r>
              <a:rPr lang="en-US" dirty="0">
                <a:solidFill>
                  <a:schemeClr val="accent1">
                    <a:lumMod val="50000"/>
                  </a:schemeClr>
                </a:solidFill>
                <a:latin typeface="Cambria" panose="02040503050406030204" pitchFamily="18" charset="0"/>
                <a:ea typeface="Cambria" panose="02040503050406030204" pitchFamily="18" charset="0"/>
              </a:rPr>
              <a:t>Programming language: </a:t>
            </a:r>
            <a:r>
              <a:rPr lang="en-US" dirty="0">
                <a:latin typeface="Cambria" panose="02040503050406030204" pitchFamily="18" charset="0"/>
                <a:ea typeface="Cambria" panose="02040503050406030204" pitchFamily="18" charset="0"/>
              </a:rPr>
              <a:t>Python Language</a:t>
            </a:r>
          </a:p>
          <a:p>
            <a:r>
              <a:rPr lang="en-US" dirty="0">
                <a:solidFill>
                  <a:schemeClr val="accent1">
                    <a:lumMod val="50000"/>
                  </a:schemeClr>
                </a:solidFill>
                <a:latin typeface="Cambria" panose="02040503050406030204" pitchFamily="18" charset="0"/>
                <a:ea typeface="Cambria" panose="02040503050406030204" pitchFamily="18" charset="0"/>
              </a:rPr>
              <a:t>Packages: </a:t>
            </a:r>
          </a:p>
          <a:p>
            <a:pPr marL="0" indent="0" algn="l">
              <a:buNone/>
            </a:pPr>
            <a:r>
              <a:rPr lang="en-US" dirty="0">
                <a:latin typeface="Cambria" panose="02040503050406030204" pitchFamily="18" charset="0"/>
                <a:ea typeface="Cambria" panose="02040503050406030204" pitchFamily="18" charset="0"/>
              </a:rPr>
              <a:t>            1.</a:t>
            </a:r>
            <a:r>
              <a:rPr lang="en-IN" b="0" i="0" dirty="0">
                <a:solidFill>
                  <a:srgbClr val="24292E"/>
                </a:solidFill>
                <a:effectLst/>
                <a:latin typeface="Cambria" panose="02040503050406030204" pitchFamily="18" charset="0"/>
                <a:ea typeface="Cambria" panose="02040503050406030204" pitchFamily="18" charset="0"/>
              </a:rPr>
              <a:t> NumPy</a:t>
            </a:r>
          </a:p>
          <a:p>
            <a:pPr marL="0" indent="0" algn="l">
              <a:buNone/>
            </a:pPr>
            <a:r>
              <a:rPr lang="en-IN" b="0" i="0" dirty="0">
                <a:solidFill>
                  <a:srgbClr val="24292E"/>
                </a:solidFill>
                <a:effectLst/>
                <a:latin typeface="Cambria" panose="02040503050406030204" pitchFamily="18" charset="0"/>
                <a:ea typeface="Cambria" panose="02040503050406030204" pitchFamily="18" charset="0"/>
              </a:rPr>
              <a:t>           2. TensorFlow </a:t>
            </a:r>
          </a:p>
          <a:p>
            <a:pPr marL="0" indent="0" algn="l">
              <a:buNone/>
            </a:pPr>
            <a:r>
              <a:rPr lang="en-IN" b="0" i="0" dirty="0">
                <a:solidFill>
                  <a:srgbClr val="24292E"/>
                </a:solidFill>
                <a:effectLst/>
                <a:latin typeface="Cambria" panose="02040503050406030204" pitchFamily="18" charset="0"/>
                <a:ea typeface="Cambria" panose="02040503050406030204" pitchFamily="18" charset="0"/>
              </a:rPr>
              <a:t>           3. OpenCV </a:t>
            </a:r>
          </a:p>
          <a:p>
            <a:pPr marL="0" indent="0" algn="l">
              <a:buNone/>
            </a:pPr>
            <a:r>
              <a:rPr lang="en-IN" b="0" i="0" dirty="0">
                <a:solidFill>
                  <a:srgbClr val="24292E"/>
                </a:solidFill>
                <a:effectLst/>
                <a:latin typeface="Cambria" panose="02040503050406030204" pitchFamily="18" charset="0"/>
                <a:ea typeface="Cambria" panose="02040503050406030204" pitchFamily="18" charset="0"/>
              </a:rPr>
              <a:t>           4. Matplotlib </a:t>
            </a:r>
          </a:p>
          <a:p>
            <a:endParaRPr lang="en-US" b="0" i="0" dirty="0">
              <a:solidFill>
                <a:srgbClr val="24292E"/>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4522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D5F5D-D1F7-42B7-A7EB-E9E1BEC5B95B}"/>
              </a:ext>
            </a:extLst>
          </p:cNvPr>
          <p:cNvSpPr>
            <a:spLocks noGrp="1"/>
          </p:cNvSpPr>
          <p:nvPr>
            <p:ph idx="1"/>
          </p:nvPr>
        </p:nvSpPr>
        <p:spPr/>
        <p:txBody>
          <a:bodyPr/>
          <a:lstStyle/>
          <a:p>
            <a:pPr marR="30480">
              <a:lnSpc>
                <a:spcPct val="150000"/>
              </a:lnSpc>
            </a:pPr>
            <a:r>
              <a:rPr lang="en-IN" sz="1800" spc="-5" dirty="0">
                <a:solidFill>
                  <a:srgbClr val="000000"/>
                </a:solidFill>
                <a:effectLst/>
                <a:latin typeface="Times New Roman" panose="02020603050405020304" pitchFamily="18" charset="0"/>
                <a:ea typeface="Times New Roman" panose="02020603050405020304" pitchFamily="18" charset="0"/>
              </a:rPr>
              <a:t>Recognized: "A MOVE to stop </a:t>
            </a:r>
            <a:r>
              <a:rPr lang="en-IN" sz="1800" spc="-5" dirty="0" err="1">
                <a:solidFill>
                  <a:srgbClr val="000000"/>
                </a:solidFill>
                <a:effectLst/>
                <a:latin typeface="Times New Roman" panose="02020603050405020304" pitchFamily="18" charset="0"/>
                <a:ea typeface="Times New Roman" panose="02020603050405020304" pitchFamily="18" charset="0"/>
              </a:rPr>
              <a:t>Mr.Gaitskell</a:t>
            </a:r>
            <a:r>
              <a:rPr lang="en-IN" sz="1800" spc="-5" dirty="0">
                <a:solidFill>
                  <a:srgbClr val="000000"/>
                </a:solidFill>
                <a:effectLst/>
                <a:latin typeface="Times New Roman" panose="02020603050405020304" pitchFamily="18" charset="0"/>
                <a:ea typeface="Times New Roman" panose="02020603050405020304" pitchFamily="18" charset="0"/>
              </a:rPr>
              <a:t> from"</a:t>
            </a:r>
            <a:endParaRPr lang="en-IN" sz="1800" dirty="0">
              <a:effectLst/>
              <a:latin typeface="Times New Roman" panose="02020603050405020304" pitchFamily="18" charset="0"/>
              <a:ea typeface="Times New Roman" panose="02020603050405020304" pitchFamily="18" charset="0"/>
            </a:endParaRPr>
          </a:p>
          <a:p>
            <a:r>
              <a:rPr lang="en-US" sz="1800" spc="-5" dirty="0">
                <a:solidFill>
                  <a:srgbClr val="000000"/>
                </a:solidFill>
                <a:effectLst/>
                <a:latin typeface="Times New Roman" panose="02020603050405020304" pitchFamily="18" charset="0"/>
                <a:ea typeface="Times New Roman" panose="02020603050405020304" pitchFamily="18" charset="0"/>
              </a:rPr>
              <a:t>Probability: 0.4538659006357193</a:t>
            </a:r>
            <a:endParaRPr lang="en-IN" dirty="0"/>
          </a:p>
        </p:txBody>
      </p:sp>
      <p:pic>
        <p:nvPicPr>
          <p:cNvPr id="8" name="Picture 7">
            <a:extLst>
              <a:ext uri="{FF2B5EF4-FFF2-40B4-BE49-F238E27FC236}">
                <a16:creationId xmlns:a16="http://schemas.microsoft.com/office/drawing/2014/main" id="{CEC00218-671A-4D74-933F-4287748676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06081" y="2895600"/>
            <a:ext cx="5463540" cy="533400"/>
          </a:xfrm>
          <a:prstGeom prst="rect">
            <a:avLst/>
          </a:prstGeom>
          <a:noFill/>
          <a:ln>
            <a:noFill/>
          </a:ln>
        </p:spPr>
      </p:pic>
    </p:spTree>
    <p:extLst>
      <p:ext uri="{BB962C8B-B14F-4D97-AF65-F5344CB8AC3E}">
        <p14:creationId xmlns:p14="http://schemas.microsoft.com/office/powerpoint/2010/main" val="347423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33375-6A4D-4444-80B9-560EC841B980}"/>
              </a:ext>
            </a:extLst>
          </p:cNvPr>
          <p:cNvSpPr>
            <a:spLocks noGrp="1"/>
          </p:cNvSpPr>
          <p:nvPr>
            <p:ph idx="1"/>
          </p:nvPr>
        </p:nvSpPr>
        <p:spPr/>
        <p:txBody>
          <a:bodyPr/>
          <a:lstStyle/>
          <a:p>
            <a:pPr marR="30480">
              <a:lnSpc>
                <a:spcPct val="150000"/>
              </a:lnSpc>
            </a:pPr>
            <a:r>
              <a:rPr lang="en-IN" sz="1800" spc="-5" dirty="0">
                <a:solidFill>
                  <a:srgbClr val="000000"/>
                </a:solidFill>
                <a:effectLst/>
                <a:latin typeface="Times New Roman" panose="02020603050405020304" pitchFamily="18" charset="0"/>
                <a:ea typeface="Times New Roman" panose="02020603050405020304" pitchFamily="18" charset="0"/>
              </a:rPr>
              <a:t>Recognized: "</a:t>
            </a:r>
            <a:r>
              <a:rPr lang="en-IN" sz="1800" spc="-5" dirty="0" err="1">
                <a:solidFill>
                  <a:srgbClr val="000000"/>
                </a:solidFill>
                <a:effectLst/>
                <a:latin typeface="Times New Roman" panose="02020603050405020304" pitchFamily="18" charset="0"/>
                <a:ea typeface="Times New Roman" panose="02020603050405020304" pitchFamily="18" charset="0"/>
              </a:rPr>
              <a:t>nomiuating</a:t>
            </a:r>
            <a:r>
              <a:rPr lang="en-IN" sz="1800" spc="-5" dirty="0">
                <a:solidFill>
                  <a:srgbClr val="000000"/>
                </a:solidFill>
                <a:effectLst/>
                <a:latin typeface="Times New Roman" panose="02020603050405020304" pitchFamily="18" charset="0"/>
                <a:ea typeface="Times New Roman" panose="02020603050405020304" pitchFamily="18" charset="0"/>
              </a:rPr>
              <a:t> any more Labour life Peers"</a:t>
            </a:r>
            <a:endParaRPr lang="en-IN" sz="1800" dirty="0">
              <a:effectLst/>
              <a:latin typeface="Times New Roman" panose="02020603050405020304" pitchFamily="18" charset="0"/>
              <a:ea typeface="Times New Roman" panose="02020603050405020304" pitchFamily="18" charset="0"/>
            </a:endParaRPr>
          </a:p>
          <a:p>
            <a:r>
              <a:rPr lang="en-US" sz="1800" spc="-5" dirty="0">
                <a:solidFill>
                  <a:srgbClr val="000000"/>
                </a:solidFill>
                <a:effectLst/>
                <a:latin typeface="Times New Roman" panose="02020603050405020304" pitchFamily="18" charset="0"/>
                <a:ea typeface="Times New Roman" panose="02020603050405020304" pitchFamily="18" charset="0"/>
              </a:rPr>
              <a:t>Probability: 0.21466925740242</a:t>
            </a:r>
            <a:endParaRPr lang="en-IN" dirty="0"/>
          </a:p>
        </p:txBody>
      </p:sp>
      <p:pic>
        <p:nvPicPr>
          <p:cNvPr id="4" name="Picture 3">
            <a:extLst>
              <a:ext uri="{FF2B5EF4-FFF2-40B4-BE49-F238E27FC236}">
                <a16:creationId xmlns:a16="http://schemas.microsoft.com/office/drawing/2014/main" id="{F3AFC9C8-95E5-4F9C-9BBF-7F1E33706F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2701" y="2811547"/>
            <a:ext cx="5515610" cy="525780"/>
          </a:xfrm>
          <a:prstGeom prst="rect">
            <a:avLst/>
          </a:prstGeom>
          <a:noFill/>
          <a:ln>
            <a:noFill/>
          </a:ln>
        </p:spPr>
      </p:pic>
    </p:spTree>
    <p:extLst>
      <p:ext uri="{BB962C8B-B14F-4D97-AF65-F5344CB8AC3E}">
        <p14:creationId xmlns:p14="http://schemas.microsoft.com/office/powerpoint/2010/main" val="125474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717D-E02C-4A1D-BF31-5CDF7B35FAFE}"/>
              </a:ext>
            </a:extLst>
          </p:cNvPr>
          <p:cNvSpPr>
            <a:spLocks noGrp="1"/>
          </p:cNvSpPr>
          <p:nvPr>
            <p:ph type="title"/>
          </p:nvPr>
        </p:nvSpPr>
        <p:spPr>
          <a:xfrm>
            <a:off x="1167070" y="0"/>
            <a:ext cx="10018713" cy="1752599"/>
          </a:xfrm>
        </p:spPr>
        <p:txBody>
          <a:bodyPr/>
          <a:lstStyle/>
          <a:p>
            <a:r>
              <a:rPr lang="en-IN" dirty="0">
                <a:latin typeface="Cambria" panose="02040503050406030204" pitchFamily="18" charset="0"/>
                <a:ea typeface="Cambria" panose="02040503050406030204" pitchFamily="18" charset="0"/>
              </a:rPr>
              <a:t>Conclusion</a:t>
            </a:r>
          </a:p>
        </p:txBody>
      </p:sp>
      <p:sp>
        <p:nvSpPr>
          <p:cNvPr id="3" name="Content Placeholder 2">
            <a:extLst>
              <a:ext uri="{FF2B5EF4-FFF2-40B4-BE49-F238E27FC236}">
                <a16:creationId xmlns:a16="http://schemas.microsoft.com/office/drawing/2014/main" id="{38408314-977A-48B3-A007-01A0E2930D4E}"/>
              </a:ext>
            </a:extLst>
          </p:cNvPr>
          <p:cNvSpPr>
            <a:spLocks noGrp="1"/>
          </p:cNvSpPr>
          <p:nvPr>
            <p:ph idx="1"/>
          </p:nvPr>
        </p:nvSpPr>
        <p:spPr>
          <a:xfrm>
            <a:off x="1167069" y="1981201"/>
            <a:ext cx="10018713" cy="4149011"/>
          </a:xfrm>
        </p:spPr>
        <p:txBody>
          <a:bodyPr>
            <a:normAutofit fontScale="92500" lnSpcReduction="20000"/>
          </a:bodyPr>
          <a:lstStyle/>
          <a:p>
            <a:r>
              <a:rPr lang="en-IN" dirty="0">
                <a:latin typeface="Cambria" panose="02040503050406030204" pitchFamily="18" charset="0"/>
                <a:ea typeface="Cambria" panose="02040503050406030204" pitchFamily="18" charset="0"/>
              </a:rPr>
              <a:t>In this </a:t>
            </a:r>
            <a:r>
              <a:rPr lang="en-IN">
                <a:latin typeface="Cambria" panose="02040503050406030204" pitchFamily="18" charset="0"/>
                <a:ea typeface="Cambria" panose="02040503050406030204" pitchFamily="18" charset="0"/>
              </a:rPr>
              <a:t>project, a </a:t>
            </a:r>
            <a:r>
              <a:rPr lang="en-IN" dirty="0">
                <a:latin typeface="Cambria" panose="02040503050406030204" pitchFamily="18" charset="0"/>
                <a:ea typeface="Cambria" panose="02040503050406030204" pitchFamily="18" charset="0"/>
              </a:rPr>
              <a:t>Neural Network is build using deep learning which is able to recognize handwritten content in an image and convert it into a digitalised text.</a:t>
            </a:r>
          </a:p>
          <a:p>
            <a:r>
              <a:rPr lang="en-IN" dirty="0">
                <a:latin typeface="Cambria" panose="02040503050406030204" pitchFamily="18" charset="0"/>
                <a:ea typeface="Cambria" panose="02040503050406030204" pitchFamily="18" charset="0"/>
              </a:rPr>
              <a:t>The NN consists of 5 CNN layers and 2 RNN layers whose output is a matrix which is given to CTC loss calculator and CTC decoder.</a:t>
            </a:r>
          </a:p>
          <a:p>
            <a:r>
              <a:rPr lang="en-IN" dirty="0">
                <a:latin typeface="Cambria" panose="02040503050406030204" pitchFamily="18" charset="0"/>
                <a:ea typeface="Cambria" panose="02040503050406030204" pitchFamily="18" charset="0"/>
              </a:rPr>
              <a:t>IAM Dataset was used for the entire project:</a:t>
            </a: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Accuracy: </a:t>
            </a:r>
            <a:r>
              <a:rPr lang="en-IN" dirty="0">
                <a:solidFill>
                  <a:srgbClr val="161B3D"/>
                </a:solidFill>
                <a:effectLst/>
                <a:latin typeface="Cambria" panose="02040503050406030204" pitchFamily="18" charset="0"/>
                <a:ea typeface="Cambria" panose="02040503050406030204" pitchFamily="18" charset="0"/>
              </a:rPr>
              <a:t>The Character Error Rate (CER) is 10.72% after 50 epochs of training, while the Word Error Rate (WER) is 26.45%, resulting in a Word Accuracy of 73.55%.</a:t>
            </a:r>
            <a:endParaRPr lang="en-IN" dirty="0">
              <a:effectLst/>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9680BE92-8139-4EA8-BFCF-F9DF3F1C8587}"/>
              </a:ext>
            </a:extLst>
          </p:cNvPr>
          <p:cNvGraphicFramePr>
            <a:graphicFrameLocks noGrp="1"/>
          </p:cNvGraphicFramePr>
          <p:nvPr>
            <p:extLst>
              <p:ext uri="{D42A27DB-BD31-4B8C-83A1-F6EECF244321}">
                <p14:modId xmlns:p14="http://schemas.microsoft.com/office/powerpoint/2010/main" val="2503186373"/>
              </p:ext>
            </p:extLst>
          </p:nvPr>
        </p:nvGraphicFramePr>
        <p:xfrm>
          <a:off x="1658776" y="3551853"/>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3588286"/>
                    </a:ext>
                  </a:extLst>
                </a:gridCol>
                <a:gridCol w="2709333">
                  <a:extLst>
                    <a:ext uri="{9D8B030D-6E8A-4147-A177-3AD203B41FA5}">
                      <a16:colId xmlns:a16="http://schemas.microsoft.com/office/drawing/2014/main" val="1130876345"/>
                    </a:ext>
                  </a:extLst>
                </a:gridCol>
                <a:gridCol w="2709333">
                  <a:extLst>
                    <a:ext uri="{9D8B030D-6E8A-4147-A177-3AD203B41FA5}">
                      <a16:colId xmlns:a16="http://schemas.microsoft.com/office/drawing/2014/main" val="298635820"/>
                    </a:ext>
                  </a:extLst>
                </a:gridCol>
              </a:tblGrid>
              <a:tr h="370840">
                <a:tc>
                  <a:txBody>
                    <a:bodyPr/>
                    <a:lstStyle/>
                    <a:p>
                      <a:r>
                        <a:rPr lang="en-IN" dirty="0"/>
                        <a:t>Training Set</a:t>
                      </a:r>
                    </a:p>
                  </a:txBody>
                  <a:tcPr/>
                </a:tc>
                <a:tc>
                  <a:txBody>
                    <a:bodyPr/>
                    <a:lstStyle/>
                    <a:p>
                      <a:r>
                        <a:rPr lang="en-IN" dirty="0"/>
                        <a:t>Validation Set</a:t>
                      </a:r>
                    </a:p>
                  </a:txBody>
                  <a:tcPr/>
                </a:tc>
                <a:tc>
                  <a:txBody>
                    <a:bodyPr/>
                    <a:lstStyle/>
                    <a:p>
                      <a:r>
                        <a:rPr lang="en-IN" dirty="0"/>
                        <a:t>Test Set</a:t>
                      </a:r>
                    </a:p>
                  </a:txBody>
                  <a:tcPr/>
                </a:tc>
                <a:extLst>
                  <a:ext uri="{0D108BD9-81ED-4DB2-BD59-A6C34878D82A}">
                    <a16:rowId xmlns:a16="http://schemas.microsoft.com/office/drawing/2014/main" val="2406565213"/>
                  </a:ext>
                </a:extLst>
              </a:tr>
              <a:tr h="370840">
                <a:tc>
                  <a:txBody>
                    <a:bodyPr/>
                    <a:lstStyle/>
                    <a:p>
                      <a:r>
                        <a:rPr lang="en-IN" dirty="0">
                          <a:latin typeface="Cambria" panose="02040503050406030204" pitchFamily="18" charset="0"/>
                          <a:ea typeface="Cambria" panose="02040503050406030204" pitchFamily="18" charset="0"/>
                        </a:rPr>
                        <a:t>1364</a:t>
                      </a:r>
                    </a:p>
                  </a:txBody>
                  <a:tcPr/>
                </a:tc>
                <a:tc>
                  <a:txBody>
                    <a:bodyPr/>
                    <a:lstStyle/>
                    <a:p>
                      <a:r>
                        <a:rPr lang="en-IN" dirty="0">
                          <a:latin typeface="Cambria" panose="02040503050406030204" pitchFamily="18" charset="0"/>
                          <a:ea typeface="Cambria" panose="02040503050406030204" pitchFamily="18" charset="0"/>
                        </a:rPr>
                        <a:t>80</a:t>
                      </a:r>
                    </a:p>
                  </a:txBody>
                  <a:tcPr/>
                </a:tc>
                <a:tc>
                  <a:txBody>
                    <a:bodyPr/>
                    <a:lstStyle/>
                    <a:p>
                      <a:r>
                        <a:rPr lang="en-IN" dirty="0">
                          <a:latin typeface="Cambria" panose="02040503050406030204" pitchFamily="18" charset="0"/>
                          <a:ea typeface="Cambria" panose="02040503050406030204" pitchFamily="18" charset="0"/>
                        </a:rPr>
                        <a:t>160</a:t>
                      </a:r>
                    </a:p>
                  </a:txBody>
                  <a:tcPr/>
                </a:tc>
                <a:extLst>
                  <a:ext uri="{0D108BD9-81ED-4DB2-BD59-A6C34878D82A}">
                    <a16:rowId xmlns:a16="http://schemas.microsoft.com/office/drawing/2014/main" val="4057356050"/>
                  </a:ext>
                </a:extLst>
              </a:tr>
            </a:tbl>
          </a:graphicData>
        </a:graphic>
      </p:graphicFrame>
    </p:spTree>
    <p:extLst>
      <p:ext uri="{BB962C8B-B14F-4D97-AF65-F5344CB8AC3E}">
        <p14:creationId xmlns:p14="http://schemas.microsoft.com/office/powerpoint/2010/main" val="1147454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F91D-1A09-4C64-ACA3-A5E10983E991}"/>
              </a:ext>
            </a:extLst>
          </p:cNvPr>
          <p:cNvSpPr>
            <a:spLocks noGrp="1"/>
          </p:cNvSpPr>
          <p:nvPr>
            <p:ph type="title"/>
          </p:nvPr>
        </p:nvSpPr>
        <p:spPr>
          <a:xfrm>
            <a:off x="1484311" y="685800"/>
            <a:ext cx="10018713" cy="853751"/>
          </a:xfrm>
        </p:spPr>
        <p:txBody>
          <a:bodyPr/>
          <a:lstStyle/>
          <a:p>
            <a:r>
              <a:rPr lang="en-IN" dirty="0">
                <a:latin typeface="Cambria" panose="02040503050406030204" pitchFamily="18" charset="0"/>
                <a:ea typeface="Cambria" panose="02040503050406030204" pitchFamily="18" charset="0"/>
              </a:rPr>
              <a:t>Future scope</a:t>
            </a:r>
          </a:p>
        </p:txBody>
      </p:sp>
      <p:sp>
        <p:nvSpPr>
          <p:cNvPr id="3" name="Content Placeholder 2">
            <a:extLst>
              <a:ext uri="{FF2B5EF4-FFF2-40B4-BE49-F238E27FC236}">
                <a16:creationId xmlns:a16="http://schemas.microsoft.com/office/drawing/2014/main" id="{7368943B-08D3-497B-BB5C-CE75AFD8A7DF}"/>
              </a:ext>
            </a:extLst>
          </p:cNvPr>
          <p:cNvSpPr>
            <a:spLocks noGrp="1"/>
          </p:cNvSpPr>
          <p:nvPr>
            <p:ph idx="1"/>
          </p:nvPr>
        </p:nvSpPr>
        <p:spPr>
          <a:xfrm>
            <a:off x="1484310" y="2043405"/>
            <a:ext cx="10018713" cy="4245428"/>
          </a:xfrm>
        </p:spPr>
        <p:txBody>
          <a:bodyPr>
            <a:normAutofit fontScale="62500" lnSpcReduction="20000"/>
          </a:bodyPr>
          <a:lstStyle/>
          <a:p>
            <a:pPr marL="342900" marR="30480" lvl="0" indent="-342900">
              <a:lnSpc>
                <a:spcPct val="150000"/>
              </a:lnSpc>
              <a:spcBef>
                <a:spcPts val="600"/>
              </a:spcBef>
              <a:spcAft>
                <a:spcPts val="720"/>
              </a:spcAft>
              <a:buFont typeface="Symbol" panose="05050102010706020507" pitchFamily="18" charset="2"/>
              <a:buChar char=""/>
            </a:pPr>
            <a:r>
              <a:rPr lang="en-IN" sz="2900" spc="-5" dirty="0">
                <a:solidFill>
                  <a:srgbClr val="000000"/>
                </a:solidFill>
                <a:effectLst/>
                <a:latin typeface="Cambria" panose="02040503050406030204" pitchFamily="18" charset="0"/>
                <a:ea typeface="Cambria" panose="02040503050406030204" pitchFamily="18" charset="0"/>
              </a:rPr>
              <a:t>Data augmentation: We can increase the dataset size by randomly applying transformations to the already existing input images.</a:t>
            </a:r>
            <a:endParaRPr lang="en-IN" sz="2900" dirty="0">
              <a:effectLst/>
              <a:latin typeface="Cambria" panose="02040503050406030204" pitchFamily="18" charset="0"/>
              <a:ea typeface="Cambria" panose="02040503050406030204" pitchFamily="18" charset="0"/>
            </a:endParaRPr>
          </a:p>
          <a:p>
            <a:pPr marL="342900" marR="30480" lvl="0" indent="-342900">
              <a:lnSpc>
                <a:spcPct val="150000"/>
              </a:lnSpc>
              <a:spcBef>
                <a:spcPts val="600"/>
              </a:spcBef>
              <a:spcAft>
                <a:spcPts val="720"/>
              </a:spcAft>
              <a:buFont typeface="Symbol" panose="05050102010706020507" pitchFamily="18" charset="2"/>
              <a:buChar char=""/>
            </a:pPr>
            <a:r>
              <a:rPr lang="en-IN" sz="2900" spc="-5" dirty="0" err="1">
                <a:solidFill>
                  <a:srgbClr val="000000"/>
                </a:solidFill>
                <a:effectLst/>
                <a:latin typeface="Cambria" panose="02040503050406030204" pitchFamily="18" charset="0"/>
                <a:ea typeface="Cambria" panose="02040503050406030204" pitchFamily="18" charset="0"/>
              </a:rPr>
              <a:t>Deslanting</a:t>
            </a:r>
            <a:r>
              <a:rPr lang="en-IN" sz="2900" spc="-5" dirty="0">
                <a:solidFill>
                  <a:srgbClr val="000000"/>
                </a:solidFill>
                <a:effectLst/>
                <a:latin typeface="Cambria" panose="02040503050406030204" pitchFamily="18" charset="0"/>
                <a:ea typeface="Cambria" panose="02040503050406030204" pitchFamily="18" charset="0"/>
              </a:rPr>
              <a:t>: The cursive writing style in the input photos can be removed.</a:t>
            </a:r>
            <a:endParaRPr lang="en-IN" sz="2900" dirty="0">
              <a:effectLst/>
              <a:latin typeface="Cambria" panose="02040503050406030204" pitchFamily="18" charset="0"/>
              <a:ea typeface="Cambria" panose="02040503050406030204" pitchFamily="18" charset="0"/>
            </a:endParaRPr>
          </a:p>
          <a:p>
            <a:pPr marL="342900" marR="30480" lvl="0" indent="-342900">
              <a:lnSpc>
                <a:spcPct val="150000"/>
              </a:lnSpc>
              <a:spcBef>
                <a:spcPts val="600"/>
              </a:spcBef>
              <a:spcAft>
                <a:spcPts val="720"/>
              </a:spcAft>
              <a:buFont typeface="Symbol" panose="05050102010706020507" pitchFamily="18" charset="2"/>
              <a:buChar char=""/>
            </a:pPr>
            <a:r>
              <a:rPr lang="en-IN" sz="2900" spc="-5" dirty="0">
                <a:solidFill>
                  <a:srgbClr val="000000"/>
                </a:solidFill>
                <a:effectLst/>
                <a:latin typeface="Cambria" panose="02040503050406030204" pitchFamily="18" charset="0"/>
                <a:ea typeface="Cambria" panose="02040503050406030204" pitchFamily="18" charset="0"/>
              </a:rPr>
              <a:t>Adding a greater number of CNN layers.</a:t>
            </a:r>
            <a:endParaRPr lang="en-IN" sz="2900" dirty="0">
              <a:effectLst/>
              <a:latin typeface="Cambria" panose="02040503050406030204" pitchFamily="18" charset="0"/>
              <a:ea typeface="Cambria" panose="02040503050406030204" pitchFamily="18" charset="0"/>
            </a:endParaRPr>
          </a:p>
          <a:p>
            <a:pPr marL="342900" marR="30480" lvl="0" indent="-342900">
              <a:lnSpc>
                <a:spcPct val="150000"/>
              </a:lnSpc>
              <a:spcBef>
                <a:spcPts val="600"/>
              </a:spcBef>
              <a:spcAft>
                <a:spcPts val="720"/>
              </a:spcAft>
              <a:buFont typeface="Symbol" panose="05050102010706020507" pitchFamily="18" charset="2"/>
              <a:buChar char=""/>
            </a:pPr>
            <a:r>
              <a:rPr lang="en-IN" sz="2900" spc="-5" dirty="0">
                <a:solidFill>
                  <a:srgbClr val="000000"/>
                </a:solidFill>
                <a:effectLst/>
                <a:latin typeface="Cambria" panose="02040503050406030204" pitchFamily="18" charset="0"/>
                <a:ea typeface="Cambria" panose="02040503050406030204" pitchFamily="18" charset="0"/>
              </a:rPr>
              <a:t>Replacing LSTM by 2D-LSTM.</a:t>
            </a:r>
            <a:endParaRPr lang="en-IN" sz="2900" dirty="0">
              <a:effectLst/>
              <a:latin typeface="Cambria" panose="02040503050406030204" pitchFamily="18" charset="0"/>
              <a:ea typeface="Cambria" panose="02040503050406030204" pitchFamily="18" charset="0"/>
            </a:endParaRPr>
          </a:p>
          <a:p>
            <a:pPr marL="342900" marR="30480" lvl="0" indent="-342900">
              <a:lnSpc>
                <a:spcPct val="150000"/>
              </a:lnSpc>
              <a:spcBef>
                <a:spcPts val="600"/>
              </a:spcBef>
              <a:spcAft>
                <a:spcPts val="720"/>
              </a:spcAft>
              <a:buFont typeface="Symbol" panose="05050102010706020507" pitchFamily="18" charset="2"/>
              <a:buChar char=""/>
            </a:pPr>
            <a:r>
              <a:rPr lang="en-IN" sz="2900" spc="-5" dirty="0">
                <a:solidFill>
                  <a:srgbClr val="000000"/>
                </a:solidFill>
                <a:effectLst/>
                <a:latin typeface="Cambria" panose="02040503050406030204" pitchFamily="18" charset="0"/>
                <a:ea typeface="Cambria" panose="02040503050406030204" pitchFamily="18" charset="0"/>
              </a:rPr>
              <a:t>Decoder: To limit the output to dictionary terms, utilise token passing or word beam search decoding.</a:t>
            </a:r>
            <a:endParaRPr lang="en-IN" sz="2900" dirty="0">
              <a:effectLst/>
              <a:latin typeface="Cambria" panose="02040503050406030204" pitchFamily="18" charset="0"/>
              <a:ea typeface="Cambria" panose="02040503050406030204" pitchFamily="18" charset="0"/>
            </a:endParaRPr>
          </a:p>
          <a:p>
            <a:pPr marL="342900" marR="30480" lvl="0" indent="-342900">
              <a:lnSpc>
                <a:spcPct val="150000"/>
              </a:lnSpc>
              <a:spcBef>
                <a:spcPts val="600"/>
              </a:spcBef>
              <a:spcAft>
                <a:spcPts val="720"/>
              </a:spcAft>
              <a:buFont typeface="Symbol" panose="05050102010706020507" pitchFamily="18" charset="2"/>
              <a:buChar char=""/>
            </a:pPr>
            <a:r>
              <a:rPr lang="en-IN" sz="2900" spc="-5" dirty="0">
                <a:solidFill>
                  <a:srgbClr val="000000"/>
                </a:solidFill>
                <a:effectLst/>
                <a:latin typeface="Cambria" panose="02040503050406030204" pitchFamily="18" charset="0"/>
                <a:ea typeface="Cambria" panose="02040503050406030204" pitchFamily="18" charset="0"/>
              </a:rPr>
              <a:t>Text correction: If the identified word isn't found in a dictionary, look for the closest match.</a:t>
            </a:r>
            <a:endParaRPr lang="en-IN" sz="2900"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574210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8D48-140C-4222-81D7-B20631F8C735}"/>
              </a:ext>
            </a:extLst>
          </p:cNvPr>
          <p:cNvSpPr>
            <a:spLocks noGrp="1"/>
          </p:cNvSpPr>
          <p:nvPr>
            <p:ph type="title"/>
          </p:nvPr>
        </p:nvSpPr>
        <p:spPr>
          <a:xfrm>
            <a:off x="1484311" y="0"/>
            <a:ext cx="10018713" cy="1352939"/>
          </a:xfrm>
        </p:spPr>
        <p:txBody>
          <a:bodyPr>
            <a:normAutofit/>
          </a:bodyPr>
          <a:lstStyle/>
          <a:p>
            <a:r>
              <a:rPr lang="en-IN" dirty="0">
                <a:latin typeface="Cambria" panose="02040503050406030204" pitchFamily="18" charset="0"/>
                <a:ea typeface="Cambria" panose="02040503050406030204" pitchFamily="18" charset="0"/>
              </a:rPr>
              <a:t>References</a:t>
            </a:r>
          </a:p>
        </p:txBody>
      </p:sp>
      <p:sp>
        <p:nvSpPr>
          <p:cNvPr id="5" name="Content Placeholder 4">
            <a:extLst>
              <a:ext uri="{FF2B5EF4-FFF2-40B4-BE49-F238E27FC236}">
                <a16:creationId xmlns:a16="http://schemas.microsoft.com/office/drawing/2014/main" id="{AE16BE48-2650-460A-AC38-198AC240D665}"/>
              </a:ext>
            </a:extLst>
          </p:cNvPr>
          <p:cNvSpPr>
            <a:spLocks noGrp="1"/>
          </p:cNvSpPr>
          <p:nvPr>
            <p:ph idx="1"/>
          </p:nvPr>
        </p:nvSpPr>
        <p:spPr>
          <a:xfrm>
            <a:off x="1484310" y="1623527"/>
            <a:ext cx="10018713" cy="4861249"/>
          </a:xfrm>
        </p:spPr>
        <p:txBody>
          <a:bodyPr>
            <a:normAutofit fontScale="92500" lnSpcReduction="10000"/>
          </a:bodyPr>
          <a:lstStyle/>
          <a:p>
            <a:pPr marL="0" indent="0">
              <a:buNone/>
            </a:pPr>
            <a:r>
              <a:rPr lang="en-IN" sz="2400" spc="-5" dirty="0">
                <a:solidFill>
                  <a:srgbClr val="000000"/>
                </a:solidFill>
                <a:effectLst/>
                <a:latin typeface="Times New Roman" panose="02020603050405020304" pitchFamily="18" charset="0"/>
                <a:ea typeface="Times New Roman" panose="02020603050405020304" pitchFamily="18" charset="0"/>
              </a:rPr>
              <a:t>[1]   K. Gaurav and Bhatia P. K., “Analytical Review of </a:t>
            </a:r>
            <a:r>
              <a:rPr lang="en-IN" sz="2400" spc="-5" dirty="0" err="1">
                <a:solidFill>
                  <a:srgbClr val="000000"/>
                </a:solidFill>
                <a:effectLst/>
                <a:latin typeface="Times New Roman" panose="02020603050405020304" pitchFamily="18" charset="0"/>
                <a:ea typeface="Times New Roman" panose="02020603050405020304" pitchFamily="18" charset="0"/>
              </a:rPr>
              <a:t>Preprocessing</a:t>
            </a:r>
            <a:r>
              <a:rPr lang="en-IN" sz="2400" spc="-5" dirty="0">
                <a:solidFill>
                  <a:srgbClr val="000000"/>
                </a:solidFill>
                <a:effectLst/>
                <a:latin typeface="Times New Roman" panose="02020603050405020304" pitchFamily="18" charset="0"/>
                <a:ea typeface="Times New Roman" panose="02020603050405020304" pitchFamily="18" charset="0"/>
              </a:rPr>
              <a:t> Techniques for   Offline         Handwritten Character Recognition”, 2nd International Conference on Emerging Trends in   Engineering &amp; Management, ICETEM, 2013.</a:t>
            </a:r>
            <a:endParaRPr lang="en-IN" sz="2400" dirty="0">
              <a:effectLst/>
              <a:latin typeface="Times New Roman" panose="02020603050405020304" pitchFamily="18" charset="0"/>
              <a:ea typeface="Times New Roman" panose="02020603050405020304" pitchFamily="18" charset="0"/>
            </a:endParaRPr>
          </a:p>
          <a:p>
            <a:pPr marL="0" indent="0">
              <a:buNone/>
            </a:pPr>
            <a:r>
              <a:rPr lang="en-IN" sz="2400" spc="-5" dirty="0">
                <a:solidFill>
                  <a:srgbClr val="000000"/>
                </a:solidFill>
                <a:effectLst/>
                <a:latin typeface="Times New Roman" panose="02020603050405020304" pitchFamily="18" charset="0"/>
                <a:ea typeface="Times New Roman" panose="02020603050405020304" pitchFamily="18" charset="0"/>
              </a:rPr>
              <a:t>[2]   Salvador </a:t>
            </a:r>
            <a:r>
              <a:rPr lang="en-IN" sz="2400" spc="-5" dirty="0" err="1">
                <a:solidFill>
                  <a:srgbClr val="000000"/>
                </a:solidFill>
                <a:effectLst/>
                <a:latin typeface="Times New Roman" panose="02020603050405020304" pitchFamily="18" charset="0"/>
                <a:ea typeface="Times New Roman" panose="02020603050405020304" pitchFamily="18" charset="0"/>
              </a:rPr>
              <a:t>España-Boquera</a:t>
            </a:r>
            <a:r>
              <a:rPr lang="en-IN" sz="2400" spc="-5" dirty="0">
                <a:solidFill>
                  <a:srgbClr val="000000"/>
                </a:solidFill>
                <a:effectLst/>
                <a:latin typeface="Times New Roman" panose="02020603050405020304" pitchFamily="18" charset="0"/>
                <a:ea typeface="Times New Roman" panose="02020603050405020304" pitchFamily="18" charset="0"/>
              </a:rPr>
              <a:t>, Maria J. C. B., Jorge G. M. and Francisco Z. M., “Improving Offline Handwritten Text Recognition with Hybrid HMM/ANN Models”, IEEE Transactions on Pattern Analysis and Machine Intelligence, Vol. 33, No. 4, April 2011.</a:t>
            </a:r>
          </a:p>
          <a:p>
            <a:pPr marL="0" indent="0">
              <a:buNone/>
            </a:pPr>
            <a:r>
              <a:rPr lang="en-US" sz="2400" spc="-5" dirty="0">
                <a:solidFill>
                  <a:srgbClr val="000000"/>
                </a:solidFill>
                <a:effectLst/>
                <a:latin typeface="Times New Roman" panose="02020603050405020304" pitchFamily="18" charset="0"/>
                <a:ea typeface="Times New Roman" panose="02020603050405020304" pitchFamily="18" charset="0"/>
              </a:rPr>
              <a:t>[3]   A. </a:t>
            </a:r>
            <a:r>
              <a:rPr lang="en-US" sz="2400" spc="-5" dirty="0" err="1">
                <a:solidFill>
                  <a:srgbClr val="000000"/>
                </a:solidFill>
                <a:effectLst/>
                <a:latin typeface="Times New Roman" panose="02020603050405020304" pitchFamily="18" charset="0"/>
                <a:ea typeface="Times New Roman" panose="02020603050405020304" pitchFamily="18" charset="0"/>
              </a:rPr>
              <a:t>Brakensiek</a:t>
            </a:r>
            <a:r>
              <a:rPr lang="en-US" sz="2400" spc="-5" dirty="0">
                <a:solidFill>
                  <a:srgbClr val="000000"/>
                </a:solidFill>
                <a:effectLst/>
                <a:latin typeface="Times New Roman" panose="02020603050405020304" pitchFamily="18" charset="0"/>
                <a:ea typeface="Times New Roman" panose="02020603050405020304" pitchFamily="18" charset="0"/>
              </a:rPr>
              <a:t>, J. </a:t>
            </a:r>
            <a:r>
              <a:rPr lang="en-US" sz="2400" spc="-5" dirty="0" err="1">
                <a:solidFill>
                  <a:srgbClr val="000000"/>
                </a:solidFill>
                <a:effectLst/>
                <a:latin typeface="Times New Roman" panose="02020603050405020304" pitchFamily="18" charset="0"/>
                <a:ea typeface="Times New Roman" panose="02020603050405020304" pitchFamily="18" charset="0"/>
              </a:rPr>
              <a:t>Rottland</a:t>
            </a:r>
            <a:r>
              <a:rPr lang="en-US" sz="2400" spc="-5" dirty="0">
                <a:solidFill>
                  <a:srgbClr val="000000"/>
                </a:solidFill>
                <a:effectLst/>
                <a:latin typeface="Times New Roman" panose="02020603050405020304" pitchFamily="18" charset="0"/>
                <a:ea typeface="Times New Roman" panose="02020603050405020304" pitchFamily="18" charset="0"/>
              </a:rPr>
              <a:t>, A. </a:t>
            </a:r>
            <a:r>
              <a:rPr lang="en-US" sz="2400" spc="-5" dirty="0" err="1">
                <a:solidFill>
                  <a:srgbClr val="000000"/>
                </a:solidFill>
                <a:effectLst/>
                <a:latin typeface="Times New Roman" panose="02020603050405020304" pitchFamily="18" charset="0"/>
                <a:ea typeface="Times New Roman" panose="02020603050405020304" pitchFamily="18" charset="0"/>
              </a:rPr>
              <a:t>Kosmala</a:t>
            </a:r>
            <a:r>
              <a:rPr lang="en-US" sz="2400" spc="-5" dirty="0">
                <a:solidFill>
                  <a:srgbClr val="000000"/>
                </a:solidFill>
                <a:effectLst/>
                <a:latin typeface="Times New Roman" panose="02020603050405020304" pitchFamily="18" charset="0"/>
                <a:ea typeface="Times New Roman" panose="02020603050405020304" pitchFamily="18" charset="0"/>
              </a:rPr>
              <a:t> and J. Rigoll, “Offline Handwriting Recognition using various Hybrid Modeling Techniques &amp; Character N-Grams”</a:t>
            </a:r>
          </a:p>
          <a:p>
            <a:pPr marL="0" indent="0">
              <a:buNone/>
            </a:pPr>
            <a:r>
              <a:rPr lang="en-IN" sz="2400" spc="-5" dirty="0">
                <a:solidFill>
                  <a:srgbClr val="000000"/>
                </a:solidFill>
                <a:effectLst/>
                <a:latin typeface="Times New Roman" panose="02020603050405020304" pitchFamily="18" charset="0"/>
                <a:ea typeface="Times New Roman" panose="02020603050405020304" pitchFamily="18" charset="0"/>
              </a:rPr>
              <a:t>[4]   J. Pradeep, E. Srinivasan and S. </a:t>
            </a:r>
            <a:r>
              <a:rPr lang="en-IN" sz="2400" spc="-5" dirty="0" err="1">
                <a:solidFill>
                  <a:srgbClr val="000000"/>
                </a:solidFill>
                <a:effectLst/>
                <a:latin typeface="Times New Roman" panose="02020603050405020304" pitchFamily="18" charset="0"/>
                <a:ea typeface="Times New Roman" panose="02020603050405020304" pitchFamily="18" charset="0"/>
              </a:rPr>
              <a:t>Himavathi</a:t>
            </a:r>
            <a:r>
              <a:rPr lang="en-IN" sz="2400" spc="-5" dirty="0">
                <a:solidFill>
                  <a:srgbClr val="000000"/>
                </a:solidFill>
                <a:effectLst/>
                <a:latin typeface="Times New Roman" panose="02020603050405020304" pitchFamily="18" charset="0"/>
                <a:ea typeface="Times New Roman" panose="02020603050405020304" pitchFamily="18" charset="0"/>
              </a:rPr>
              <a:t>, “Diagonal Based Feature Extraction For Handwritten Alphabets Recognition System Using Neural Network”, International Journal of Computer Science &amp; Information Technology (IJCSIT), Vol 3, No 1, Feb 2011.</a:t>
            </a:r>
          </a:p>
          <a:p>
            <a:endParaRPr lang="en-IN" dirty="0"/>
          </a:p>
        </p:txBody>
      </p:sp>
    </p:spTree>
    <p:extLst>
      <p:ext uri="{BB962C8B-B14F-4D97-AF65-F5344CB8AC3E}">
        <p14:creationId xmlns:p14="http://schemas.microsoft.com/office/powerpoint/2010/main" val="104550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A64CA-CC8A-4D3A-9DF5-03CA5B8AACFC}"/>
              </a:ext>
            </a:extLst>
          </p:cNvPr>
          <p:cNvSpPr>
            <a:spLocks noGrp="1"/>
          </p:cNvSpPr>
          <p:nvPr>
            <p:ph idx="1"/>
          </p:nvPr>
        </p:nvSpPr>
        <p:spPr>
          <a:xfrm>
            <a:off x="1484310" y="457200"/>
            <a:ext cx="10018713" cy="5868955"/>
          </a:xfrm>
        </p:spPr>
        <p:txBody>
          <a:bodyPr>
            <a:normAutofit/>
          </a:bodyPr>
          <a:lstStyle/>
          <a:p>
            <a:pPr marL="0" indent="0">
              <a:buNone/>
            </a:pPr>
            <a:r>
              <a:rPr lang="en-US" sz="2000" spc="-5" dirty="0">
                <a:solidFill>
                  <a:srgbClr val="000000"/>
                </a:solidFill>
                <a:effectLst/>
                <a:latin typeface="Cambria" panose="02040503050406030204" pitchFamily="18" charset="0"/>
                <a:ea typeface="Cambria" panose="02040503050406030204" pitchFamily="18" charset="0"/>
              </a:rPr>
              <a:t>[5]   Sandhya Arora, “Combining Multiple Feature Extraction Techniques for Handwritten </a:t>
            </a:r>
            <a:r>
              <a:rPr lang="en-US" sz="2000" spc="-5" dirty="0" err="1">
                <a:solidFill>
                  <a:srgbClr val="000000"/>
                </a:solidFill>
                <a:effectLst/>
                <a:latin typeface="Cambria" panose="02040503050406030204" pitchFamily="18" charset="0"/>
                <a:ea typeface="Cambria" panose="02040503050406030204" pitchFamily="18" charset="0"/>
              </a:rPr>
              <a:t>Devnagari</a:t>
            </a:r>
            <a:r>
              <a:rPr lang="en-US" sz="2000" spc="-5" dirty="0">
                <a:solidFill>
                  <a:srgbClr val="000000"/>
                </a:solidFill>
                <a:effectLst/>
                <a:latin typeface="Cambria" panose="02040503050406030204" pitchFamily="18" charset="0"/>
                <a:ea typeface="Cambria" panose="02040503050406030204" pitchFamily="18" charset="0"/>
              </a:rPr>
              <a:t> Character Recognition”, IEEE Region 10 Colloquium and the Third ICIIS, Kharagpur, INDIA, December 2008.</a:t>
            </a:r>
            <a:endParaRPr lang="en-IN" sz="2000" spc="-5" dirty="0">
              <a:solidFill>
                <a:srgbClr val="000000"/>
              </a:solidFill>
              <a:latin typeface="Cambria" panose="02040503050406030204" pitchFamily="18" charset="0"/>
              <a:ea typeface="Cambria" panose="02040503050406030204" pitchFamily="18" charset="0"/>
            </a:endParaRPr>
          </a:p>
          <a:p>
            <a:pPr marL="0" indent="0">
              <a:buNone/>
            </a:pPr>
            <a:r>
              <a:rPr lang="en-IN" sz="2000" spc="-5" dirty="0">
                <a:solidFill>
                  <a:srgbClr val="000000"/>
                </a:solidFill>
                <a:effectLst/>
                <a:latin typeface="Cambria" panose="02040503050406030204" pitchFamily="18" charset="0"/>
                <a:ea typeface="Cambria" panose="02040503050406030204" pitchFamily="18" charset="0"/>
              </a:rPr>
              <a:t>[6]   Mohammed Z. </a:t>
            </a:r>
            <a:r>
              <a:rPr lang="en-IN" sz="2000" spc="-5" dirty="0" err="1">
                <a:solidFill>
                  <a:srgbClr val="000000"/>
                </a:solidFill>
                <a:effectLst/>
                <a:latin typeface="Cambria" panose="02040503050406030204" pitchFamily="18" charset="0"/>
                <a:ea typeface="Cambria" panose="02040503050406030204" pitchFamily="18" charset="0"/>
              </a:rPr>
              <a:t>Khedher</a:t>
            </a:r>
            <a:r>
              <a:rPr lang="en-IN" sz="2000" spc="-5" dirty="0">
                <a:solidFill>
                  <a:srgbClr val="000000"/>
                </a:solidFill>
                <a:effectLst/>
                <a:latin typeface="Cambria" panose="02040503050406030204" pitchFamily="18" charset="0"/>
                <a:ea typeface="Cambria" panose="02040503050406030204" pitchFamily="18" charset="0"/>
              </a:rPr>
              <a:t>, </a:t>
            </a:r>
            <a:r>
              <a:rPr lang="en-IN" sz="2000" spc="-5" dirty="0" err="1">
                <a:solidFill>
                  <a:srgbClr val="000000"/>
                </a:solidFill>
                <a:effectLst/>
                <a:latin typeface="Cambria" panose="02040503050406030204" pitchFamily="18" charset="0"/>
                <a:ea typeface="Cambria" panose="02040503050406030204" pitchFamily="18" charset="0"/>
              </a:rPr>
              <a:t>Gheith</a:t>
            </a:r>
            <a:r>
              <a:rPr lang="en-IN" sz="2000" spc="-5" dirty="0">
                <a:solidFill>
                  <a:srgbClr val="000000"/>
                </a:solidFill>
                <a:effectLst/>
                <a:latin typeface="Cambria" panose="02040503050406030204" pitchFamily="18" charset="0"/>
                <a:ea typeface="Cambria" panose="02040503050406030204" pitchFamily="18" charset="0"/>
              </a:rPr>
              <a:t> A. </a:t>
            </a:r>
            <a:r>
              <a:rPr lang="en-IN" sz="2000" spc="-5" dirty="0" err="1">
                <a:solidFill>
                  <a:srgbClr val="000000"/>
                </a:solidFill>
                <a:effectLst/>
                <a:latin typeface="Cambria" panose="02040503050406030204" pitchFamily="18" charset="0"/>
                <a:ea typeface="Cambria" panose="02040503050406030204" pitchFamily="18" charset="0"/>
              </a:rPr>
              <a:t>Abandah</a:t>
            </a:r>
            <a:r>
              <a:rPr lang="en-IN" sz="2000" spc="-5" dirty="0">
                <a:solidFill>
                  <a:srgbClr val="000000"/>
                </a:solidFill>
                <a:effectLst/>
                <a:latin typeface="Cambria" panose="02040503050406030204" pitchFamily="18" charset="0"/>
                <a:ea typeface="Cambria" panose="02040503050406030204" pitchFamily="18" charset="0"/>
              </a:rPr>
              <a:t>, and Ahmed M. </a:t>
            </a:r>
            <a:r>
              <a:rPr lang="en-IN" sz="2000" spc="-5" dirty="0" err="1">
                <a:solidFill>
                  <a:srgbClr val="000000"/>
                </a:solidFill>
                <a:effectLst/>
                <a:latin typeface="Cambria" panose="02040503050406030204" pitchFamily="18" charset="0"/>
                <a:ea typeface="Cambria" panose="02040503050406030204" pitchFamily="18" charset="0"/>
              </a:rPr>
              <a:t>AlKhawaldeh</a:t>
            </a:r>
            <a:r>
              <a:rPr lang="en-IN" sz="2000" spc="-5" dirty="0">
                <a:solidFill>
                  <a:srgbClr val="000000"/>
                </a:solidFill>
                <a:effectLst/>
                <a:latin typeface="Cambria" panose="02040503050406030204" pitchFamily="18" charset="0"/>
                <a:ea typeface="Cambria" panose="02040503050406030204" pitchFamily="18" charset="0"/>
              </a:rPr>
              <a:t>, “Optimizing Feature Selection for Recognizing Handwritten Arabic Characters”, proceedings of World Academy of Science Engineering and Technology, vol. 4, February 2005 ISSN 1307-6884.</a:t>
            </a:r>
          </a:p>
          <a:p>
            <a:pPr marL="0" indent="0">
              <a:buNone/>
            </a:pPr>
            <a:r>
              <a:rPr lang="en-IN" sz="2000" spc="-5" dirty="0">
                <a:solidFill>
                  <a:srgbClr val="000000"/>
                </a:solidFill>
                <a:effectLst/>
                <a:latin typeface="Cambria" panose="02040503050406030204" pitchFamily="18" charset="0"/>
                <a:ea typeface="Cambria" panose="02040503050406030204" pitchFamily="18" charset="0"/>
              </a:rPr>
              <a:t>[7]   M. </a:t>
            </a:r>
            <a:r>
              <a:rPr lang="en-IN" sz="2000" spc="-5" dirty="0" err="1">
                <a:solidFill>
                  <a:srgbClr val="000000"/>
                </a:solidFill>
                <a:effectLst/>
                <a:latin typeface="Cambria" panose="02040503050406030204" pitchFamily="18" charset="0"/>
                <a:ea typeface="Cambria" panose="02040503050406030204" pitchFamily="18" charset="0"/>
              </a:rPr>
              <a:t>Hanmandlu</a:t>
            </a:r>
            <a:r>
              <a:rPr lang="en-IN" sz="2000" spc="-5" dirty="0">
                <a:solidFill>
                  <a:srgbClr val="000000"/>
                </a:solidFill>
                <a:effectLst/>
                <a:latin typeface="Cambria" panose="02040503050406030204" pitchFamily="18" charset="0"/>
                <a:ea typeface="Cambria" panose="02040503050406030204" pitchFamily="18" charset="0"/>
              </a:rPr>
              <a:t>, O.V. Ramana Murthy, “Fuzzy model-based recognition of handwritten numerals”, pattern recognition, vol.40, pp.1840-1854, 2007. </a:t>
            </a:r>
            <a:endParaRPr lang="en-IN" sz="2000" dirty="0">
              <a:effectLst/>
              <a:latin typeface="Cambria" panose="02040503050406030204" pitchFamily="18" charset="0"/>
              <a:ea typeface="Cambria" panose="02040503050406030204" pitchFamily="18" charset="0"/>
            </a:endParaRPr>
          </a:p>
          <a:p>
            <a:pPr marL="0" indent="0">
              <a:buNone/>
            </a:pPr>
            <a:r>
              <a:rPr lang="en-IN" sz="2000" spc="-5" dirty="0">
                <a:solidFill>
                  <a:srgbClr val="000000"/>
                </a:solidFill>
                <a:effectLst/>
                <a:latin typeface="Cambria" panose="02040503050406030204" pitchFamily="18" charset="0"/>
                <a:ea typeface="Cambria" panose="02040503050406030204" pitchFamily="18" charset="0"/>
              </a:rPr>
              <a:t>[8]   Reena Bajaj, </a:t>
            </a:r>
            <a:r>
              <a:rPr lang="en-IN" sz="2000" spc="-5" dirty="0" err="1">
                <a:solidFill>
                  <a:srgbClr val="000000"/>
                </a:solidFill>
                <a:effectLst/>
                <a:latin typeface="Cambria" panose="02040503050406030204" pitchFamily="18" charset="0"/>
                <a:ea typeface="Cambria" panose="02040503050406030204" pitchFamily="18" charset="0"/>
              </a:rPr>
              <a:t>Lipika</a:t>
            </a:r>
            <a:r>
              <a:rPr lang="en-IN" sz="2000" spc="-5" dirty="0">
                <a:solidFill>
                  <a:srgbClr val="000000"/>
                </a:solidFill>
                <a:effectLst/>
                <a:latin typeface="Cambria" panose="02040503050406030204" pitchFamily="18" charset="0"/>
                <a:ea typeface="Cambria" panose="02040503050406030204" pitchFamily="18" charset="0"/>
              </a:rPr>
              <a:t> Dey, and S. Chaudhury, “</a:t>
            </a:r>
            <a:r>
              <a:rPr lang="en-IN" sz="2000" spc="-5" dirty="0" err="1">
                <a:solidFill>
                  <a:srgbClr val="000000"/>
                </a:solidFill>
                <a:effectLst/>
                <a:latin typeface="Cambria" panose="02040503050406030204" pitchFamily="18" charset="0"/>
                <a:ea typeface="Cambria" panose="02040503050406030204" pitchFamily="18" charset="0"/>
              </a:rPr>
              <a:t>Devnagari</a:t>
            </a:r>
            <a:r>
              <a:rPr lang="en-IN" sz="2000" spc="-5" dirty="0">
                <a:solidFill>
                  <a:srgbClr val="000000"/>
                </a:solidFill>
                <a:effectLst/>
                <a:latin typeface="Cambria" panose="02040503050406030204" pitchFamily="18" charset="0"/>
                <a:ea typeface="Cambria" panose="02040503050406030204" pitchFamily="18" charset="0"/>
              </a:rPr>
              <a:t> numeral recognition by combining decision of multiple connectionist classifiers”, Sadhana, Vol.27, part. 1, pp.-59-72, 2002.</a:t>
            </a:r>
            <a:endParaRPr lang="en-IN" sz="2000" dirty="0">
              <a:effectLst/>
              <a:latin typeface="Cambria" panose="02040503050406030204" pitchFamily="18" charset="0"/>
              <a:ea typeface="Cambria" panose="020405030504060302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4397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CE00-33E0-4C20-B59C-EEAE617534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188801-8077-4CAB-8DA4-9C4533530DFE}"/>
              </a:ext>
            </a:extLst>
          </p:cNvPr>
          <p:cNvSpPr>
            <a:spLocks noGrp="1"/>
          </p:cNvSpPr>
          <p:nvPr>
            <p:ph idx="1"/>
          </p:nvPr>
        </p:nvSpPr>
        <p:spPr/>
        <p:txBody>
          <a:bodyPr/>
          <a:lstStyle/>
          <a:p>
            <a:endParaRPr lang="en-IN"/>
          </a:p>
        </p:txBody>
      </p:sp>
      <p:pic>
        <p:nvPicPr>
          <p:cNvPr id="4" name="Picture 3" descr="professional thank you cards - Google Search | Business thank you cards,  Thank you cards, Inspirational cards">
            <a:extLst>
              <a:ext uri="{FF2B5EF4-FFF2-40B4-BE49-F238E27FC236}">
                <a16:creationId xmlns:a16="http://schemas.microsoft.com/office/drawing/2014/main" id="{3C78D594-AC64-468E-BEDB-29E134E4A9B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3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70648-0C8C-4F66-A2E9-3FD0246FE173}"/>
              </a:ext>
            </a:extLst>
          </p:cNvPr>
          <p:cNvSpPr>
            <a:spLocks noGrp="1"/>
          </p:cNvSpPr>
          <p:nvPr>
            <p:ph idx="1"/>
          </p:nvPr>
        </p:nvSpPr>
        <p:spPr>
          <a:xfrm>
            <a:off x="1484310" y="144379"/>
            <a:ext cx="10018713" cy="6481010"/>
          </a:xfrm>
        </p:spPr>
        <p:txBody>
          <a:bodyPr>
            <a:normAutofit lnSpcReduction="10000"/>
          </a:bodyPr>
          <a:lstStyle/>
          <a:p>
            <a:r>
              <a:rPr lang="en-IN" b="1" dirty="0">
                <a:latin typeface="Cambria" panose="02040503050406030204" pitchFamily="18" charset="0"/>
                <a:ea typeface="Cambria" panose="02040503050406030204" pitchFamily="18" charset="0"/>
              </a:rPr>
              <a:t>NumPy</a:t>
            </a:r>
            <a:r>
              <a:rPr lang="en-IN" dirty="0">
                <a:latin typeface="Cambria" panose="02040503050406030204" pitchFamily="18" charset="0"/>
                <a:ea typeface="Cambria" panose="02040503050406030204" pitchFamily="18" charset="0"/>
              </a:rPr>
              <a:t>: </a:t>
            </a:r>
            <a:r>
              <a:rPr lang="en-US" i="0" dirty="0">
                <a:solidFill>
                  <a:srgbClr val="000000"/>
                </a:solidFill>
                <a:effectLst/>
                <a:latin typeface="Cambria" panose="02040503050406030204" pitchFamily="18" charset="0"/>
                <a:ea typeface="Cambria" panose="02040503050406030204" pitchFamily="18" charset="0"/>
              </a:rPr>
              <a:t>NumPy, which stands for Numerical Python, is a library consisting of multidimensional array objects and a collection of routines for processing those arrays. Using NumPy, mathematical and logical operations on arrays can be performed.</a:t>
            </a:r>
          </a:p>
          <a:p>
            <a:r>
              <a:rPr lang="en-US" b="1" dirty="0">
                <a:solidFill>
                  <a:srgbClr val="000000"/>
                </a:solidFill>
                <a:latin typeface="Cambria" panose="02040503050406030204" pitchFamily="18" charset="0"/>
                <a:ea typeface="Cambria" panose="02040503050406030204" pitchFamily="18" charset="0"/>
              </a:rPr>
              <a:t>TensorFlow:</a:t>
            </a:r>
            <a:r>
              <a:rPr lang="en-US" dirty="0">
                <a:solidFill>
                  <a:srgbClr val="000000"/>
                </a:solidFill>
                <a:latin typeface="Cambria" panose="02040503050406030204" pitchFamily="18" charset="0"/>
                <a:ea typeface="Cambria" panose="02040503050406030204" pitchFamily="18" charset="0"/>
              </a:rPr>
              <a:t> </a:t>
            </a:r>
            <a:r>
              <a:rPr lang="en-US" i="0" dirty="0">
                <a:solidFill>
                  <a:srgbClr val="273239"/>
                </a:solidFill>
                <a:effectLst/>
                <a:latin typeface="Cambria" panose="02040503050406030204" pitchFamily="18" charset="0"/>
                <a:ea typeface="Cambria" panose="02040503050406030204" pitchFamily="18" charset="0"/>
              </a:rPr>
              <a:t>TensorFlow is an open-source software library for dataflow programming across a range of tasks. It is a symbolic math library, and also used for machine learning applications such as neural networks.</a:t>
            </a:r>
            <a:endParaRPr lang="en-US" dirty="0">
              <a:solidFill>
                <a:srgbClr val="000000"/>
              </a:solidFill>
              <a:latin typeface="Cambria" panose="02040503050406030204" pitchFamily="18" charset="0"/>
              <a:ea typeface="Cambria" panose="02040503050406030204" pitchFamily="18" charset="0"/>
            </a:endParaRPr>
          </a:p>
          <a:p>
            <a:r>
              <a:rPr lang="en-US" b="1" i="0" dirty="0">
                <a:solidFill>
                  <a:srgbClr val="273239"/>
                </a:solidFill>
                <a:effectLst/>
                <a:latin typeface="Cambria" panose="02040503050406030204" pitchFamily="18" charset="0"/>
                <a:ea typeface="Cambria" panose="02040503050406030204" pitchFamily="18" charset="0"/>
              </a:rPr>
              <a:t>OpenCV</a:t>
            </a:r>
            <a:r>
              <a:rPr lang="en-US" i="0" dirty="0">
                <a:solidFill>
                  <a:srgbClr val="273239"/>
                </a:solidFill>
                <a:effectLst/>
                <a:latin typeface="Cambria" panose="02040503050406030204" pitchFamily="18" charset="0"/>
                <a:ea typeface="Cambria" panose="02040503050406030204" pitchFamily="18" charset="0"/>
              </a:rPr>
              <a:t> is a huge open-source library for computer vision, machine learning, and image processing. OpenCV supports a wide variety of programming languages like Python, C++, Java, etc. It can process images and videos to identify objects, faces, or even the handwriting of a human.</a:t>
            </a:r>
          </a:p>
          <a:p>
            <a:r>
              <a:rPr lang="en-US" b="1" i="0" dirty="0">
                <a:solidFill>
                  <a:srgbClr val="000000"/>
                </a:solidFill>
                <a:effectLst/>
                <a:latin typeface="Cambria" panose="02040503050406030204" pitchFamily="18" charset="0"/>
                <a:ea typeface="Cambria" panose="02040503050406030204" pitchFamily="18" charset="0"/>
              </a:rPr>
              <a:t>Matplotlib</a:t>
            </a:r>
            <a:r>
              <a:rPr lang="en-US" i="0" dirty="0">
                <a:solidFill>
                  <a:srgbClr val="000000"/>
                </a:solidFill>
                <a:effectLst/>
                <a:latin typeface="Cambria" panose="02040503050406030204" pitchFamily="18" charset="0"/>
                <a:ea typeface="Cambria" panose="02040503050406030204" pitchFamily="18" charset="0"/>
              </a:rPr>
              <a:t> is one of the most popular Python packages used for data visualization. It is a cross-platform library for making 2D plots from data in arrays. It provides an object-oriented API that helps in embedding plots in applications using Python GUI toolkits such as </a:t>
            </a:r>
            <a:r>
              <a:rPr lang="en-US" i="0" dirty="0" err="1">
                <a:solidFill>
                  <a:srgbClr val="000000"/>
                </a:solidFill>
                <a:effectLst/>
                <a:latin typeface="Cambria" panose="02040503050406030204" pitchFamily="18" charset="0"/>
                <a:ea typeface="Cambria" panose="02040503050406030204" pitchFamily="18" charset="0"/>
              </a:rPr>
              <a:t>PyQt</a:t>
            </a:r>
            <a:r>
              <a:rPr lang="en-US" i="0" dirty="0">
                <a:solidFill>
                  <a:srgbClr val="000000"/>
                </a:solidFill>
                <a:effectLst/>
                <a:latin typeface="Cambria" panose="02040503050406030204" pitchFamily="18" charset="0"/>
                <a:ea typeface="Cambria" panose="02040503050406030204" pitchFamily="18" charset="0"/>
              </a:rPr>
              <a:t>, </a:t>
            </a:r>
            <a:r>
              <a:rPr lang="en-US" i="0" dirty="0" err="1">
                <a:solidFill>
                  <a:srgbClr val="000000"/>
                </a:solidFill>
                <a:effectLst/>
                <a:latin typeface="Cambria" panose="02040503050406030204" pitchFamily="18" charset="0"/>
                <a:ea typeface="Cambria" panose="02040503050406030204" pitchFamily="18" charset="0"/>
              </a:rPr>
              <a:t>WxPythonotTkinter</a:t>
            </a:r>
            <a:r>
              <a:rPr lang="en-US" i="0" dirty="0">
                <a:solidFill>
                  <a:srgbClr val="000000"/>
                </a:solidFill>
                <a:effectLst/>
                <a:latin typeface="Cambria" panose="02040503050406030204" pitchFamily="18" charset="0"/>
                <a:ea typeface="Cambria" panose="02040503050406030204" pitchFamily="18" charset="0"/>
              </a:rPr>
              <a:t>. It can be used in Python and </a:t>
            </a:r>
            <a:r>
              <a:rPr lang="en-US" i="0" dirty="0" err="1">
                <a:solidFill>
                  <a:srgbClr val="000000"/>
                </a:solidFill>
                <a:effectLst/>
                <a:latin typeface="Cambria" panose="02040503050406030204" pitchFamily="18" charset="0"/>
                <a:ea typeface="Cambria" panose="02040503050406030204" pitchFamily="18" charset="0"/>
              </a:rPr>
              <a:t>IPython</a:t>
            </a:r>
            <a:r>
              <a:rPr lang="en-US" i="0" dirty="0">
                <a:solidFill>
                  <a:srgbClr val="000000"/>
                </a:solidFill>
                <a:effectLst/>
                <a:latin typeface="Cambria" panose="02040503050406030204" pitchFamily="18" charset="0"/>
                <a:ea typeface="Cambria" panose="02040503050406030204" pitchFamily="18" charset="0"/>
              </a:rPr>
              <a:t> shells, </a:t>
            </a:r>
            <a:r>
              <a:rPr lang="en-US" i="0" dirty="0" err="1">
                <a:solidFill>
                  <a:srgbClr val="000000"/>
                </a:solidFill>
                <a:effectLst/>
                <a:latin typeface="Cambria" panose="02040503050406030204" pitchFamily="18" charset="0"/>
                <a:ea typeface="Cambria" panose="02040503050406030204" pitchFamily="18" charset="0"/>
              </a:rPr>
              <a:t>Jupyter</a:t>
            </a:r>
            <a:r>
              <a:rPr lang="en-US" i="0" dirty="0">
                <a:solidFill>
                  <a:srgbClr val="000000"/>
                </a:solidFill>
                <a:effectLst/>
                <a:latin typeface="Cambria" panose="02040503050406030204" pitchFamily="18" charset="0"/>
                <a:ea typeface="Cambria" panose="02040503050406030204" pitchFamily="18" charset="0"/>
              </a:rPr>
              <a:t> notebook and web application servers also.</a:t>
            </a:r>
          </a:p>
          <a:p>
            <a:endParaRPr lang="en-IN" dirty="0"/>
          </a:p>
        </p:txBody>
      </p:sp>
    </p:spTree>
    <p:extLst>
      <p:ext uri="{BB962C8B-B14F-4D97-AF65-F5344CB8AC3E}">
        <p14:creationId xmlns:p14="http://schemas.microsoft.com/office/powerpoint/2010/main" val="88417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6E7-7045-43C7-B9AC-A78E59C2F828}"/>
              </a:ext>
            </a:extLst>
          </p:cNvPr>
          <p:cNvSpPr>
            <a:spLocks noGrp="1"/>
          </p:cNvSpPr>
          <p:nvPr>
            <p:ph type="title"/>
          </p:nvPr>
        </p:nvSpPr>
        <p:spPr>
          <a:xfrm>
            <a:off x="677334" y="438540"/>
            <a:ext cx="8503988" cy="886408"/>
          </a:xfrm>
        </p:spPr>
        <p:txBody>
          <a:bodyPr>
            <a:normAutofit/>
          </a:bodyPr>
          <a:lstStyle/>
          <a:p>
            <a:pPr algn="l"/>
            <a:r>
              <a:rPr lang="en-US" sz="3200" dirty="0"/>
              <a:t>          </a:t>
            </a:r>
            <a:r>
              <a:rPr lang="en-US" sz="3200" dirty="0">
                <a:latin typeface="Cambria" panose="02040503050406030204" pitchFamily="18" charset="0"/>
                <a:ea typeface="Cambria" panose="02040503050406030204" pitchFamily="18" charset="0"/>
              </a:rPr>
              <a:t>What is Deep Learning?</a:t>
            </a:r>
            <a:endParaRPr lang="en-IN" sz="3200" dirty="0">
              <a:latin typeface="Cambria" panose="02040503050406030204" pitchFamily="18" charset="0"/>
              <a:ea typeface="Cambria" panose="02040503050406030204" pitchFamily="18" charset="0"/>
            </a:endParaRPr>
          </a:p>
        </p:txBody>
      </p:sp>
      <p:pic>
        <p:nvPicPr>
          <p:cNvPr id="9" name="Content Placeholder 8">
            <a:extLst>
              <a:ext uri="{FF2B5EF4-FFF2-40B4-BE49-F238E27FC236}">
                <a16:creationId xmlns:a16="http://schemas.microsoft.com/office/drawing/2014/main" id="{A23CCC0B-8961-4381-A25B-A02CDD9F4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0486" y="876300"/>
            <a:ext cx="4948552" cy="5105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10" name="Diagram 9">
            <a:extLst>
              <a:ext uri="{FF2B5EF4-FFF2-40B4-BE49-F238E27FC236}">
                <a16:creationId xmlns:a16="http://schemas.microsoft.com/office/drawing/2014/main" id="{74BE230C-A8B4-4442-964E-165C16E171F8}"/>
              </a:ext>
            </a:extLst>
          </p:cNvPr>
          <p:cNvGraphicFramePr/>
          <p:nvPr/>
        </p:nvGraphicFramePr>
        <p:xfrm>
          <a:off x="677333" y="1577392"/>
          <a:ext cx="4482495" cy="4842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106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1DEA9F-C76A-457F-9DF3-9378278B243A}"/>
              </a:ext>
            </a:extLst>
          </p:cNvPr>
          <p:cNvSpPr>
            <a:spLocks noGrp="1"/>
          </p:cNvSpPr>
          <p:nvPr>
            <p:ph type="title"/>
          </p:nvPr>
        </p:nvSpPr>
        <p:spPr>
          <a:xfrm>
            <a:off x="1484311" y="363895"/>
            <a:ext cx="10018713" cy="702906"/>
          </a:xfrm>
        </p:spPr>
        <p:txBody>
          <a:bodyPr>
            <a:normAutofit/>
          </a:bodyPr>
          <a:lstStyle/>
          <a:p>
            <a:pPr algn="l"/>
            <a:r>
              <a:rPr lang="en-US" sz="3200" dirty="0">
                <a:latin typeface="Cambria" panose="02040503050406030204" pitchFamily="18" charset="0"/>
                <a:ea typeface="Cambria" panose="02040503050406030204" pitchFamily="18" charset="0"/>
              </a:rPr>
              <a:t>What is an artificial neural network?</a:t>
            </a:r>
            <a:endParaRPr lang="en-IN" sz="3200" dirty="0">
              <a:latin typeface="Cambria" panose="02040503050406030204" pitchFamily="18" charset="0"/>
              <a:ea typeface="Cambria" panose="02040503050406030204" pitchFamily="18" charset="0"/>
            </a:endParaRPr>
          </a:p>
        </p:txBody>
      </p:sp>
      <p:pic>
        <p:nvPicPr>
          <p:cNvPr id="11" name="Content Placeholder 10">
            <a:extLst>
              <a:ext uri="{FF2B5EF4-FFF2-40B4-BE49-F238E27FC236}">
                <a16:creationId xmlns:a16="http://schemas.microsoft.com/office/drawing/2014/main" id="{31810B2B-A84D-4C3D-9AEB-BA629088A9E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3102" y="1362269"/>
            <a:ext cx="5435547" cy="5206482"/>
          </a:xfrm>
          <a:prstGeom prst="rect">
            <a:avLst/>
          </a:prstGeom>
          <a:ln>
            <a:noFill/>
          </a:ln>
          <a:effectLst>
            <a:outerShdw blurRad="190500" algn="tl" rotWithShape="0">
              <a:srgbClr val="000000">
                <a:alpha val="70000"/>
              </a:srgbClr>
            </a:outerShdw>
          </a:effectLst>
        </p:spPr>
      </p:pic>
      <p:pic>
        <p:nvPicPr>
          <p:cNvPr id="13" name="Content Placeholder 12">
            <a:extLst>
              <a:ext uri="{FF2B5EF4-FFF2-40B4-BE49-F238E27FC236}">
                <a16:creationId xmlns:a16="http://schemas.microsoft.com/office/drawing/2014/main" id="{335E169E-41F2-418D-B50B-C45FA11A4EA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6154" y="1362269"/>
            <a:ext cx="5533053" cy="51318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3303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2215-3EEA-440C-86BA-BA4F6D73500D}"/>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6F235E92-FCED-4638-B21D-8A5F7AF8E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60637"/>
          </a:xfrm>
        </p:spPr>
      </p:pic>
    </p:spTree>
    <p:extLst>
      <p:ext uri="{BB962C8B-B14F-4D97-AF65-F5344CB8AC3E}">
        <p14:creationId xmlns:p14="http://schemas.microsoft.com/office/powerpoint/2010/main" val="287639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3F6B6-0729-46E6-AE4F-6F6C746A5464}"/>
              </a:ext>
            </a:extLst>
          </p:cNvPr>
          <p:cNvSpPr>
            <a:spLocks noGrp="1"/>
          </p:cNvSpPr>
          <p:nvPr>
            <p:ph idx="1"/>
          </p:nvPr>
        </p:nvSpPr>
        <p:spPr>
          <a:xfrm>
            <a:off x="1484310" y="634483"/>
            <a:ext cx="10018713" cy="5156718"/>
          </a:xfrm>
        </p:spPr>
        <p:txBody>
          <a:bodyPr/>
          <a:lstStyle/>
          <a:p>
            <a:r>
              <a:rPr lang="en-US" sz="2400" dirty="0">
                <a:effectLst/>
                <a:latin typeface="Cambria" panose="02040503050406030204" pitchFamily="18" charset="0"/>
                <a:ea typeface="Cambria" panose="02040503050406030204" pitchFamily="18" charset="0"/>
              </a:rPr>
              <a:t>Many handwriting recognition tools have been in the market since 70’s, but still, there are not many tools that give maximum accuracy as each person owns a unique style of writing, pressure and tilt. </a:t>
            </a:r>
          </a:p>
          <a:p>
            <a:r>
              <a:rPr lang="en-US" sz="2400" dirty="0">
                <a:effectLst/>
                <a:latin typeface="Cambria" panose="02040503050406030204" pitchFamily="18" charset="0"/>
                <a:ea typeface="Cambria" panose="02040503050406030204" pitchFamily="18" charset="0"/>
              </a:rPr>
              <a:t>There are two ways to recognize characters: Markov model and ANN (Artificial Neural Networks). Deep learning enables us to train and test the model with huge datasets, thus leading to maximum accuracy. </a:t>
            </a:r>
          </a:p>
          <a:p>
            <a:r>
              <a:rPr lang="en-US" sz="2400" dirty="0">
                <a:effectLst/>
                <a:latin typeface="Cambria" panose="02040503050406030204" pitchFamily="18" charset="0"/>
                <a:ea typeface="Cambria" panose="02040503050406030204" pitchFamily="18" charset="0"/>
              </a:rPr>
              <a:t>In this model, we have used neural network consisting of 5 CNN (Convolutional Neural Network) layers and 2 RNN (Recurrent Neural Network) layers and CTC model to decode.</a:t>
            </a:r>
            <a:endParaRPr lang="en-IN" sz="2000"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53403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9A5F-3B54-44F2-982F-F00ED930F0B6}"/>
              </a:ext>
            </a:extLst>
          </p:cNvPr>
          <p:cNvSpPr>
            <a:spLocks noGrp="1"/>
          </p:cNvSpPr>
          <p:nvPr>
            <p:ph type="title"/>
          </p:nvPr>
        </p:nvSpPr>
        <p:spPr>
          <a:xfrm>
            <a:off x="1484311" y="176464"/>
            <a:ext cx="10018713" cy="593557"/>
          </a:xfrm>
        </p:spPr>
        <p:txBody>
          <a:bodyPr>
            <a:normAutofit fontScale="90000"/>
          </a:bodyPr>
          <a:lstStyle/>
          <a:p>
            <a:r>
              <a:rPr lang="en-IN" dirty="0">
                <a:latin typeface="Cambria" panose="02040503050406030204" pitchFamily="18" charset="0"/>
                <a:ea typeface="Cambria" panose="02040503050406030204" pitchFamily="18" charset="0"/>
              </a:rPr>
              <a:t>Literature survey</a:t>
            </a:r>
          </a:p>
        </p:txBody>
      </p:sp>
      <p:sp>
        <p:nvSpPr>
          <p:cNvPr id="7" name="Content Placeholder 6">
            <a:extLst>
              <a:ext uri="{FF2B5EF4-FFF2-40B4-BE49-F238E27FC236}">
                <a16:creationId xmlns:a16="http://schemas.microsoft.com/office/drawing/2014/main" id="{6545AD2B-DEF6-4D9E-A2F3-0E215D6C0058}"/>
              </a:ext>
            </a:extLst>
          </p:cNvPr>
          <p:cNvSpPr>
            <a:spLocks noGrp="1"/>
          </p:cNvSpPr>
          <p:nvPr>
            <p:ph idx="1"/>
          </p:nvPr>
        </p:nvSpPr>
        <p:spPr>
          <a:xfrm>
            <a:off x="1484310" y="898358"/>
            <a:ext cx="10018713" cy="5783177"/>
          </a:xfrm>
        </p:spPr>
        <p:txBody>
          <a:bodyPr>
            <a:normAutofit fontScale="85000" lnSpcReduction="10000"/>
          </a:bodyPr>
          <a:lstStyle/>
          <a:p>
            <a:pPr marL="457200" indent="-457200">
              <a:buFont typeface="+mj-lt"/>
              <a:buAutoNum type="arabicPeriod"/>
            </a:pPr>
            <a:r>
              <a:rPr lang="en-IN" sz="2400" dirty="0" err="1">
                <a:latin typeface="Cambria" panose="02040503050406030204" pitchFamily="18" charset="0"/>
                <a:ea typeface="Cambria" panose="02040503050406030204" pitchFamily="18" charset="0"/>
              </a:rPr>
              <a:t>K.Gaurav</a:t>
            </a:r>
            <a:r>
              <a:rPr lang="en-IN" sz="2400" dirty="0">
                <a:latin typeface="Cambria" panose="02040503050406030204" pitchFamily="18" charset="0"/>
                <a:ea typeface="Cambria" panose="02040503050406030204" pitchFamily="18" charset="0"/>
              </a:rPr>
              <a:t> Bhatia, in his paper writes that, early pre-processing approaches  in character detection with picture and complicated backgrounds are covered. He used some enhancing methods such as binarization, contrast stretching. In order to maintain high accuracy, he proposed multi pre-processing technique.</a:t>
            </a:r>
          </a:p>
          <a:p>
            <a:pPr marL="457200" indent="-457200">
              <a:buFont typeface="+mj-lt"/>
              <a:buAutoNum type="arabicPeriod"/>
            </a:pPr>
            <a:r>
              <a:rPr lang="en-US" sz="2400" dirty="0">
                <a:effectLst/>
                <a:latin typeface="Cambria" panose="02040503050406030204" pitchFamily="18" charset="0"/>
                <a:ea typeface="Cambria" panose="02040503050406030204" pitchFamily="18" charset="0"/>
              </a:rPr>
              <a:t>Salvador </a:t>
            </a:r>
            <a:r>
              <a:rPr lang="en-US" sz="2400" dirty="0" err="1">
                <a:effectLst/>
                <a:latin typeface="Cambria" panose="02040503050406030204" pitchFamily="18" charset="0"/>
                <a:ea typeface="Cambria" panose="02040503050406030204" pitchFamily="18" charset="0"/>
              </a:rPr>
              <a:t>España-Boquera</a:t>
            </a:r>
            <a:r>
              <a:rPr lang="en-US" sz="2400" dirty="0">
                <a:latin typeface="Cambria" panose="02040503050406030204" pitchFamily="18" charset="0"/>
                <a:ea typeface="Cambria" panose="02040503050406030204" pitchFamily="18" charset="0"/>
              </a:rPr>
              <a:t>, In his paper for identifying the unconstrained offline handwritten texts a HHM model is suggested in this paper, structural model was represented with Markov chains with the help of supervised methods and multiple methods which will help to eliminate slant and slope form</a:t>
            </a:r>
          </a:p>
          <a:p>
            <a:pPr marL="457200" indent="-457200">
              <a:buFont typeface="+mj-lt"/>
              <a:buAutoNum type="arabicPeriod"/>
            </a:pPr>
            <a:r>
              <a:rPr lang="en-IN" sz="2400" dirty="0" err="1">
                <a:latin typeface="Cambria" panose="02040503050406030204" pitchFamily="18" charset="0"/>
                <a:ea typeface="Cambria" panose="02040503050406030204" pitchFamily="18" charset="0"/>
              </a:rPr>
              <a:t>A.Brakensiek</a:t>
            </a:r>
            <a:r>
              <a:rPr lang="en-IN" sz="2400" dirty="0">
                <a:latin typeface="Cambria" panose="02040503050406030204" pitchFamily="18" charset="0"/>
                <a:ea typeface="Cambria" panose="02040503050406030204" pitchFamily="18" charset="0"/>
              </a:rPr>
              <a:t>: T</a:t>
            </a:r>
            <a:r>
              <a:rPr lang="en-US" sz="2400" dirty="0">
                <a:effectLst/>
                <a:latin typeface="Cambria" panose="02040503050406030204" pitchFamily="18" charset="0"/>
                <a:ea typeface="Cambria" panose="02040503050406030204" pitchFamily="18" charset="0"/>
              </a:rPr>
              <a:t>his work describes an off-line cursive handwriting detection system based on HMM that employs discrete and hybrid modelling techniques. Handwriting recognition studies are contrasted using a discrete technique and two alternative hybrid approaches that combine discrete and semi-continuous structures. </a:t>
            </a:r>
          </a:p>
          <a:p>
            <a:pPr marL="457200" indent="-457200">
              <a:buFont typeface="+mj-lt"/>
              <a:buAutoNum type="arabicPeriod"/>
            </a:pPr>
            <a:r>
              <a:rPr lang="en-US" sz="2400" dirty="0" err="1">
                <a:latin typeface="Cambria" panose="02040503050406030204" pitchFamily="18" charset="0"/>
                <a:ea typeface="Cambria" panose="02040503050406030204" pitchFamily="18" charset="0"/>
              </a:rPr>
              <a:t>J.Pradeep</a:t>
            </a:r>
            <a:r>
              <a:rPr lang="en-US" sz="2400" dirty="0">
                <a:latin typeface="Cambria" panose="02040503050406030204" pitchFamily="18" charset="0"/>
                <a:ea typeface="Cambria" panose="02040503050406030204" pitchFamily="18" charset="0"/>
              </a:rPr>
              <a:t>: In this, </a:t>
            </a:r>
            <a:r>
              <a:rPr lang="en-US" sz="2400" dirty="0">
                <a:effectLst/>
                <a:latin typeface="Cambria" panose="02040503050406030204" pitchFamily="18" charset="0"/>
                <a:ea typeface="Cambria" panose="02040503050406030204" pitchFamily="18" charset="0"/>
              </a:rPr>
              <a:t>character recognition has been proposed. It is based on the ANN paradigm. This Neural recognition system is built </a:t>
            </a:r>
            <a:r>
              <a:rPr lang="en-US" sz="2400" dirty="0" err="1">
                <a:effectLst/>
                <a:latin typeface="Cambria" panose="02040503050406030204" pitchFamily="18" charset="0"/>
                <a:ea typeface="Cambria" panose="02040503050406030204" pitchFamily="18" charset="0"/>
              </a:rPr>
              <a:t>utilising</a:t>
            </a:r>
            <a:r>
              <a:rPr lang="en-US" sz="2400" dirty="0">
                <a:effectLst/>
                <a:latin typeface="Cambria" panose="02040503050406030204" pitchFamily="18" charset="0"/>
                <a:ea typeface="Cambria" panose="02040503050406030204" pitchFamily="18" charset="0"/>
              </a:rPr>
              <a:t> two approaches, one with 54 features and the other with 69 features. To compare the recognition effectiveness of the recommended diagonal strategy of feature extraction, the neural network recognition system is trained using horizontal and vertical feature extraction </a:t>
            </a:r>
            <a:endParaRPr lang="en-IN" sz="24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84619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D0593-875E-42B0-B366-C25E995A45E6}"/>
              </a:ext>
            </a:extLst>
          </p:cNvPr>
          <p:cNvSpPr>
            <a:spLocks noGrp="1"/>
          </p:cNvSpPr>
          <p:nvPr>
            <p:ph idx="1"/>
          </p:nvPr>
        </p:nvSpPr>
        <p:spPr>
          <a:xfrm>
            <a:off x="1484310" y="391887"/>
            <a:ext cx="10018713" cy="6153292"/>
          </a:xfrm>
        </p:spPr>
        <p:txBody>
          <a:bodyPr>
            <a:normAutofit/>
          </a:bodyPr>
          <a:lstStyle/>
          <a:p>
            <a:pPr marL="457200" indent="-457200">
              <a:buFont typeface="+mj-lt"/>
              <a:buAutoNum type="arabicPeriod"/>
            </a:pPr>
            <a:r>
              <a:rPr lang="en-US" sz="2000" dirty="0">
                <a:effectLst/>
                <a:latin typeface="Cambria" panose="02040503050406030204" pitchFamily="18" charset="0"/>
                <a:ea typeface="Cambria" panose="02040503050406030204" pitchFamily="18" charset="0"/>
              </a:rPr>
              <a:t>Sandh</a:t>
            </a:r>
            <a:r>
              <a:rPr lang="en-US" sz="2000" dirty="0">
                <a:latin typeface="Cambria" panose="02040503050406030204" pitchFamily="18" charset="0"/>
                <a:ea typeface="Cambria" panose="02040503050406030204" pitchFamily="18" charset="0"/>
              </a:rPr>
              <a:t>ya Arora :-</a:t>
            </a:r>
            <a:r>
              <a:rPr lang="en-US" sz="2000" dirty="0">
                <a:effectLst/>
                <a:latin typeface="Cambria" panose="02040503050406030204" pitchFamily="18" charset="0"/>
                <a:ea typeface="Cambria" panose="02040503050406030204" pitchFamily="18" charset="0"/>
              </a:rPr>
              <a:t> Intersection, chain code histogram, shadow features, and straight line fitting features were employed as feature extraction approaches. Chain code histogram features, Intersection features, and line fitting features are calculated by segregating the character image into distinct segments, while shadow features are calculated for the character image at a global level</a:t>
            </a:r>
          </a:p>
          <a:p>
            <a:pPr marL="457200" indent="-457200">
              <a:buFont typeface="+mj-lt"/>
              <a:buAutoNum type="arabicPeriod"/>
            </a:pPr>
            <a:r>
              <a:rPr lang="en-US" sz="2000" dirty="0">
                <a:latin typeface="Cambria" panose="02040503050406030204" pitchFamily="18" charset="0"/>
                <a:ea typeface="Cambria" panose="02040503050406030204" pitchFamily="18" charset="0"/>
              </a:rPr>
              <a:t>Mohammed </a:t>
            </a:r>
            <a:r>
              <a:rPr lang="en-US" sz="2000" dirty="0" err="1">
                <a:latin typeface="Cambria" panose="02040503050406030204" pitchFamily="18" charset="0"/>
                <a:ea typeface="Cambria" panose="02040503050406030204" pitchFamily="18" charset="0"/>
              </a:rPr>
              <a:t>Z.khedar</a:t>
            </a:r>
            <a:r>
              <a:rPr lang="en-US" sz="2000" dirty="0">
                <a:latin typeface="Cambria" panose="02040503050406030204" pitchFamily="18" charset="0"/>
                <a:ea typeface="Cambria" panose="02040503050406030204" pitchFamily="18" charset="0"/>
              </a:rPr>
              <a:t> :- </a:t>
            </a:r>
            <a:r>
              <a:rPr lang="en-US" sz="2000" dirty="0">
                <a:effectLst/>
                <a:latin typeface="Cambria" panose="02040503050406030204" pitchFamily="18" charset="0"/>
                <a:ea typeface="Cambria" panose="02040503050406030204" pitchFamily="18" charset="0"/>
              </a:rPr>
              <a:t>this work describes an off-line cursive handwriting detection system based on HMM that employs discrete and hybrid modelling techniques. Handwriting recognition studies are contrasted using a discrete technique and two alternative hybrid approaches </a:t>
            </a:r>
          </a:p>
          <a:p>
            <a:pPr marL="457200" indent="-457200">
              <a:buFont typeface="+mj-lt"/>
              <a:buAutoNum type="arabicPeriod"/>
            </a:pPr>
            <a:r>
              <a:rPr lang="en-US" sz="2000" dirty="0">
                <a:effectLst/>
                <a:latin typeface="Cambria" panose="02040503050406030204" pitchFamily="18" charset="0"/>
                <a:ea typeface="Cambria" panose="02040503050406030204" pitchFamily="18" charset="0"/>
              </a:rPr>
              <a:t>O.V. Ramana Murthy :- have published a work that shows how to </a:t>
            </a:r>
            <a:r>
              <a:rPr lang="en-US" sz="2000" dirty="0" err="1">
                <a:effectLst/>
                <a:latin typeface="Cambria" panose="02040503050406030204" pitchFamily="18" charset="0"/>
                <a:ea typeface="Cambria" panose="02040503050406030204" pitchFamily="18" charset="0"/>
              </a:rPr>
              <a:t>recognise</a:t>
            </a:r>
            <a:r>
              <a:rPr lang="en-US" sz="2000" dirty="0">
                <a:effectLst/>
                <a:latin typeface="Cambria" panose="02040503050406030204" pitchFamily="18" charset="0"/>
                <a:ea typeface="Cambria" panose="02040503050406030204" pitchFamily="18" charset="0"/>
              </a:rPr>
              <a:t> handwritten Hindi and English digits by modelling them as exponential membership functions that act as a fuzzy model. Altering the exponential membership functions outfitted to the fuzzy sets allows for detection.</a:t>
            </a:r>
          </a:p>
          <a:p>
            <a:pPr marL="457200" indent="-457200">
              <a:buFont typeface="+mj-lt"/>
              <a:buAutoNum type="arabicPeriod"/>
            </a:pPr>
            <a:r>
              <a:rPr lang="en-IN" sz="2000" dirty="0">
                <a:effectLst/>
                <a:latin typeface="Cambria" panose="02040503050406030204" pitchFamily="18" charset="0"/>
                <a:ea typeface="Cambria" panose="02040503050406030204" pitchFamily="18" charset="0"/>
              </a:rPr>
              <a:t>R. Bajaj, L. Dey, S. Chaudhari </a:t>
            </a:r>
            <a:r>
              <a:rPr lang="en-IN" sz="2000" dirty="0">
                <a:latin typeface="Cambria" panose="02040503050406030204" pitchFamily="18" charset="0"/>
                <a:ea typeface="Cambria" panose="02040503050406030204" pitchFamily="18" charset="0"/>
              </a:rPr>
              <a:t>:- </a:t>
            </a:r>
            <a:r>
              <a:rPr lang="en-IN" sz="2000" dirty="0">
                <a:effectLst/>
                <a:latin typeface="Cambria" panose="02040503050406030204" pitchFamily="18" charset="0"/>
                <a:ea typeface="Cambria" panose="02040503050406030204" pitchFamily="18" charset="0"/>
              </a:rPr>
              <a:t>For the classification of Devanagari numerals, researchers used three different types of characteristics: moment features, density features, and component descriptive features. For handwritten Devanagari numerals, they presented a multi classifier connectionist design to improve recognition dependability, and they achieved 89.6% accuracy.</a:t>
            </a:r>
          </a:p>
          <a:p>
            <a:endParaRPr lang="en-IN" dirty="0"/>
          </a:p>
        </p:txBody>
      </p:sp>
    </p:spTree>
    <p:extLst>
      <p:ext uri="{BB962C8B-B14F-4D97-AF65-F5344CB8AC3E}">
        <p14:creationId xmlns:p14="http://schemas.microsoft.com/office/powerpoint/2010/main" val="4254403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340</TotalTime>
  <Words>1980</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Cambria</vt:lpstr>
      <vt:lpstr>charter</vt:lpstr>
      <vt:lpstr>Corbel</vt:lpstr>
      <vt:lpstr>Symbol</vt:lpstr>
      <vt:lpstr>Times New Roman</vt:lpstr>
      <vt:lpstr>Parallax</vt:lpstr>
      <vt:lpstr>Handwritten to Text convertor using Deep Learning</vt:lpstr>
      <vt:lpstr>PowerPoint Presentation</vt:lpstr>
      <vt:lpstr>PowerPoint Presentation</vt:lpstr>
      <vt:lpstr>          What is Deep Learning?</vt:lpstr>
      <vt:lpstr>What is an artificial neural network?</vt:lpstr>
      <vt:lpstr>PowerPoint Presentation</vt:lpstr>
      <vt:lpstr>PowerPoint Presentation</vt:lpstr>
      <vt:lpstr>Literature survey</vt:lpstr>
      <vt:lpstr>PowerPoint Presentation</vt:lpstr>
      <vt:lpstr>PowerPoint Presentation</vt:lpstr>
      <vt:lpstr>Flowchart</vt:lpstr>
      <vt:lpstr>Image acquisition</vt:lpstr>
      <vt:lpstr>Image Pre-processing</vt:lpstr>
      <vt:lpstr>Feature Extraction (CNN)</vt:lpstr>
      <vt:lpstr>PowerPoint Presentation</vt:lpstr>
      <vt:lpstr>Recurrent Neural Network (RNN)</vt:lpstr>
      <vt:lpstr>Connectionist Temporal Classification (CTC)</vt:lpstr>
      <vt:lpstr>CTC Loss or Probability : </vt:lpstr>
      <vt:lpstr>Result</vt:lpstr>
      <vt:lpstr>PowerPoint Presentation</vt:lpstr>
      <vt:lpstr>PowerPoint Presentation</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to Text convertor using Deep Learning</dc:title>
  <dc:creator>Keerthana Mallavarapu</dc:creator>
  <cp:lastModifiedBy>Keerthana Mallavarapu</cp:lastModifiedBy>
  <cp:revision>26</cp:revision>
  <dcterms:created xsi:type="dcterms:W3CDTF">2021-06-16T14:54:27Z</dcterms:created>
  <dcterms:modified xsi:type="dcterms:W3CDTF">2021-06-23T06:47:43Z</dcterms:modified>
</cp:coreProperties>
</file>