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9712"/>
            <a:ext cx="9144000" cy="238760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4488"/>
            <a:ext cx="9144000" cy="1655762"/>
          </a:xfrm>
        </p:spPr>
        <p:txBody>
          <a:bodyPr/>
          <a:lstStyle/>
          <a:p>
            <a:r>
              <a:rPr lang="en-GB"/>
              <a:t>Customer Behaviour </a:t>
            </a:r>
            <a:r>
              <a:rPr lang="en-GB" dirty="0"/>
              <a:t>P</a:t>
            </a:r>
            <a:r>
              <a:rPr lang="en-GB"/>
              <a:t>rediction</a:t>
            </a:r>
            <a:endParaRPr lang="en-GB" dirty="0"/>
          </a:p>
        </p:txBody>
      </p:sp>
      <p:pic>
        <p:nvPicPr>
          <p:cNvPr id="1026" name="Picture 2" descr="British Airways Symbol">
            <a:extLst>
              <a:ext uri="{FF2B5EF4-FFF2-40B4-BE49-F238E27FC236}">
                <a16:creationId xmlns:a16="http://schemas.microsoft.com/office/drawing/2014/main" id="{B79FC689-3621-B88A-1EF2-91068182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642938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9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00A5D9-960C-89B3-A28C-081D56522C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5" y="3428999"/>
            <a:ext cx="5863815" cy="335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9FC76-A814-D4E8-982C-B83C9738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19" y="983804"/>
            <a:ext cx="2423370" cy="181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8EB6F-B91F-D409-1811-7ADE7049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705" y="983804"/>
            <a:ext cx="3017782" cy="1813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66E95F-C2C6-9C99-563C-EE6CD5634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726" y="983804"/>
            <a:ext cx="4372947" cy="22261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A51295-76C4-8A9C-ED8B-358865FFEAE4}"/>
              </a:ext>
            </a:extLst>
          </p:cNvPr>
          <p:cNvSpPr/>
          <p:nvPr/>
        </p:nvSpPr>
        <p:spPr>
          <a:xfrm>
            <a:off x="0" y="-38100"/>
            <a:ext cx="12192000" cy="904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9E0AB-48DF-DE31-F1A3-CF186843449B}"/>
              </a:ext>
            </a:extLst>
          </p:cNvPr>
          <p:cNvSpPr txBox="1"/>
          <p:nvPr/>
        </p:nvSpPr>
        <p:spPr>
          <a:xfrm>
            <a:off x="95249" y="78929"/>
            <a:ext cx="446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INSIGHTS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510E0-5DB5-9C9D-5E14-DBC356DA8BAD}"/>
              </a:ext>
            </a:extLst>
          </p:cNvPr>
          <p:cNvSpPr/>
          <p:nvPr/>
        </p:nvSpPr>
        <p:spPr>
          <a:xfrm>
            <a:off x="218719" y="2854841"/>
            <a:ext cx="2423370" cy="455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100" dirty="0">
                <a:solidFill>
                  <a:schemeClr val="tx1"/>
                </a:solidFill>
              </a:rPr>
              <a:t>Customers have booked more flights on Mondays and least lights on Saturdays.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FA4755-A216-EC6C-D121-58F8FF023755}"/>
              </a:ext>
            </a:extLst>
          </p:cNvPr>
          <p:cNvSpPr/>
          <p:nvPr/>
        </p:nvSpPr>
        <p:spPr>
          <a:xfrm>
            <a:off x="2778704" y="2854841"/>
            <a:ext cx="3017781" cy="455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400" dirty="0">
                <a:solidFill>
                  <a:schemeClr val="tx1"/>
                </a:solidFill>
              </a:rPr>
              <a:t>Customers have booked Roundtrips more instead of One way trip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BEE9CE-3690-532A-42E0-405C746FCCD3}"/>
              </a:ext>
            </a:extLst>
          </p:cNvPr>
          <p:cNvSpPr/>
          <p:nvPr/>
        </p:nvSpPr>
        <p:spPr>
          <a:xfrm>
            <a:off x="10479916" y="983804"/>
            <a:ext cx="1597783" cy="22261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Most number of flights bookings have been done from the customers of Malaysia, followed by Australia and China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AB18A2-B13C-C311-CFD0-AA6F34B5ABDF}"/>
              </a:ext>
            </a:extLst>
          </p:cNvPr>
          <p:cNvSpPr/>
          <p:nvPr/>
        </p:nvSpPr>
        <p:spPr>
          <a:xfrm>
            <a:off x="6265691" y="4769224"/>
            <a:ext cx="5812008" cy="20098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chemeClr val="tx1"/>
                </a:solidFill>
              </a:rPr>
              <a:t>Model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Accuracy =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Precision = 0.87 (0 – unlikely to make a booking) and 0.56 (1 – likely to make a booking)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Recall = 0.99 (0 - </a:t>
            </a:r>
            <a:r>
              <a:rPr lang="en-US" sz="1100" dirty="0">
                <a:solidFill>
                  <a:schemeClr val="tx1"/>
                </a:solidFill>
              </a:rPr>
              <a:t>correctly identified 99% of the instances that were actually not making a booking</a:t>
            </a:r>
            <a:r>
              <a:rPr lang="en-IN" sz="1100" dirty="0">
                <a:solidFill>
                  <a:schemeClr val="tx1"/>
                </a:solidFill>
              </a:rPr>
              <a:t>) and 0.11 (1 - </a:t>
            </a:r>
            <a:r>
              <a:rPr lang="en-US" sz="1100">
                <a:solidFill>
                  <a:schemeClr val="tx1"/>
                </a:solidFill>
              </a:rPr>
              <a:t>identified only 11% of the instances that were actually making a booking.</a:t>
            </a:r>
            <a:r>
              <a:rPr lang="en-IN" sz="1100">
                <a:solidFill>
                  <a:schemeClr val="tx1"/>
                </a:solidFill>
              </a:rPr>
              <a:t>)</a:t>
            </a:r>
            <a:endParaRPr lang="en-IN" sz="1100" dirty="0">
              <a:solidFill>
                <a:schemeClr val="tx1"/>
              </a:solidFill>
            </a:endParaRPr>
          </a:p>
          <a:p>
            <a:r>
              <a:rPr lang="en-IN" sz="1100" b="1" dirty="0">
                <a:solidFill>
                  <a:schemeClr val="tx1"/>
                </a:solidFill>
              </a:rPr>
              <a:t>Feature Importance:</a:t>
            </a:r>
          </a:p>
          <a:p>
            <a:r>
              <a:rPr lang="en-IN" sz="1100" b="1" dirty="0">
                <a:solidFill>
                  <a:schemeClr val="tx1"/>
                </a:solidFill>
              </a:rPr>
              <a:t>Purchase lead </a:t>
            </a:r>
            <a:r>
              <a:rPr lang="en-IN" sz="1100" dirty="0">
                <a:solidFill>
                  <a:schemeClr val="tx1"/>
                </a:solidFill>
              </a:rPr>
              <a:t>is the most important feature for this predictive modelling. Purchase lead </a:t>
            </a:r>
            <a:r>
              <a:rPr lang="en-US" sz="1100" dirty="0">
                <a:solidFill>
                  <a:schemeClr val="tx1"/>
                </a:solidFill>
              </a:rPr>
              <a:t>represents the number of days in advance a customer made a purchase or booking for a flight. British airlines should use this information to understand </a:t>
            </a:r>
            <a:r>
              <a:rPr lang="en-US" sz="1100" b="1" dirty="0">
                <a:solidFill>
                  <a:schemeClr val="tx1"/>
                </a:solidFill>
              </a:rPr>
              <a:t>customer booking behavior and plan their services and marketing accordingly.</a:t>
            </a:r>
            <a:endParaRPr lang="en-US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D547F9-FD8A-7467-F8B3-2B8AB298D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691" y="3428999"/>
            <a:ext cx="4214225" cy="12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174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Keerthana Mallavarapu</cp:lastModifiedBy>
  <cp:revision>4</cp:revision>
  <dcterms:created xsi:type="dcterms:W3CDTF">2022-12-06T11:13:27Z</dcterms:created>
  <dcterms:modified xsi:type="dcterms:W3CDTF">2023-10-22T23:17:48Z</dcterms:modified>
</cp:coreProperties>
</file>