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MS)" panose="020F0502020204030204" pitchFamily="34" charset="0"/>
      <p:regular r:id="rId14"/>
    </p:embeddedFont>
    <p:embeddedFont>
      <p:font typeface="Times New Roman Bold" panose="02030802070405020303" pitchFamily="18" charset="0"/>
      <p:regular r:id="rId15"/>
    </p:embeddedFont>
    <p:embeddedFont>
      <p:font typeface="Trebuchet MS" panose="020B0603020202020204" pitchFamily="34" charset="0"/>
      <p:regular r:id="rId16"/>
    </p:embeddedFont>
    <p:embeddedFont>
      <p:font typeface="Trebuchet MS Bold" panose="020B0703020202020204" pitchFamily="3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2.fntdata"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3.png" /><Relationship Id="rId4" Type="http://schemas.openxmlformats.org/officeDocument/2006/relationships/image" Target="../media/image2.svg" /></Relationships>
</file>

<file path=ppt/slides/_rels/slide10.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5.svg" /><Relationship Id="rId2" Type="http://schemas.openxmlformats.org/officeDocument/2006/relationships/image" Target="../media/image4.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0.jpeg" /><Relationship Id="rId3" Type="http://schemas.openxmlformats.org/officeDocument/2006/relationships/image" Target="../media/image5.svg" /><Relationship Id="rId7" Type="http://schemas.openxmlformats.org/officeDocument/2006/relationships/image" Target="../media/image6.png" /><Relationship Id="rId2" Type="http://schemas.openxmlformats.org/officeDocument/2006/relationships/image" Target="../media/image4.png" /><Relationship Id="rId1" Type="http://schemas.openxmlformats.org/officeDocument/2006/relationships/slideLayout" Target="../slideLayouts/slideLayout7.xml" /><Relationship Id="rId6" Type="http://schemas.openxmlformats.org/officeDocument/2006/relationships/image" Target="../media/image9.png" /><Relationship Id="rId5" Type="http://schemas.openxmlformats.org/officeDocument/2006/relationships/image" Target="../media/image8.svg"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2285999" y="-49242"/>
            <a:ext cx="11444288" cy="1581074"/>
          </a:xfrm>
          <a:prstGeom prst="rect">
            <a:avLst/>
          </a:prstGeom>
        </p:spPr>
        <p:txBody>
          <a:bodyPr lIns="0" tIns="0" rIns="0" bIns="0" rtlCol="0" anchor="t">
            <a:spAutoFit/>
          </a:bodyPr>
          <a:lstStyle/>
          <a:p>
            <a:pPr algn="l">
              <a:lnSpc>
                <a:spcPts val="5759"/>
              </a:lnSpc>
            </a:pPr>
            <a:r>
              <a:rPr lang="en-US" sz="4800" b="1">
                <a:solidFill>
                  <a:srgbClr val="0F0F0F"/>
                </a:solidFill>
                <a:latin typeface="Times New Roman Bold"/>
                <a:ea typeface="Times New Roman Bold"/>
                <a:cs typeface="Times New Roman Bold"/>
                <a:sym typeface="Times New Roman Bold"/>
              </a:rPr>
              <a:t>Digital Portfolio </a:t>
            </a:r>
          </a:p>
          <a:p>
            <a:pPr algn="l">
              <a:lnSpc>
                <a:spcPts val="5759"/>
              </a:lnSpc>
            </a:pPr>
            <a:endParaRPr lang="en-US" sz="4800" b="1">
              <a:solidFill>
                <a:srgbClr val="0F0F0F"/>
              </a:solidFill>
              <a:latin typeface="Times New Roman Bold"/>
              <a:ea typeface="Times New Roman Bold"/>
              <a:cs typeface="Times New Roman Bold"/>
              <a:sym typeface="Times New Roman Bold"/>
            </a:endParaRPr>
          </a:p>
        </p:txBody>
      </p:sp>
      <p:grpSp>
        <p:nvGrpSpPr>
          <p:cNvPr id="28" name="Group 28"/>
          <p:cNvGrpSpPr>
            <a:grpSpLocks noChangeAspect="1"/>
          </p:cNvGrpSpPr>
          <p:nvPr/>
        </p:nvGrpSpPr>
        <p:grpSpPr>
          <a:xfrm>
            <a:off x="1014412" y="9701212"/>
            <a:ext cx="3214688" cy="300038"/>
            <a:chOff x="0" y="0"/>
            <a:chExt cx="4286250" cy="400050"/>
          </a:xfrm>
        </p:grpSpPr>
        <p:sp>
          <p:nvSpPr>
            <p:cNvPr id="29" name="Freeform 2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1" name="TextBox 31"/>
          <p:cNvSpPr txBox="1"/>
          <p:nvPr/>
        </p:nvSpPr>
        <p:spPr>
          <a:xfrm>
            <a:off x="3923253" y="4950270"/>
            <a:ext cx="12733020" cy="3867150"/>
          </a:xfrm>
          <a:prstGeom prst="rect">
            <a:avLst/>
          </a:prstGeom>
        </p:spPr>
        <p:txBody>
          <a:bodyPr lIns="0" tIns="0" rIns="0" bIns="0" rtlCol="0" anchor="t">
            <a:spAutoFit/>
          </a:bodyPr>
          <a:lstStyle/>
          <a:p>
            <a:pPr algn="l">
              <a:lnSpc>
                <a:spcPts val="4320"/>
              </a:lnSpc>
            </a:pPr>
            <a:r>
              <a:rPr lang="en-US" sz="3600">
                <a:solidFill>
                  <a:srgbClr val="000000"/>
                </a:solidFill>
                <a:latin typeface="Calibri (MS)"/>
                <a:ea typeface="Calibri (MS)"/>
                <a:cs typeface="Calibri (MS)"/>
                <a:sym typeface="Calibri (MS)"/>
              </a:rPr>
              <a:t>STUDENT NAME: M.Keerthika</a:t>
            </a:r>
          </a:p>
          <a:p>
            <a:pPr algn="l">
              <a:lnSpc>
                <a:spcPts val="4320"/>
              </a:lnSpc>
            </a:pPr>
            <a:r>
              <a:rPr lang="en-US" sz="3600">
                <a:solidFill>
                  <a:srgbClr val="000000"/>
                </a:solidFill>
                <a:latin typeface="Calibri (MS)"/>
                <a:ea typeface="Calibri (MS)"/>
                <a:cs typeface="Calibri (MS)"/>
                <a:sym typeface="Calibri (MS)"/>
              </a:rPr>
              <a:t>REGISTER NO:2426j0667 </a:t>
            </a:r>
          </a:p>
          <a:p>
            <a:pPr algn="l">
              <a:lnSpc>
                <a:spcPts val="4320"/>
              </a:lnSpc>
            </a:pPr>
            <a:r>
              <a:rPr lang="en-US" sz="3600">
                <a:solidFill>
                  <a:srgbClr val="000000"/>
                </a:solidFill>
                <a:latin typeface="Calibri (MS)"/>
                <a:ea typeface="Calibri (MS)"/>
                <a:cs typeface="Calibri (MS)"/>
                <a:sym typeface="Calibri (MS)"/>
              </a:rPr>
              <a:t>NMID:2AAB676CA591E2298064E6211B9A4C4A</a:t>
            </a:r>
          </a:p>
          <a:p>
            <a:pPr algn="l">
              <a:lnSpc>
                <a:spcPts val="4320"/>
              </a:lnSpc>
            </a:pPr>
            <a:r>
              <a:rPr lang="en-US" sz="3600">
                <a:solidFill>
                  <a:srgbClr val="000000"/>
                </a:solidFill>
                <a:latin typeface="Calibri (MS)"/>
                <a:ea typeface="Calibri (MS)"/>
                <a:cs typeface="Calibri (MS)"/>
                <a:sym typeface="Calibri (MS)"/>
              </a:rPr>
              <a:t>DEPARTMENT: Bsc(Information technology)</a:t>
            </a:r>
          </a:p>
          <a:p>
            <a:pPr algn="l">
              <a:lnSpc>
                <a:spcPts val="4320"/>
              </a:lnSpc>
            </a:pPr>
            <a:r>
              <a:rPr lang="en-US" sz="3600">
                <a:solidFill>
                  <a:srgbClr val="000000"/>
                </a:solidFill>
                <a:latin typeface="Calibri (MS)"/>
                <a:ea typeface="Calibri (MS)"/>
                <a:cs typeface="Calibri (MS)"/>
                <a:sym typeface="Calibri (MS)"/>
              </a:rPr>
              <a:t>COLLEGE /UNIVERSITY : Kamalam college of arts and science, Bharathiyar University </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9" name="Group 29"/>
          <p:cNvGrpSpPr>
            <a:grpSpLocks noChangeAspect="1"/>
          </p:cNvGrpSpPr>
          <p:nvPr/>
        </p:nvGrpSpPr>
        <p:grpSpPr>
          <a:xfrm>
            <a:off x="100012" y="5072060"/>
            <a:ext cx="3700462" cy="5129212"/>
            <a:chOff x="0" y="0"/>
            <a:chExt cx="4933950" cy="6838950"/>
          </a:xfrm>
        </p:grpSpPr>
        <p:sp>
          <p:nvSpPr>
            <p:cNvPr id="30" name="Freeform 30"/>
            <p:cNvSpPr/>
            <p:nvPr/>
          </p:nvSpPr>
          <p:spPr>
            <a:xfrm>
              <a:off x="0" y="0"/>
              <a:ext cx="4933950" cy="6838950"/>
            </a:xfrm>
            <a:custGeom>
              <a:avLst/>
              <a:gdLst/>
              <a:ahLst/>
              <a:cxnLst/>
              <a:rect l="l" t="t" r="r" b="b"/>
              <a:pathLst>
                <a:path w="4933950" h="6838950">
                  <a:moveTo>
                    <a:pt x="0" y="0"/>
                  </a:moveTo>
                  <a:lnTo>
                    <a:pt x="4933950" y="0"/>
                  </a:lnTo>
                  <a:lnTo>
                    <a:pt x="4933950" y="6838950"/>
                  </a:lnTo>
                  <a:lnTo>
                    <a:pt x="0" y="6838950"/>
                  </a:lnTo>
                  <a:lnTo>
                    <a:pt x="0" y="0"/>
                  </a:lnTo>
                  <a:close/>
                </a:path>
              </a:pathLst>
            </a:custGeom>
            <a:blipFill>
              <a:blip r:embed="rId2"/>
              <a:stretch>
                <a:fillRect t="-1428" b="-1428"/>
              </a:stretch>
            </a:blipFill>
          </p:spPr>
        </p:sp>
      </p:grpSp>
      <p:sp>
        <p:nvSpPr>
          <p:cNvPr id="31" name="Freeform 31"/>
          <p:cNvSpPr/>
          <p:nvPr/>
        </p:nvSpPr>
        <p:spPr>
          <a:xfrm>
            <a:off x="10972800" y="2590138"/>
            <a:ext cx="4229824" cy="7407523"/>
          </a:xfrm>
          <a:custGeom>
            <a:avLst/>
            <a:gdLst/>
            <a:ahLst/>
            <a:cxnLst/>
            <a:rect l="l" t="t" r="r" b="b"/>
            <a:pathLst>
              <a:path w="4229824" h="7407523">
                <a:moveTo>
                  <a:pt x="0" y="0"/>
                </a:moveTo>
                <a:lnTo>
                  <a:pt x="4229824" y="0"/>
                </a:lnTo>
                <a:lnTo>
                  <a:pt x="4229824" y="7407522"/>
                </a:lnTo>
                <a:lnTo>
                  <a:pt x="0" y="7407522"/>
                </a:lnTo>
                <a:lnTo>
                  <a:pt x="0" y="0"/>
                </a:lnTo>
                <a:close/>
              </a:path>
            </a:pathLst>
          </a:custGeom>
          <a:blipFill>
            <a:blip r:embed="rId3"/>
            <a:stretch>
              <a:fillRect l="-707" r="-707" b="-29770"/>
            </a:stretch>
          </a:blipFill>
        </p:spPr>
      </p:sp>
      <p:sp>
        <p:nvSpPr>
          <p:cNvPr id="32" name="TextBox 32"/>
          <p:cNvSpPr txBox="1"/>
          <p:nvPr/>
        </p:nvSpPr>
        <p:spPr>
          <a:xfrm>
            <a:off x="1109662" y="579817"/>
            <a:ext cx="12720638" cy="15806977"/>
          </a:xfrm>
          <a:prstGeom prst="rect">
            <a:avLst/>
          </a:prstGeom>
        </p:spPr>
        <p:txBody>
          <a:bodyPr lIns="0" tIns="0" rIns="0" bIns="0" rtlCol="0" anchor="t">
            <a:spAutoFit/>
          </a:bodyPr>
          <a:lstStyle/>
          <a:p>
            <a:pPr algn="l">
              <a:lnSpc>
                <a:spcPts val="11921"/>
              </a:lnSpc>
            </a:pPr>
            <a:r>
              <a:rPr lang="en-US" sz="6375" b="1" spc="19">
                <a:solidFill>
                  <a:srgbClr val="000000"/>
                </a:solidFill>
                <a:latin typeface="Trebuchet MS Bold"/>
                <a:ea typeface="Trebuchet MS Bold"/>
                <a:cs typeface="Trebuchet MS Bold"/>
                <a:sym typeface="Trebuchet MS Bold"/>
              </a:rPr>
              <a:t>RESULTS AND SCREENSHOTS</a:t>
            </a:r>
          </a:p>
          <a:p>
            <a:pPr algn="l">
              <a:lnSpc>
                <a:spcPts val="11921"/>
              </a:lnSpc>
            </a:pPr>
            <a:endParaRPr lang="en-US" sz="6375" b="1" spc="19">
              <a:solidFill>
                <a:srgbClr val="000000"/>
              </a:solidFill>
              <a:latin typeface="Trebuchet MS Bold"/>
              <a:ea typeface="Trebuchet MS Bold"/>
              <a:cs typeface="Trebuchet MS Bold"/>
              <a:sym typeface="Trebuchet MS Bold"/>
            </a:endParaRPr>
          </a:p>
          <a:p>
            <a:pPr algn="l">
              <a:lnSpc>
                <a:spcPts val="8228"/>
              </a:lnSpc>
            </a:pPr>
            <a:r>
              <a:rPr lang="en-US" sz="4400" b="1" spc="13">
                <a:solidFill>
                  <a:srgbClr val="000000"/>
                </a:solidFill>
                <a:latin typeface="Trebuchet MS Bold"/>
                <a:ea typeface="Trebuchet MS Bold"/>
                <a:cs typeface="Trebuchet MS Bold"/>
                <a:sym typeface="Trebuchet MS Bold"/>
              </a:rPr>
              <a:t>        </a:t>
            </a:r>
            <a:r>
              <a:rPr lang="en-US" sz="4400" spc="13">
                <a:solidFill>
                  <a:srgbClr val="000000"/>
                </a:solidFill>
                <a:latin typeface="Trebuchet MS"/>
                <a:ea typeface="Trebuchet MS"/>
                <a:cs typeface="Trebuchet MS"/>
                <a:sym typeface="Trebuchet MS"/>
              </a:rPr>
              <a:t>Overall, it reflects strong UI/UX</a:t>
            </a:r>
          </a:p>
          <a:p>
            <a:pPr algn="l">
              <a:lnSpc>
                <a:spcPts val="8228"/>
              </a:lnSpc>
            </a:pPr>
            <a:r>
              <a:rPr lang="en-US" sz="4400" spc="13">
                <a:solidFill>
                  <a:srgbClr val="000000"/>
                </a:solidFill>
                <a:latin typeface="Trebuchet MS"/>
                <a:ea typeface="Trebuchet MS"/>
                <a:cs typeface="Trebuchet MS"/>
                <a:sym typeface="Trebuchet MS"/>
              </a:rPr>
              <a:t>             skills with a focus on clarity,</a:t>
            </a:r>
          </a:p>
          <a:p>
            <a:pPr algn="l">
              <a:lnSpc>
                <a:spcPts val="8228"/>
              </a:lnSpc>
            </a:pPr>
            <a:r>
              <a:rPr lang="en-US" sz="4400" spc="13">
                <a:solidFill>
                  <a:srgbClr val="000000"/>
                </a:solidFill>
                <a:latin typeface="Trebuchet MS"/>
                <a:ea typeface="Trebuchet MS"/>
                <a:cs typeface="Trebuchet MS"/>
                <a:sym typeface="Trebuchet MS"/>
              </a:rPr>
              <a:t>              Usability, and modern    </a:t>
            </a:r>
          </a:p>
          <a:p>
            <a:pPr algn="l">
              <a:lnSpc>
                <a:spcPts val="8228"/>
              </a:lnSpc>
            </a:pPr>
            <a:r>
              <a:rPr lang="en-US" sz="4400" spc="13">
                <a:solidFill>
                  <a:srgbClr val="000000"/>
                </a:solidFill>
                <a:latin typeface="Trebuchet MS"/>
                <a:ea typeface="Trebuchet MS"/>
                <a:cs typeface="Trebuchet MS"/>
                <a:sym typeface="Trebuchet MS"/>
              </a:rPr>
              <a:t>               presentation.</a:t>
            </a:r>
          </a:p>
          <a:p>
            <a:pPr algn="l">
              <a:lnSpc>
                <a:spcPts val="11921"/>
              </a:lnSpc>
            </a:pPr>
            <a:endParaRPr lang="en-US" sz="4400" spc="13">
              <a:solidFill>
                <a:srgbClr val="000000"/>
              </a:solidFill>
              <a:latin typeface="Trebuchet MS"/>
              <a:ea typeface="Trebuchet MS"/>
              <a:cs typeface="Trebuchet MS"/>
              <a:sym typeface="Trebuchet MS"/>
            </a:endParaRPr>
          </a:p>
          <a:p>
            <a:pPr algn="l">
              <a:lnSpc>
                <a:spcPts val="11921"/>
              </a:lnSpc>
            </a:pPr>
            <a:endParaRPr lang="en-US" sz="4400" spc="13">
              <a:solidFill>
                <a:srgbClr val="000000"/>
              </a:solidFill>
              <a:latin typeface="Trebuchet MS"/>
              <a:ea typeface="Trebuchet MS"/>
              <a:cs typeface="Trebuchet MS"/>
              <a:sym typeface="Trebuchet MS"/>
            </a:endParaRPr>
          </a:p>
          <a:p>
            <a:pPr algn="l">
              <a:lnSpc>
                <a:spcPts val="11921"/>
              </a:lnSpc>
            </a:pPr>
            <a:endParaRPr lang="en-US" sz="4400" spc="13">
              <a:solidFill>
                <a:srgbClr val="000000"/>
              </a:solidFill>
              <a:latin typeface="Trebuchet MS"/>
              <a:ea typeface="Trebuchet MS"/>
              <a:cs typeface="Trebuchet MS"/>
              <a:sym typeface="Trebuchet MS"/>
            </a:endParaRPr>
          </a:p>
          <a:p>
            <a:pPr algn="l">
              <a:lnSpc>
                <a:spcPts val="11921"/>
              </a:lnSpc>
            </a:pPr>
            <a:endParaRPr lang="en-US" sz="4400" spc="13">
              <a:solidFill>
                <a:srgbClr val="000000"/>
              </a:solidFill>
              <a:latin typeface="Trebuchet MS"/>
              <a:ea typeface="Trebuchet MS"/>
              <a:cs typeface="Trebuchet MS"/>
              <a:sym typeface="Trebuchet MS"/>
            </a:endParaRPr>
          </a:p>
          <a:p>
            <a:pPr algn="l">
              <a:lnSpc>
                <a:spcPts val="11921"/>
              </a:lnSpc>
            </a:pPr>
            <a:endParaRPr lang="en-US" sz="4400" spc="13">
              <a:solidFill>
                <a:srgbClr val="000000"/>
              </a:solidFill>
              <a:latin typeface="Trebuchet MS"/>
              <a:ea typeface="Trebuchet MS"/>
              <a:cs typeface="Trebuchet MS"/>
              <a:sym typeface="Trebuchet MS"/>
            </a:endParaRPr>
          </a:p>
          <a:p>
            <a:pPr algn="l">
              <a:lnSpc>
                <a:spcPts val="7650"/>
              </a:lnSpc>
            </a:pPr>
            <a:endParaRPr lang="en-US" sz="4400" spc="13">
              <a:solidFill>
                <a:srgbClr val="000000"/>
              </a:solidFill>
              <a:latin typeface="Trebuchet MS"/>
              <a:ea typeface="Trebuchet MS"/>
              <a:cs typeface="Trebuchet MS"/>
              <a:sym typeface="Trebuchet MS"/>
            </a:endParaRPr>
          </a:p>
        </p:txBody>
      </p:sp>
      <p:sp>
        <p:nvSpPr>
          <p:cNvPr id="33" name="TextBox 33"/>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8" name="Group 28"/>
          <p:cNvGrpSpPr>
            <a:grpSpLocks noChangeAspect="1"/>
          </p:cNvGrpSpPr>
          <p:nvPr/>
        </p:nvGrpSpPr>
        <p:grpSpPr>
          <a:xfrm>
            <a:off x="2500312" y="9701212"/>
            <a:ext cx="114300" cy="266700"/>
            <a:chOff x="0" y="0"/>
            <a:chExt cx="152400" cy="355600"/>
          </a:xfrm>
        </p:grpSpPr>
        <p:sp>
          <p:nvSpPr>
            <p:cNvPr id="29" name="Freeform 29"/>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
              <a:stretch>
                <a:fillRect l="-66666" r="-66666"/>
              </a:stretch>
            </a:blipFill>
          </p:spPr>
        </p:sp>
      </p:grpSp>
      <p:sp>
        <p:nvSpPr>
          <p:cNvPr id="30" name="TextBox 30"/>
          <p:cNvSpPr txBox="1"/>
          <p:nvPr/>
        </p:nvSpPr>
        <p:spPr>
          <a:xfrm>
            <a:off x="1028700" y="471487"/>
            <a:ext cx="11162909" cy="12782551"/>
          </a:xfrm>
          <a:prstGeom prst="rect">
            <a:avLst/>
          </a:prstGeom>
        </p:spPr>
        <p:txBody>
          <a:bodyPr lIns="0" tIns="0" rIns="0" bIns="0" rtlCol="0" anchor="t">
            <a:spAutoFit/>
          </a:bodyPr>
          <a:lstStyle/>
          <a:p>
            <a:pPr algn="l">
              <a:lnSpc>
                <a:spcPts val="7559"/>
              </a:lnSpc>
            </a:pPr>
            <a:r>
              <a:rPr lang="en-US" sz="6300" b="1">
                <a:solidFill>
                  <a:srgbClr val="000000"/>
                </a:solidFill>
                <a:latin typeface="Trebuchet MS Bold"/>
                <a:ea typeface="Trebuchet MS Bold"/>
                <a:cs typeface="Trebuchet MS Bold"/>
                <a:sym typeface="Trebuchet MS Bold"/>
              </a:rPr>
              <a:t>CONCLUSION</a:t>
            </a:r>
          </a:p>
          <a:p>
            <a:pPr algn="l">
              <a:lnSpc>
                <a:spcPts val="5519"/>
              </a:lnSpc>
            </a:pPr>
            <a:r>
              <a:rPr lang="en-US" sz="4599" b="1">
                <a:solidFill>
                  <a:srgbClr val="000000"/>
                </a:solidFill>
                <a:latin typeface="Trebuchet MS Bold"/>
                <a:ea typeface="Trebuchet MS Bold"/>
                <a:cs typeface="Trebuchet MS Bold"/>
                <a:sym typeface="Trebuchet MS Bold"/>
              </a:rPr>
              <a:t>          </a:t>
            </a:r>
          </a:p>
          <a:p>
            <a:pPr algn="l">
              <a:lnSpc>
                <a:spcPts val="5519"/>
              </a:lnSpc>
            </a:pPr>
            <a:r>
              <a:rPr lang="en-US" sz="4599" b="1">
                <a:solidFill>
                  <a:srgbClr val="000000"/>
                </a:solidFill>
                <a:latin typeface="Trebuchet MS Bold"/>
                <a:ea typeface="Trebuchet MS Bold"/>
                <a:cs typeface="Trebuchet MS Bold"/>
                <a:sym typeface="Trebuchet MS Bold"/>
              </a:rPr>
              <a:t>          </a:t>
            </a:r>
            <a:r>
              <a:rPr lang="en-US" sz="4599">
                <a:solidFill>
                  <a:srgbClr val="000000"/>
                </a:solidFill>
                <a:latin typeface="Trebuchet MS"/>
                <a:ea typeface="Trebuchet MS"/>
                <a:cs typeface="Trebuchet MS"/>
                <a:sym typeface="Trebuchet MS"/>
              </a:rPr>
              <a:t>This portfolio highlights</a:t>
            </a:r>
          </a:p>
          <a:p>
            <a:pPr algn="l">
              <a:lnSpc>
                <a:spcPts val="5519"/>
              </a:lnSpc>
            </a:pPr>
            <a:r>
              <a:rPr lang="en-US" sz="4599">
                <a:solidFill>
                  <a:srgbClr val="000000"/>
                </a:solidFill>
                <a:latin typeface="Trebuchet MS"/>
                <a:ea typeface="Trebuchet MS"/>
                <a:cs typeface="Trebuchet MS"/>
                <a:sym typeface="Trebuchet MS"/>
              </a:rPr>
              <a:t> clean design, responsive layout, and smooth user experience through interactive features. It encourages better digital presentation for designers and helps users easily explore skills, projects, and contact options—benefiting both creators and the community</a:t>
            </a:r>
          </a:p>
          <a:p>
            <a:pPr algn="l">
              <a:lnSpc>
                <a:spcPts val="5519"/>
              </a:lnSpc>
            </a:pPr>
            <a:endParaRPr lang="en-US" sz="4599">
              <a:solidFill>
                <a:srgbClr val="000000"/>
              </a:solidFill>
              <a:latin typeface="Trebuchet MS"/>
              <a:ea typeface="Trebuchet MS"/>
              <a:cs typeface="Trebuchet MS"/>
              <a:sym typeface="Trebuchet MS"/>
            </a:endParaRPr>
          </a:p>
          <a:p>
            <a:pPr algn="l">
              <a:lnSpc>
                <a:spcPts val="5519"/>
              </a:lnSpc>
            </a:pPr>
            <a:endParaRPr lang="en-US" sz="4599">
              <a:solidFill>
                <a:srgbClr val="000000"/>
              </a:solidFill>
              <a:latin typeface="Trebuchet MS"/>
              <a:ea typeface="Trebuchet MS"/>
              <a:cs typeface="Trebuchet MS"/>
              <a:sym typeface="Trebuchet MS"/>
            </a:endParaRPr>
          </a:p>
          <a:p>
            <a:pPr algn="l">
              <a:lnSpc>
                <a:spcPts val="5519"/>
              </a:lnSpc>
            </a:pPr>
            <a:endParaRPr lang="en-US" sz="4599">
              <a:solidFill>
                <a:srgbClr val="000000"/>
              </a:solidFill>
              <a:latin typeface="Trebuchet MS"/>
              <a:ea typeface="Trebuchet MS"/>
              <a:cs typeface="Trebuchet MS"/>
              <a:sym typeface="Trebuchet MS"/>
            </a:endParaRPr>
          </a:p>
          <a:p>
            <a:pPr algn="l">
              <a:lnSpc>
                <a:spcPts val="5519"/>
              </a:lnSpc>
            </a:pPr>
            <a:endParaRPr lang="en-US" sz="4599">
              <a:solidFill>
                <a:srgbClr val="000000"/>
              </a:solidFill>
              <a:latin typeface="Trebuchet MS"/>
              <a:ea typeface="Trebuchet MS"/>
              <a:cs typeface="Trebuchet MS"/>
              <a:sym typeface="Trebuchet MS"/>
            </a:endParaRPr>
          </a:p>
          <a:p>
            <a:pPr algn="l">
              <a:lnSpc>
                <a:spcPts val="5519"/>
              </a:lnSpc>
            </a:pPr>
            <a:endParaRPr lang="en-US" sz="4599">
              <a:solidFill>
                <a:srgbClr val="000000"/>
              </a:solidFill>
              <a:latin typeface="Trebuchet MS"/>
              <a:ea typeface="Trebuchet MS"/>
              <a:cs typeface="Trebuchet MS"/>
              <a:sym typeface="Trebuchet MS"/>
            </a:endParaRPr>
          </a:p>
          <a:p>
            <a:pPr algn="l">
              <a:lnSpc>
                <a:spcPts val="5519"/>
              </a:lnSpc>
            </a:pPr>
            <a:endParaRPr lang="en-US" sz="4599">
              <a:solidFill>
                <a:srgbClr val="000000"/>
              </a:solidFill>
              <a:latin typeface="Trebuchet MS"/>
              <a:ea typeface="Trebuchet MS"/>
              <a:cs typeface="Trebuchet MS"/>
              <a:sym typeface="Trebuchet MS"/>
            </a:endParaRPr>
          </a:p>
          <a:p>
            <a:pPr algn="l">
              <a:lnSpc>
                <a:spcPts val="5519"/>
              </a:lnSpc>
            </a:pPr>
            <a:endParaRPr lang="en-US" sz="4599">
              <a:solidFill>
                <a:srgbClr val="000000"/>
              </a:solidFill>
              <a:latin typeface="Trebuchet MS"/>
              <a:ea typeface="Trebuchet MS"/>
              <a:cs typeface="Trebuchet MS"/>
              <a:sym typeface="Trebuchet MS"/>
            </a:endParaRPr>
          </a:p>
          <a:p>
            <a:pPr algn="l">
              <a:lnSpc>
                <a:spcPts val="5519"/>
              </a:lnSpc>
            </a:pPr>
            <a:endParaRPr lang="en-US" sz="4599">
              <a:solidFill>
                <a:srgbClr val="000000"/>
              </a:solidFill>
              <a:latin typeface="Trebuchet MS"/>
              <a:ea typeface="Trebuchet MS"/>
              <a:cs typeface="Trebuchet MS"/>
              <a:sym typeface="Trebuchet MS"/>
            </a:endParaRP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6"/>
            <a:ext cx="15920464" cy="8543926"/>
          </a:xfrm>
          <a:prstGeom prst="rect">
            <a:avLst/>
          </a:prstGeom>
        </p:spPr>
        <p:txBody>
          <a:bodyPr lIns="0" tIns="0" rIns="0" bIns="0" rtlCol="0" anchor="t">
            <a:spAutoFit/>
          </a:bodyPr>
          <a:lstStyle/>
          <a:p>
            <a:pPr algn="l">
              <a:lnSpc>
                <a:spcPts val="7650"/>
              </a:lnSpc>
            </a:pPr>
            <a:r>
              <a:rPr lang="en-US" sz="6375" b="1" spc="6">
                <a:solidFill>
                  <a:srgbClr val="000000"/>
                </a:solidFill>
                <a:latin typeface="Trebuchet MS Bold"/>
                <a:ea typeface="Trebuchet MS Bold"/>
                <a:cs typeface="Trebuchet MS Bold"/>
                <a:sym typeface="Trebuchet MS Bold"/>
              </a:rPr>
              <a:t>PROJECT TITLE</a:t>
            </a:r>
          </a:p>
          <a:p>
            <a:pPr algn="l">
              <a:lnSpc>
                <a:spcPts val="7650"/>
              </a:lnSpc>
            </a:pPr>
            <a:endParaRPr lang="en-US" sz="6375" b="1" spc="6">
              <a:solidFill>
                <a:srgbClr val="000000"/>
              </a:solidFill>
              <a:latin typeface="Trebuchet MS Bold"/>
              <a:ea typeface="Trebuchet MS Bold"/>
              <a:cs typeface="Trebuchet MS Bold"/>
              <a:sym typeface="Trebuchet MS Bold"/>
            </a:endParaRPr>
          </a:p>
          <a:p>
            <a:pPr algn="l">
              <a:lnSpc>
                <a:spcPts val="6839"/>
              </a:lnSpc>
            </a:pPr>
            <a:r>
              <a:rPr lang="en-US" sz="5700" b="1" spc="5">
                <a:solidFill>
                  <a:srgbClr val="000000"/>
                </a:solidFill>
                <a:latin typeface="Trebuchet MS Bold"/>
                <a:ea typeface="Trebuchet MS Bold"/>
                <a:cs typeface="Trebuchet MS Bold"/>
                <a:sym typeface="Trebuchet MS Bold"/>
              </a:rPr>
              <a:t>               </a:t>
            </a:r>
            <a:r>
              <a:rPr lang="en-US" sz="5700" spc="5">
                <a:solidFill>
                  <a:srgbClr val="000000"/>
                </a:solidFill>
                <a:latin typeface="Trebuchet MS"/>
                <a:ea typeface="Trebuchet MS"/>
                <a:cs typeface="Trebuchet MS"/>
                <a:sym typeface="Trebuchet MS"/>
              </a:rPr>
              <a:t>Interactive Digital portfolio using front end web development-UI UX designer </a:t>
            </a:r>
          </a:p>
          <a:p>
            <a:pPr algn="l">
              <a:lnSpc>
                <a:spcPts val="7650"/>
              </a:lnSpc>
            </a:pPr>
            <a:endParaRPr lang="en-US" sz="5700" spc="5">
              <a:solidFill>
                <a:srgbClr val="000000"/>
              </a:solidFill>
              <a:latin typeface="Trebuchet MS"/>
              <a:ea typeface="Trebuchet MS"/>
              <a:cs typeface="Trebuchet MS"/>
              <a:sym typeface="Trebuchet MS"/>
            </a:endParaRPr>
          </a:p>
          <a:p>
            <a:pPr algn="l">
              <a:lnSpc>
                <a:spcPts val="7650"/>
              </a:lnSpc>
            </a:pPr>
            <a:endParaRPr lang="en-US" sz="5700" spc="5">
              <a:solidFill>
                <a:srgbClr val="000000"/>
              </a:solidFill>
              <a:latin typeface="Trebuchet MS"/>
              <a:ea typeface="Trebuchet MS"/>
              <a:cs typeface="Trebuchet MS"/>
              <a:sym typeface="Trebuchet MS"/>
            </a:endParaRPr>
          </a:p>
          <a:p>
            <a:pPr algn="l">
              <a:lnSpc>
                <a:spcPts val="7650"/>
              </a:lnSpc>
            </a:pPr>
            <a:endParaRPr lang="en-US" sz="5700" spc="5">
              <a:solidFill>
                <a:srgbClr val="000000"/>
              </a:solidFill>
              <a:latin typeface="Trebuchet MS"/>
              <a:ea typeface="Trebuchet MS"/>
              <a:cs typeface="Trebuchet MS"/>
              <a:sym typeface="Trebuchet MS"/>
            </a:endParaRPr>
          </a:p>
          <a:p>
            <a:pPr algn="l">
              <a:lnSpc>
                <a:spcPts val="7650"/>
              </a:lnSpc>
            </a:pPr>
            <a:endParaRPr lang="en-US" sz="5700" spc="5">
              <a:solidFill>
                <a:srgbClr val="000000"/>
              </a:solidFill>
              <a:latin typeface="Trebuchet MS"/>
              <a:ea typeface="Trebuchet MS"/>
              <a:cs typeface="Trebuchet MS"/>
              <a:sym typeface="Trebuchet MS"/>
            </a:endParaRPr>
          </a:p>
          <a:p>
            <a:pPr algn="l">
              <a:lnSpc>
                <a:spcPts val="7650"/>
              </a:lnSpc>
            </a:pPr>
            <a:r>
              <a:rPr lang="en-US" sz="6375" b="1" spc="7">
                <a:solidFill>
                  <a:srgbClr val="000000"/>
                </a:solidFill>
                <a:latin typeface="Trebuchet MS Bold"/>
                <a:ea typeface="Trebuchet MS Bold"/>
                <a:cs typeface="Trebuchet MS Bold"/>
                <a:sym typeface="Trebuchet MS Bold"/>
              </a:rPr>
              <a:t>               </a:t>
            </a:r>
          </a:p>
        </p:txBody>
      </p:sp>
      <p:grpSp>
        <p:nvGrpSpPr>
          <p:cNvPr id="14" name="Group 14"/>
          <p:cNvGrpSpPr>
            <a:grpSpLocks noChangeAspect="1"/>
          </p:cNvGrpSpPr>
          <p:nvPr/>
        </p:nvGrpSpPr>
        <p:grpSpPr>
          <a:xfrm>
            <a:off x="1014412" y="9701212"/>
            <a:ext cx="3214688" cy="300038"/>
            <a:chOff x="0" y="0"/>
            <a:chExt cx="4286250" cy="400050"/>
          </a:xfrm>
        </p:grpSpPr>
        <p:sp>
          <p:nvSpPr>
            <p:cNvPr id="15" name="Freeform 15"/>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4"/>
              <a:stretch>
                <a:fillRect l="-66666" r="-66666"/>
              </a:stretch>
            </a:blipFill>
          </p:spPr>
        </p:sp>
      </p:grpSp>
      <p:grpSp>
        <p:nvGrpSpPr>
          <p:cNvPr id="16" name="Group 16"/>
          <p:cNvGrpSpPr>
            <a:grpSpLocks noChangeAspect="1"/>
          </p:cNvGrpSpPr>
          <p:nvPr/>
        </p:nvGrpSpPr>
        <p:grpSpPr>
          <a:xfrm>
            <a:off x="700088" y="9615488"/>
            <a:ext cx="5557838" cy="442912"/>
            <a:chOff x="0" y="0"/>
            <a:chExt cx="7410450" cy="590550"/>
          </a:xfrm>
        </p:grpSpPr>
        <p:sp>
          <p:nvSpPr>
            <p:cNvPr id="17" name="Freeform 17"/>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5"/>
              <a:stretch>
                <a:fillRect t="-124" b="-124"/>
              </a:stretch>
            </a:blipFill>
          </p:spPr>
        </p:sp>
      </p:grpSp>
      <p:sp>
        <p:nvSpPr>
          <p:cNvPr id="18" name="TextBox 18"/>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a:grpSpLocks noChangeAspect="1"/>
          </p:cNvGrpSpPr>
          <p:nvPr/>
        </p:nvGrpSpPr>
        <p:grpSpPr>
          <a:xfrm>
            <a:off x="16030575" y="9201150"/>
            <a:ext cx="371475" cy="371475"/>
            <a:chOff x="0" y="0"/>
            <a:chExt cx="495300" cy="495300"/>
          </a:xfrm>
        </p:grpSpPr>
        <p:sp>
          <p:nvSpPr>
            <p:cNvPr id="12" name="Freeform 12"/>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6"/>
              <a:stretch>
                <a:fillRect/>
              </a:stretch>
            </a:blipFill>
          </p:spPr>
        </p:sp>
      </p:grpSp>
      <p:grpSp>
        <p:nvGrpSpPr>
          <p:cNvPr id="13" name="Group 13"/>
          <p:cNvGrpSpPr>
            <a:grpSpLocks noChangeAspect="1"/>
          </p:cNvGrpSpPr>
          <p:nvPr/>
        </p:nvGrpSpPr>
        <p:grpSpPr>
          <a:xfrm>
            <a:off x="700088" y="9615488"/>
            <a:ext cx="5557838" cy="442912"/>
            <a:chOff x="0" y="0"/>
            <a:chExt cx="7410450" cy="590550"/>
          </a:xfrm>
        </p:grpSpPr>
        <p:sp>
          <p:nvSpPr>
            <p:cNvPr id="14" name="Freeform 14"/>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7"/>
              <a:stretch>
                <a:fillRect t="-124" b="-124"/>
              </a:stretch>
            </a:blipFill>
          </p:spPr>
        </p:sp>
      </p:grpSp>
      <p:grpSp>
        <p:nvGrpSpPr>
          <p:cNvPr id="15" name="Group 15"/>
          <p:cNvGrpSpPr>
            <a:grpSpLocks noChangeAspect="1"/>
          </p:cNvGrpSpPr>
          <p:nvPr/>
        </p:nvGrpSpPr>
        <p:grpSpPr>
          <a:xfrm>
            <a:off x="71438" y="5729285"/>
            <a:ext cx="2600325" cy="4514847"/>
            <a:chOff x="0" y="0"/>
            <a:chExt cx="3467100" cy="6019796"/>
          </a:xfrm>
        </p:grpSpPr>
        <p:sp>
          <p:nvSpPr>
            <p:cNvPr id="16" name="Freeform 16"/>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8"/>
              <a:stretch>
                <a:fillRect l="-3" r="-3"/>
              </a:stretch>
            </a:blipFill>
          </p:spPr>
        </p:sp>
      </p:grpSp>
      <p:sp>
        <p:nvSpPr>
          <p:cNvPr id="17" name="TextBox 17"/>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AGENDA</a:t>
            </a:r>
          </a:p>
        </p:txBody>
      </p:sp>
      <p:sp>
        <p:nvSpPr>
          <p:cNvPr id="18" name="TextBox 18"/>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9" name="TextBox 19"/>
          <p:cNvSpPr txBox="1"/>
          <p:nvPr/>
        </p:nvSpPr>
        <p:spPr>
          <a:xfrm>
            <a:off x="3683318" y="1479426"/>
            <a:ext cx="7360920" cy="7105651"/>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Calibri (MS)"/>
                <a:ea typeface="Calibri (MS)"/>
                <a:cs typeface="Calibri (MS)"/>
                <a:sym typeface="Calibri (MS)"/>
              </a:rPr>
              <a:t>Problem Statement</a:t>
            </a:r>
          </a:p>
          <a:p>
            <a:pPr marL="760095" lvl="1" indent="-380048" algn="l">
              <a:lnSpc>
                <a:spcPts val="5040"/>
              </a:lnSpc>
              <a:buAutoNum type="arabicPeriod"/>
            </a:pPr>
            <a:r>
              <a:rPr lang="en-US" sz="4200">
                <a:solidFill>
                  <a:srgbClr val="0D0D0D"/>
                </a:solidFill>
                <a:latin typeface="Calibri (MS)"/>
                <a:ea typeface="Calibri (MS)"/>
                <a:cs typeface="Calibri (MS)"/>
                <a:sym typeface="Calibri (MS)"/>
              </a:rPr>
              <a:t>Project Overview</a:t>
            </a:r>
          </a:p>
          <a:p>
            <a:pPr marL="760095" lvl="1" indent="-380048" algn="l">
              <a:lnSpc>
                <a:spcPts val="5040"/>
              </a:lnSpc>
              <a:buAutoNum type="arabicPeriod"/>
            </a:pPr>
            <a:r>
              <a:rPr lang="en-US" sz="4200">
                <a:solidFill>
                  <a:srgbClr val="0D0D0D"/>
                </a:solidFill>
                <a:latin typeface="Calibri (MS)"/>
                <a:ea typeface="Calibri (MS)"/>
                <a:cs typeface="Calibri (MS)"/>
                <a:sym typeface="Calibri (MS)"/>
              </a:rPr>
              <a:t>End Users</a:t>
            </a:r>
          </a:p>
          <a:p>
            <a:pPr marL="760095" lvl="1" indent="-380048" algn="l">
              <a:lnSpc>
                <a:spcPts val="5040"/>
              </a:lnSpc>
              <a:buAutoNum type="arabicPeriod"/>
            </a:pPr>
            <a:r>
              <a:rPr lang="en-US" sz="4200">
                <a:solidFill>
                  <a:srgbClr val="0D0D0D"/>
                </a:solidFill>
                <a:latin typeface="Calibri (MS)"/>
                <a:ea typeface="Calibri (MS)"/>
                <a:cs typeface="Calibri (MS)"/>
                <a:sym typeface="Calibri (MS)"/>
              </a:rPr>
              <a:t>Tools and Technologies</a:t>
            </a:r>
          </a:p>
          <a:p>
            <a:pPr marL="760095" lvl="1" indent="-380048" algn="l">
              <a:lnSpc>
                <a:spcPts val="5040"/>
              </a:lnSpc>
              <a:buAutoNum type="arabicPeriod"/>
            </a:pPr>
            <a:r>
              <a:rPr lang="en-US" sz="4200">
                <a:solidFill>
                  <a:srgbClr val="0D0D0D"/>
                </a:solidFill>
                <a:latin typeface="Calibri (MS)"/>
                <a:ea typeface="Calibri (MS)"/>
                <a:cs typeface="Calibri (MS)"/>
                <a:sym typeface="Calibri (MS)"/>
              </a:rPr>
              <a:t>Portfolio design and Layout</a:t>
            </a:r>
          </a:p>
          <a:p>
            <a:pPr marL="760095" lvl="1" indent="-380048" algn="l">
              <a:lnSpc>
                <a:spcPts val="5040"/>
              </a:lnSpc>
              <a:buAutoNum type="arabicPeriod"/>
            </a:pPr>
            <a:r>
              <a:rPr lang="en-US" sz="4200">
                <a:solidFill>
                  <a:srgbClr val="0D0D0D"/>
                </a:solidFill>
                <a:latin typeface="Calibri (MS)"/>
                <a:ea typeface="Calibri (MS)"/>
                <a:cs typeface="Calibri (MS)"/>
                <a:sym typeface="Calibri (MS)"/>
              </a:rPr>
              <a:t>Features and Functionality</a:t>
            </a:r>
          </a:p>
          <a:p>
            <a:pPr marL="760095" lvl="1" indent="-380048" algn="l">
              <a:lnSpc>
                <a:spcPts val="5040"/>
              </a:lnSpc>
              <a:buAutoNum type="arabicPeriod"/>
            </a:pPr>
            <a:r>
              <a:rPr lang="en-US" sz="4200">
                <a:solidFill>
                  <a:srgbClr val="0D0D0D"/>
                </a:solidFill>
                <a:latin typeface="Calibri (MS)"/>
                <a:ea typeface="Calibri (MS)"/>
                <a:cs typeface="Calibri (MS)"/>
                <a:sym typeface="Calibri (MS)"/>
              </a:rPr>
              <a:t>Results and Screenshots</a:t>
            </a:r>
          </a:p>
          <a:p>
            <a:pPr marL="760095" lvl="1" indent="-380048" algn="l">
              <a:lnSpc>
                <a:spcPts val="5040"/>
              </a:lnSpc>
              <a:buAutoNum type="arabicPeriod"/>
            </a:pPr>
            <a:r>
              <a:rPr lang="en-US" sz="4200">
                <a:solidFill>
                  <a:srgbClr val="0D0D0D"/>
                </a:solidFill>
                <a:latin typeface="Calibri (MS)"/>
                <a:ea typeface="Calibri (MS)"/>
                <a:cs typeface="Calibri (MS)"/>
                <a:sym typeface="Calibri (MS)"/>
              </a:rPr>
              <a:t>Conclusion</a:t>
            </a:r>
          </a:p>
          <a:p>
            <a:pPr marL="760095" lvl="1" indent="-380048" algn="l">
              <a:lnSpc>
                <a:spcPts val="5040"/>
              </a:lnSpc>
              <a:buAutoNum type="arabicPeriod"/>
            </a:pPr>
            <a:r>
              <a:rPr lang="en-US" sz="4200">
                <a:solidFill>
                  <a:srgbClr val="0D0D0D"/>
                </a:solidFill>
                <a:latin typeface="Calibri (MS)"/>
                <a:ea typeface="Calibri (MS)"/>
                <a:cs typeface="Calibri (MS)"/>
                <a:sym typeface="Calibri (MS)"/>
              </a:rPr>
              <a:t>Github Link</a:t>
            </a:r>
          </a:p>
          <a:p>
            <a:pPr marL="760095" lvl="1" indent="-380048" algn="l">
              <a:lnSpc>
                <a:spcPts val="5040"/>
              </a:lnSpc>
            </a:pPr>
            <a:endParaRPr lang="en-US" sz="4200">
              <a:solidFill>
                <a:srgbClr val="0D0D0D"/>
              </a:solidFill>
              <a:latin typeface="Calibri (MS)"/>
              <a:ea typeface="Calibri (MS)"/>
              <a:cs typeface="Calibri (MS)"/>
              <a:sym typeface="Calibri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6" name="Group 26"/>
          <p:cNvGrpSpPr>
            <a:grpSpLocks noChangeAspect="1"/>
          </p:cNvGrpSpPr>
          <p:nvPr/>
        </p:nvGrpSpPr>
        <p:grpSpPr>
          <a:xfrm>
            <a:off x="11987212" y="4400550"/>
            <a:ext cx="4143375" cy="4886325"/>
            <a:chOff x="0" y="0"/>
            <a:chExt cx="5524500" cy="6515100"/>
          </a:xfrm>
        </p:grpSpPr>
        <p:sp>
          <p:nvSpPr>
            <p:cNvPr id="27" name="Freeform 27"/>
            <p:cNvSpPr/>
            <p:nvPr/>
          </p:nvSpPr>
          <p:spPr>
            <a:xfrm>
              <a:off x="0" y="0"/>
              <a:ext cx="5524500" cy="6515100"/>
            </a:xfrm>
            <a:custGeom>
              <a:avLst/>
              <a:gdLst/>
              <a:ahLst/>
              <a:cxnLst/>
              <a:rect l="l" t="t" r="r" b="b"/>
              <a:pathLst>
                <a:path w="5524500" h="6515100">
                  <a:moveTo>
                    <a:pt x="0" y="0"/>
                  </a:moveTo>
                  <a:lnTo>
                    <a:pt x="5524500" y="0"/>
                  </a:lnTo>
                  <a:lnTo>
                    <a:pt x="5524500" y="6515100"/>
                  </a:lnTo>
                  <a:lnTo>
                    <a:pt x="0" y="6515100"/>
                  </a:lnTo>
                  <a:lnTo>
                    <a:pt x="0" y="0"/>
                  </a:lnTo>
                  <a:close/>
                </a:path>
              </a:pathLst>
            </a:custGeom>
            <a:blipFill>
              <a:blip r:embed="rId2"/>
              <a:stretch>
                <a:fillRect l="-21" r="-21"/>
              </a:stretch>
            </a:blipFill>
          </p:spPr>
        </p:sp>
      </p:grpSp>
      <p:grpSp>
        <p:nvGrpSpPr>
          <p:cNvPr id="28" name="Group 28"/>
          <p:cNvGrpSpPr/>
          <p:nvPr/>
        </p:nvGrpSpPr>
        <p:grpSpPr>
          <a:xfrm>
            <a:off x="10044112" y="2543175"/>
            <a:ext cx="471488" cy="485775"/>
            <a:chOff x="0" y="0"/>
            <a:chExt cx="628650" cy="647700"/>
          </a:xfrm>
        </p:grpSpPr>
        <p:sp>
          <p:nvSpPr>
            <p:cNvPr id="29" name="Freeform 29"/>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30" name="TextBox 30"/>
          <p:cNvSpPr txBox="1"/>
          <p:nvPr/>
        </p:nvSpPr>
        <p:spPr>
          <a:xfrm>
            <a:off x="671513" y="590550"/>
            <a:ext cx="14593730" cy="10829925"/>
          </a:xfrm>
          <a:prstGeom prst="rect">
            <a:avLst/>
          </a:prstGeom>
        </p:spPr>
        <p:txBody>
          <a:bodyPr lIns="0" tIns="0" rIns="0" bIns="0" rtlCol="0" anchor="t">
            <a:spAutoFit/>
          </a:bodyPr>
          <a:lstStyle/>
          <a:p>
            <a:pPr algn="l">
              <a:lnSpc>
                <a:spcPts val="7650"/>
              </a:lnSpc>
            </a:pPr>
            <a:r>
              <a:rPr lang="en-US" sz="6375" spc="19">
                <a:solidFill>
                  <a:srgbClr val="000000"/>
                </a:solidFill>
                <a:latin typeface="Trebuchet MS"/>
                <a:ea typeface="Trebuchet MS"/>
                <a:cs typeface="Trebuchet MS"/>
                <a:sym typeface="Trebuchet MS"/>
              </a:rPr>
              <a:t>PROBLEM	STATEMENT</a:t>
            </a:r>
          </a:p>
          <a:p>
            <a:pPr algn="l">
              <a:lnSpc>
                <a:spcPts val="6839"/>
              </a:lnSpc>
            </a:pPr>
            <a:r>
              <a:rPr lang="en-US" sz="5700" spc="17">
                <a:solidFill>
                  <a:srgbClr val="000000"/>
                </a:solidFill>
                <a:latin typeface="Trebuchet MS"/>
                <a:ea typeface="Trebuchet MS"/>
                <a:cs typeface="Trebuchet MS"/>
                <a:sym typeface="Trebuchet MS"/>
              </a:rPr>
              <a:t>   </a:t>
            </a:r>
          </a:p>
          <a:p>
            <a:pPr algn="l">
              <a:lnSpc>
                <a:spcPts val="6839"/>
              </a:lnSpc>
            </a:pPr>
            <a:r>
              <a:rPr lang="en-US" sz="5700" spc="17">
                <a:solidFill>
                  <a:srgbClr val="000000"/>
                </a:solidFill>
                <a:latin typeface="Trebuchet MS"/>
                <a:ea typeface="Trebuchet MS"/>
                <a:cs typeface="Trebuchet MS"/>
                <a:sym typeface="Trebuchet MS"/>
              </a:rPr>
              <a:t>        In UI/UX design, creativity and user-focused solutions go beyond resumes. A digital portfolio helps showcase design process, wireframes, prototypes, </a:t>
            </a:r>
          </a:p>
          <a:p>
            <a:pPr algn="l">
              <a:lnSpc>
                <a:spcPts val="6839"/>
              </a:lnSpc>
            </a:pPr>
            <a:r>
              <a:rPr lang="en-US" sz="5700" spc="17">
                <a:solidFill>
                  <a:srgbClr val="000000"/>
                </a:solidFill>
                <a:latin typeface="Trebuchet MS"/>
                <a:ea typeface="Trebuchet MS"/>
                <a:cs typeface="Trebuchet MS"/>
                <a:sym typeface="Trebuchet MS"/>
              </a:rPr>
              <a:t>and real projects, reflecting a</a:t>
            </a:r>
          </a:p>
          <a:p>
            <a:pPr algn="l">
              <a:lnSpc>
                <a:spcPts val="6839"/>
              </a:lnSpc>
            </a:pPr>
            <a:r>
              <a:rPr lang="en-US" sz="5700" spc="17">
                <a:solidFill>
                  <a:srgbClr val="000000"/>
                </a:solidFill>
                <a:latin typeface="Trebuchet MS"/>
                <a:ea typeface="Trebuchet MS"/>
                <a:cs typeface="Trebuchet MS"/>
                <a:sym typeface="Trebuchet MS"/>
              </a:rPr>
              <a:t>designer’s ability to create </a:t>
            </a:r>
          </a:p>
          <a:p>
            <a:pPr algn="l">
              <a:lnSpc>
                <a:spcPts val="6839"/>
              </a:lnSpc>
            </a:pPr>
            <a:r>
              <a:rPr lang="en-US" sz="5700" spc="17">
                <a:solidFill>
                  <a:srgbClr val="000000"/>
                </a:solidFill>
                <a:latin typeface="Trebuchet MS"/>
                <a:ea typeface="Trebuchet MS"/>
                <a:cs typeface="Trebuchet MS"/>
                <a:sym typeface="Trebuchet MS"/>
              </a:rPr>
              <a:t>meaningful user experiences.</a:t>
            </a:r>
          </a:p>
          <a:p>
            <a:pPr algn="l">
              <a:lnSpc>
                <a:spcPts val="7650"/>
              </a:lnSpc>
            </a:pPr>
            <a:endParaRPr lang="en-US" sz="5700" spc="17">
              <a:solidFill>
                <a:srgbClr val="000000"/>
              </a:solidFill>
              <a:latin typeface="Trebuchet MS"/>
              <a:ea typeface="Trebuchet MS"/>
              <a:cs typeface="Trebuchet MS"/>
              <a:sym typeface="Trebuchet MS"/>
            </a:endParaRPr>
          </a:p>
          <a:p>
            <a:pPr algn="l">
              <a:lnSpc>
                <a:spcPts val="7650"/>
              </a:lnSpc>
            </a:pPr>
            <a:endParaRPr lang="en-US" sz="5700" spc="17">
              <a:solidFill>
                <a:srgbClr val="000000"/>
              </a:solidFill>
              <a:latin typeface="Trebuchet MS"/>
              <a:ea typeface="Trebuchet MS"/>
              <a:cs typeface="Trebuchet MS"/>
              <a:sym typeface="Trebuchet MS"/>
            </a:endParaRPr>
          </a:p>
          <a:p>
            <a:pPr algn="l">
              <a:lnSpc>
                <a:spcPts val="7650"/>
              </a:lnSpc>
            </a:pPr>
            <a:endParaRPr lang="en-US" sz="5700" spc="17">
              <a:solidFill>
                <a:srgbClr val="000000"/>
              </a:solidFill>
              <a:latin typeface="Trebuchet MS"/>
              <a:ea typeface="Trebuchet MS"/>
              <a:cs typeface="Trebuchet MS"/>
              <a:sym typeface="Trebuchet MS"/>
            </a:endParaRPr>
          </a:p>
        </p:txBody>
      </p:sp>
      <p:grpSp>
        <p:nvGrpSpPr>
          <p:cNvPr id="31" name="Group 31"/>
          <p:cNvGrpSpPr>
            <a:grpSpLocks noChangeAspect="1"/>
          </p:cNvGrpSpPr>
          <p:nvPr/>
        </p:nvGrpSpPr>
        <p:grpSpPr>
          <a:xfrm>
            <a:off x="1014412" y="9701212"/>
            <a:ext cx="3214688" cy="300038"/>
            <a:chOff x="0" y="0"/>
            <a:chExt cx="4286250" cy="400050"/>
          </a:xfrm>
        </p:grpSpPr>
        <p:sp>
          <p:nvSpPr>
            <p:cNvPr id="32" name="Freeform 32"/>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3"/>
              <a:stretch>
                <a:fillRect l="-66666" r="-66666"/>
              </a:stretch>
            </a:blipFill>
          </p:spPr>
        </p:sp>
      </p:grpSp>
      <p:sp>
        <p:nvSpPr>
          <p:cNvPr id="33" name="TextBox 33"/>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335756" y="2009544"/>
            <a:ext cx="16587788" cy="8277456"/>
            <a:chOff x="0" y="0"/>
            <a:chExt cx="12009138" cy="5992668"/>
          </a:xfrm>
        </p:grpSpPr>
        <p:sp>
          <p:nvSpPr>
            <p:cNvPr id="5" name="Freeform 5"/>
            <p:cNvSpPr/>
            <p:nvPr/>
          </p:nvSpPr>
          <p:spPr>
            <a:xfrm>
              <a:off x="5295" y="1559"/>
              <a:ext cx="11998387" cy="5988711"/>
            </a:xfrm>
            <a:custGeom>
              <a:avLst/>
              <a:gdLst/>
              <a:ahLst/>
              <a:cxnLst/>
              <a:rect l="l" t="t" r="r" b="b"/>
              <a:pathLst>
                <a:path w="11998387" h="5988711">
                  <a:moveTo>
                    <a:pt x="11998387" y="14871"/>
                  </a:moveTo>
                  <a:lnTo>
                    <a:pt x="13477" y="5988711"/>
                  </a:lnTo>
                  <a:lnTo>
                    <a:pt x="0" y="5973720"/>
                  </a:lnTo>
                  <a:lnTo>
                    <a:pt x="11984910"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6" name="Group 26"/>
          <p:cNvGrpSpPr>
            <a:grpSpLocks noChangeAspect="1"/>
          </p:cNvGrpSpPr>
          <p:nvPr/>
        </p:nvGrpSpPr>
        <p:grpSpPr>
          <a:xfrm>
            <a:off x="12987338" y="3971925"/>
            <a:ext cx="5300662" cy="5715000"/>
            <a:chOff x="0" y="0"/>
            <a:chExt cx="7067550" cy="7620000"/>
          </a:xfrm>
        </p:grpSpPr>
        <p:sp>
          <p:nvSpPr>
            <p:cNvPr id="27" name="Freeform 27"/>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2"/>
              <a:stretch>
                <a:fillRect/>
              </a:stretch>
            </a:blipFill>
          </p:spPr>
        </p:sp>
      </p:grpSp>
      <p:grpSp>
        <p:nvGrpSpPr>
          <p:cNvPr id="28" name="Group 28"/>
          <p:cNvGrpSpPr/>
          <p:nvPr/>
        </p:nvGrpSpPr>
        <p:grpSpPr>
          <a:xfrm>
            <a:off x="10044112" y="2543175"/>
            <a:ext cx="471488" cy="485775"/>
            <a:chOff x="0" y="0"/>
            <a:chExt cx="628650" cy="647700"/>
          </a:xfrm>
        </p:grpSpPr>
        <p:sp>
          <p:nvSpPr>
            <p:cNvPr id="29" name="Freeform 29"/>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30" name="TextBox 30"/>
          <p:cNvSpPr txBox="1"/>
          <p:nvPr/>
        </p:nvSpPr>
        <p:spPr>
          <a:xfrm>
            <a:off x="408051" y="33338"/>
            <a:ext cx="15229618" cy="7162801"/>
          </a:xfrm>
          <a:prstGeom prst="rect">
            <a:avLst/>
          </a:prstGeom>
        </p:spPr>
        <p:txBody>
          <a:bodyPr lIns="0" tIns="0" rIns="0" bIns="0" rtlCol="0" anchor="t">
            <a:spAutoFit/>
          </a:bodyPr>
          <a:lstStyle/>
          <a:p>
            <a:pPr algn="l">
              <a:lnSpc>
                <a:spcPts val="7650"/>
              </a:lnSpc>
            </a:pPr>
            <a:r>
              <a:rPr lang="en-US" sz="6375" b="1" spc="6">
                <a:solidFill>
                  <a:srgbClr val="000000"/>
                </a:solidFill>
                <a:latin typeface="Trebuchet MS Bold"/>
                <a:ea typeface="Trebuchet MS Bold"/>
                <a:cs typeface="Trebuchet MS Bold"/>
                <a:sym typeface="Trebuchet MS Bold"/>
              </a:rPr>
              <a:t>PROJECT	OVERVIEW</a:t>
            </a:r>
          </a:p>
          <a:p>
            <a:pPr algn="l">
              <a:lnSpc>
                <a:spcPts val="7650"/>
              </a:lnSpc>
            </a:pPr>
            <a:endParaRPr lang="en-US" sz="6375" b="1" spc="6">
              <a:solidFill>
                <a:srgbClr val="000000"/>
              </a:solidFill>
              <a:latin typeface="Trebuchet MS Bold"/>
              <a:ea typeface="Trebuchet MS Bold"/>
              <a:cs typeface="Trebuchet MS Bold"/>
              <a:sym typeface="Trebuchet MS Bold"/>
            </a:endParaRPr>
          </a:p>
          <a:p>
            <a:pPr algn="l">
              <a:lnSpc>
                <a:spcPts val="6720"/>
              </a:lnSpc>
            </a:pPr>
            <a:r>
              <a:rPr lang="en-US" sz="5600" b="1" spc="5">
                <a:solidFill>
                  <a:srgbClr val="000000"/>
                </a:solidFill>
                <a:latin typeface="Trebuchet MS Bold"/>
                <a:ea typeface="Trebuchet MS Bold"/>
                <a:cs typeface="Trebuchet MS Bold"/>
                <a:sym typeface="Trebuchet MS Bold"/>
              </a:rPr>
              <a:t>     </a:t>
            </a:r>
            <a:r>
              <a:rPr lang="en-US" sz="5600" spc="5">
                <a:solidFill>
                  <a:srgbClr val="000000"/>
                </a:solidFill>
                <a:latin typeface="Trebuchet MS"/>
                <a:ea typeface="Trebuchet MS"/>
                <a:cs typeface="Trebuchet MS"/>
                <a:sym typeface="Trebuchet MS"/>
              </a:rPr>
              <a:t>This portfolio shows my work as a UI/UX designer. It includes my intro, key skills, top projects, personal strengths, and contact details. Each part is designed to reflect </a:t>
            </a:r>
          </a:p>
          <a:p>
            <a:pPr algn="l">
              <a:lnSpc>
                <a:spcPts val="6720"/>
              </a:lnSpc>
            </a:pPr>
            <a:r>
              <a:rPr lang="en-US" sz="5600" spc="5">
                <a:solidFill>
                  <a:srgbClr val="000000"/>
                </a:solidFill>
                <a:latin typeface="Trebuchet MS"/>
                <a:ea typeface="Trebuchet MS"/>
                <a:cs typeface="Trebuchet MS"/>
                <a:sym typeface="Trebuchet MS"/>
              </a:rPr>
              <a:t>my style, process, and growth in design.</a:t>
            </a:r>
          </a:p>
          <a:p>
            <a:pPr algn="l">
              <a:lnSpc>
                <a:spcPts val="7650"/>
              </a:lnSpc>
            </a:pPr>
            <a:endParaRPr lang="en-US" sz="5600" spc="5">
              <a:solidFill>
                <a:srgbClr val="000000"/>
              </a:solidFill>
              <a:latin typeface="Trebuchet MS"/>
              <a:ea typeface="Trebuchet MS"/>
              <a:cs typeface="Trebuchet MS"/>
              <a:sym typeface="Trebuchet MS"/>
            </a:endParaRPr>
          </a:p>
        </p:txBody>
      </p:sp>
      <p:grpSp>
        <p:nvGrpSpPr>
          <p:cNvPr id="31" name="Group 31"/>
          <p:cNvGrpSpPr>
            <a:grpSpLocks noChangeAspect="1"/>
          </p:cNvGrpSpPr>
          <p:nvPr/>
        </p:nvGrpSpPr>
        <p:grpSpPr>
          <a:xfrm>
            <a:off x="1014412" y="9701212"/>
            <a:ext cx="3214688" cy="300038"/>
            <a:chOff x="0" y="0"/>
            <a:chExt cx="4286250" cy="400050"/>
          </a:xfrm>
        </p:grpSpPr>
        <p:sp>
          <p:nvSpPr>
            <p:cNvPr id="32" name="Freeform 32"/>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3"/>
              <a:stretch>
                <a:fillRect l="-66666" r="-66666"/>
              </a:stretch>
            </a:blipFill>
          </p:spPr>
        </p:sp>
      </p:grpSp>
      <p:sp>
        <p:nvSpPr>
          <p:cNvPr id="33" name="TextBox 33"/>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671512" y="618773"/>
            <a:ext cx="14308550" cy="10010775"/>
          </a:xfrm>
          <a:prstGeom prst="rect">
            <a:avLst/>
          </a:prstGeom>
        </p:spPr>
        <p:txBody>
          <a:bodyPr lIns="0" tIns="0" rIns="0" bIns="0" rtlCol="0" anchor="t">
            <a:spAutoFit/>
          </a:bodyPr>
          <a:lstStyle/>
          <a:p>
            <a:pPr algn="l">
              <a:lnSpc>
                <a:spcPts val="5280"/>
              </a:lnSpc>
            </a:pPr>
            <a:r>
              <a:rPr lang="en-US" sz="4400" b="1" spc="-13">
                <a:solidFill>
                  <a:srgbClr val="000000"/>
                </a:solidFill>
                <a:latin typeface="Trebuchet MS Bold"/>
                <a:ea typeface="Trebuchet MS Bold"/>
                <a:cs typeface="Trebuchet MS Bold"/>
                <a:sym typeface="Trebuchet MS Bold"/>
              </a:rPr>
              <a:t>WHO ARE THE END USERS</a:t>
            </a:r>
          </a:p>
          <a:p>
            <a:pPr algn="l">
              <a:lnSpc>
                <a:spcPts val="5280"/>
              </a:lnSpc>
            </a:pPr>
            <a:endParaRPr lang="en-US" sz="4400" b="1" spc="-13">
              <a:solidFill>
                <a:srgbClr val="000000"/>
              </a:solidFill>
              <a:latin typeface="Trebuchet MS Bold"/>
              <a:ea typeface="Trebuchet MS Bold"/>
              <a:cs typeface="Trebuchet MS Bold"/>
              <a:sym typeface="Trebuchet MS Bold"/>
            </a:endParaRPr>
          </a:p>
          <a:p>
            <a:pPr algn="l">
              <a:lnSpc>
                <a:spcPts val="5280"/>
              </a:lnSpc>
            </a:pPr>
            <a:endParaRPr lang="en-US" sz="4400" b="1" spc="-13">
              <a:solidFill>
                <a:srgbClr val="000000"/>
              </a:solidFill>
              <a:latin typeface="Trebuchet MS Bold"/>
              <a:ea typeface="Trebuchet MS Bold"/>
              <a:cs typeface="Trebuchet MS Bold"/>
              <a:sym typeface="Trebuchet MS Bold"/>
            </a:endParaRPr>
          </a:p>
          <a:p>
            <a:pPr algn="l">
              <a:lnSpc>
                <a:spcPts val="5280"/>
              </a:lnSpc>
            </a:pPr>
            <a:r>
              <a:rPr lang="en-US" sz="4400" spc="-13">
                <a:solidFill>
                  <a:srgbClr val="000000"/>
                </a:solidFill>
                <a:latin typeface="Trebuchet MS"/>
                <a:ea typeface="Trebuchet MS"/>
                <a:cs typeface="Trebuchet MS"/>
                <a:sym typeface="Trebuchet MS"/>
              </a:rPr>
              <a:t>-Students – Use it to showcase academic projects, creativity, and growth in design skills.  </a:t>
            </a:r>
          </a:p>
          <a:p>
            <a:pPr algn="l">
              <a:lnSpc>
                <a:spcPts val="5280"/>
              </a:lnSpc>
            </a:pPr>
            <a:r>
              <a:rPr lang="en-US" sz="4400" spc="-13">
                <a:solidFill>
                  <a:srgbClr val="000000"/>
                </a:solidFill>
                <a:latin typeface="Trebuchet MS"/>
                <a:ea typeface="Trebuchet MS"/>
                <a:cs typeface="Trebuchet MS"/>
                <a:sym typeface="Trebuchet MS"/>
              </a:rPr>
              <a:t>- Job Seekers – Present their design process and work samples to apply for UI/UX roles.  </a:t>
            </a:r>
          </a:p>
          <a:p>
            <a:pPr algn="l">
              <a:lnSpc>
                <a:spcPts val="5280"/>
              </a:lnSpc>
            </a:pPr>
            <a:r>
              <a:rPr lang="en-US" sz="4400" spc="-13">
                <a:solidFill>
                  <a:srgbClr val="000000"/>
                </a:solidFill>
                <a:latin typeface="Trebuchet MS"/>
                <a:ea typeface="Trebuchet MS"/>
                <a:cs typeface="Trebuchet MS"/>
                <a:sym typeface="Trebuchet MS"/>
              </a:rPr>
              <a:t>- Freelancers – Share past client work and attract new projects through visual storytelling.  </a:t>
            </a:r>
          </a:p>
          <a:p>
            <a:pPr algn="l">
              <a:lnSpc>
                <a:spcPts val="5280"/>
              </a:lnSpc>
            </a:pPr>
            <a:r>
              <a:rPr lang="en-US" sz="4400" spc="-13">
                <a:solidFill>
                  <a:srgbClr val="000000"/>
                </a:solidFill>
                <a:latin typeface="Trebuchet MS"/>
                <a:ea typeface="Trebuchet MS"/>
                <a:cs typeface="Trebuchet MS"/>
                <a:sym typeface="Trebuchet MS"/>
              </a:rPr>
              <a:t>- Professionals – Highlight career achievements, leadership in design, and impact.  </a:t>
            </a:r>
          </a:p>
          <a:p>
            <a:pPr algn="l">
              <a:lnSpc>
                <a:spcPts val="5280"/>
              </a:lnSpc>
            </a:pPr>
            <a:r>
              <a:rPr lang="en-US" sz="4400" spc="-13">
                <a:solidFill>
                  <a:srgbClr val="000000"/>
                </a:solidFill>
                <a:latin typeface="Trebuchet MS"/>
                <a:ea typeface="Trebuchet MS"/>
                <a:cs typeface="Trebuchet MS"/>
                <a:sym typeface="Trebuchet MS"/>
              </a:rPr>
              <a:t>- Recruiters – Review portfolios to evaluate design thinking, skills, and potential fit.  </a:t>
            </a:r>
          </a:p>
          <a:p>
            <a:pPr algn="l">
              <a:lnSpc>
                <a:spcPts val="5280"/>
              </a:lnSpc>
            </a:pPr>
            <a:endParaRPr lang="en-US" sz="4400" spc="-13">
              <a:solidFill>
                <a:srgbClr val="000000"/>
              </a:solidFill>
              <a:latin typeface="Trebuchet MS"/>
              <a:ea typeface="Trebuchet MS"/>
              <a:cs typeface="Trebuchet MS"/>
              <a:sym typeface="Trebuchet MS"/>
            </a:endParaRPr>
          </a:p>
          <a:p>
            <a:pPr algn="l">
              <a:lnSpc>
                <a:spcPts val="5280"/>
              </a:lnSpc>
            </a:pPr>
            <a:endParaRPr lang="en-US" sz="4400" spc="-13">
              <a:solidFill>
                <a:srgbClr val="000000"/>
              </a:solidFill>
              <a:latin typeface="Trebuchet MS"/>
              <a:ea typeface="Trebuchet MS"/>
              <a:cs typeface="Trebuchet MS"/>
              <a:sym typeface="Trebuchet MS"/>
            </a:endParaRPr>
          </a:p>
        </p:txBody>
      </p:sp>
      <p:grpSp>
        <p:nvGrpSpPr>
          <p:cNvPr id="29" name="Group 29"/>
          <p:cNvGrpSpPr>
            <a:grpSpLocks noChangeAspect="1"/>
          </p:cNvGrpSpPr>
          <p:nvPr/>
        </p:nvGrpSpPr>
        <p:grpSpPr>
          <a:xfrm>
            <a:off x="1085850" y="9258300"/>
            <a:ext cx="3271838" cy="728662"/>
            <a:chOff x="0" y="0"/>
            <a:chExt cx="4362450" cy="971550"/>
          </a:xfrm>
        </p:grpSpPr>
        <p:sp>
          <p:nvSpPr>
            <p:cNvPr id="30" name="Freeform 30"/>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2"/>
              <a:stretch>
                <a:fillRect/>
              </a:stretch>
            </a:blipFill>
          </p:spPr>
        </p:sp>
      </p:gr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2" name="Group 22"/>
          <p:cNvGrpSpPr>
            <a:grpSpLocks noChangeAspect="1"/>
          </p:cNvGrpSpPr>
          <p:nvPr/>
        </p:nvGrpSpPr>
        <p:grpSpPr>
          <a:xfrm>
            <a:off x="0" y="2214562"/>
            <a:ext cx="4043361" cy="4872038"/>
            <a:chOff x="0" y="0"/>
            <a:chExt cx="5391148" cy="6496050"/>
          </a:xfrm>
        </p:grpSpPr>
        <p:sp>
          <p:nvSpPr>
            <p:cNvPr id="23" name="Freeform 23"/>
            <p:cNvSpPr/>
            <p:nvPr/>
          </p:nvSpPr>
          <p:spPr>
            <a:xfrm>
              <a:off x="0" y="0"/>
              <a:ext cx="5391150" cy="6496050"/>
            </a:xfrm>
            <a:custGeom>
              <a:avLst/>
              <a:gdLst/>
              <a:ahLst/>
              <a:cxnLst/>
              <a:rect l="l" t="t" r="r" b="b"/>
              <a:pathLst>
                <a:path w="5391150" h="6496050">
                  <a:moveTo>
                    <a:pt x="0" y="0"/>
                  </a:moveTo>
                  <a:lnTo>
                    <a:pt x="5391150" y="0"/>
                  </a:lnTo>
                  <a:lnTo>
                    <a:pt x="5391150" y="6496050"/>
                  </a:lnTo>
                  <a:lnTo>
                    <a:pt x="0" y="6496050"/>
                  </a:lnTo>
                  <a:lnTo>
                    <a:pt x="0" y="0"/>
                  </a:lnTo>
                  <a:close/>
                </a:path>
              </a:pathLst>
            </a:custGeom>
            <a:blipFill>
              <a:blip r:embed="rId2"/>
              <a:stretch>
                <a:fillRect l="-13" r="-13"/>
              </a:stretch>
            </a:blipFill>
          </p:spPr>
        </p:sp>
      </p:grpSp>
      <p:grpSp>
        <p:nvGrpSpPr>
          <p:cNvPr id="24" name="Group 24"/>
          <p:cNvGrpSpPr/>
          <p:nvPr/>
        </p:nvGrpSpPr>
        <p:grpSpPr>
          <a:xfrm>
            <a:off x="14030325" y="8043862"/>
            <a:ext cx="685800" cy="685800"/>
            <a:chOff x="0" y="0"/>
            <a:chExt cx="914400" cy="914400"/>
          </a:xfrm>
        </p:grpSpPr>
        <p:sp>
          <p:nvSpPr>
            <p:cNvPr id="25" name="Freeform 25"/>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6" name="Group 26"/>
          <p:cNvGrpSpPr/>
          <p:nvPr/>
        </p:nvGrpSpPr>
        <p:grpSpPr>
          <a:xfrm>
            <a:off x="10044112" y="2543175"/>
            <a:ext cx="471488" cy="485775"/>
            <a:chOff x="0" y="0"/>
            <a:chExt cx="628650" cy="647700"/>
          </a:xfrm>
        </p:grpSpPr>
        <p:sp>
          <p:nvSpPr>
            <p:cNvPr id="27" name="Freeform 27"/>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8" name="Group 28"/>
          <p:cNvGrpSpPr/>
          <p:nvPr/>
        </p:nvGrpSpPr>
        <p:grpSpPr>
          <a:xfrm>
            <a:off x="14030325" y="8843962"/>
            <a:ext cx="271462" cy="271462"/>
            <a:chOff x="0" y="0"/>
            <a:chExt cx="361950" cy="361950"/>
          </a:xfrm>
        </p:grpSpPr>
        <p:sp>
          <p:nvSpPr>
            <p:cNvPr id="29" name="Freeform 29"/>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30" name="TextBox 30"/>
          <p:cNvSpPr txBox="1"/>
          <p:nvPr/>
        </p:nvSpPr>
        <p:spPr>
          <a:xfrm>
            <a:off x="2621756" y="122608"/>
            <a:ext cx="12094369" cy="14274916"/>
          </a:xfrm>
          <a:prstGeom prst="rect">
            <a:avLst/>
          </a:prstGeom>
        </p:spPr>
        <p:txBody>
          <a:bodyPr lIns="0" tIns="0" rIns="0" bIns="0" rtlCol="0" anchor="t">
            <a:spAutoFit/>
          </a:bodyPr>
          <a:lstStyle/>
          <a:p>
            <a:pPr algn="l">
              <a:lnSpc>
                <a:spcPts val="5520"/>
              </a:lnSpc>
            </a:pPr>
            <a:r>
              <a:rPr lang="en-US" sz="4600" b="1" spc="9">
                <a:solidFill>
                  <a:srgbClr val="000000"/>
                </a:solidFill>
                <a:latin typeface="Trebuchet MS Bold"/>
                <a:ea typeface="Trebuchet MS Bold"/>
                <a:cs typeface="Trebuchet MS Bold"/>
                <a:sym typeface="Trebuchet MS Bold"/>
              </a:rPr>
              <a:t>TOOLS AND TECHNIQUES</a:t>
            </a:r>
          </a:p>
          <a:p>
            <a:pPr algn="l">
              <a:lnSpc>
                <a:spcPts val="874"/>
              </a:lnSpc>
            </a:pPr>
            <a:r>
              <a:rPr lang="en-US" sz="729" spc="1">
                <a:solidFill>
                  <a:srgbClr val="000000"/>
                </a:solidFill>
                <a:latin typeface="Trebuchet MS"/>
                <a:ea typeface="Trebuchet MS"/>
                <a:cs typeface="Trebuchet MS"/>
                <a:sym typeface="Trebuchet MS"/>
              </a:rPr>
              <a:t> </a:t>
            </a:r>
          </a:p>
          <a:p>
            <a:pPr algn="l">
              <a:lnSpc>
                <a:spcPts val="3822"/>
              </a:lnSpc>
            </a:pPr>
            <a:endParaRPr lang="en-US" sz="729" spc="1">
              <a:solidFill>
                <a:srgbClr val="000000"/>
              </a:solidFill>
              <a:latin typeface="Trebuchet MS"/>
              <a:ea typeface="Trebuchet MS"/>
              <a:cs typeface="Trebuchet MS"/>
              <a:sym typeface="Trebuchet MS"/>
            </a:endParaRPr>
          </a:p>
          <a:p>
            <a:pPr algn="l">
              <a:lnSpc>
                <a:spcPts val="3822"/>
              </a:lnSpc>
            </a:pPr>
            <a:endParaRPr lang="en-US" sz="729" spc="1">
              <a:solidFill>
                <a:srgbClr val="000000"/>
              </a:solidFill>
              <a:latin typeface="Trebuchet MS"/>
              <a:ea typeface="Trebuchet MS"/>
              <a:cs typeface="Trebuchet MS"/>
              <a:sym typeface="Trebuchet MS"/>
            </a:endParaRPr>
          </a:p>
          <a:p>
            <a:pPr algn="l">
              <a:lnSpc>
                <a:spcPts val="5640"/>
              </a:lnSpc>
            </a:pPr>
            <a:endParaRPr lang="en-US" sz="729" spc="1">
              <a:solidFill>
                <a:srgbClr val="000000"/>
              </a:solidFill>
              <a:latin typeface="Trebuchet MS"/>
              <a:ea typeface="Trebuchet MS"/>
              <a:cs typeface="Trebuchet MS"/>
              <a:sym typeface="Trebuchet MS"/>
            </a:endParaRPr>
          </a:p>
          <a:p>
            <a:pPr algn="l">
              <a:lnSpc>
                <a:spcPts val="5640"/>
              </a:lnSpc>
            </a:pPr>
            <a:r>
              <a:rPr lang="en-US" sz="4700" spc="9">
                <a:solidFill>
                  <a:srgbClr val="000000"/>
                </a:solidFill>
                <a:latin typeface="Trebuchet MS"/>
                <a:ea typeface="Trebuchet MS"/>
                <a:cs typeface="Trebuchet MS"/>
                <a:sym typeface="Trebuchet MS"/>
              </a:rPr>
              <a:t>-HTML – Page structure  </a:t>
            </a:r>
          </a:p>
          <a:p>
            <a:pPr algn="l">
              <a:lnSpc>
                <a:spcPts val="5640"/>
              </a:lnSpc>
            </a:pPr>
            <a:r>
              <a:rPr lang="en-US" sz="4700" spc="9">
                <a:solidFill>
                  <a:srgbClr val="000000"/>
                </a:solidFill>
                <a:latin typeface="Trebuchet MS"/>
                <a:ea typeface="Trebuchet MS"/>
                <a:cs typeface="Trebuchet MS"/>
                <a:sym typeface="Trebuchet MS"/>
              </a:rPr>
              <a:t>- CSS – Styling and layout  </a:t>
            </a:r>
          </a:p>
          <a:p>
            <a:pPr algn="l">
              <a:lnSpc>
                <a:spcPts val="5640"/>
              </a:lnSpc>
            </a:pPr>
            <a:r>
              <a:rPr lang="en-US" sz="4700" spc="9">
                <a:solidFill>
                  <a:srgbClr val="000000"/>
                </a:solidFill>
                <a:latin typeface="Trebuchet MS"/>
                <a:ea typeface="Trebuchet MS"/>
                <a:cs typeface="Trebuchet MS"/>
                <a:sym typeface="Trebuchet MS"/>
              </a:rPr>
              <a:t>- JavaScript – Scroll and form actions  </a:t>
            </a:r>
          </a:p>
          <a:p>
            <a:pPr algn="l">
              <a:lnSpc>
                <a:spcPts val="5640"/>
              </a:lnSpc>
            </a:pPr>
            <a:r>
              <a:rPr lang="en-US" sz="4700" spc="9">
                <a:solidFill>
                  <a:srgbClr val="000000"/>
                </a:solidFill>
                <a:latin typeface="Trebuchet MS"/>
                <a:ea typeface="Trebuchet MS"/>
                <a:cs typeface="Trebuchet MS"/>
                <a:sym typeface="Trebuchet MS"/>
              </a:rPr>
              <a:t>- Media Queries – Mobile responsiveness  </a:t>
            </a:r>
          </a:p>
          <a:p>
            <a:pPr algn="l">
              <a:lnSpc>
                <a:spcPts val="5640"/>
              </a:lnSpc>
            </a:pPr>
            <a:r>
              <a:rPr lang="en-US" sz="4700" spc="9">
                <a:solidFill>
                  <a:srgbClr val="000000"/>
                </a:solidFill>
                <a:latin typeface="Trebuchet MS"/>
                <a:ea typeface="Trebuchet MS"/>
                <a:cs typeface="Trebuchet MS"/>
                <a:sym typeface="Trebuchet MS"/>
              </a:rPr>
              <a:t>- Semantic Tags – Clean structure  </a:t>
            </a:r>
          </a:p>
          <a:p>
            <a:pPr algn="l">
              <a:lnSpc>
                <a:spcPts val="5640"/>
              </a:lnSpc>
            </a:pPr>
            <a:r>
              <a:rPr lang="en-US" sz="4700" spc="9">
                <a:solidFill>
                  <a:srgbClr val="000000"/>
                </a:solidFill>
                <a:latin typeface="Trebuchet MS"/>
                <a:ea typeface="Trebuchet MS"/>
                <a:cs typeface="Trebuchet MS"/>
                <a:sym typeface="Trebuchet MS"/>
              </a:rPr>
              <a:t>- Form Elements – Contact form  </a:t>
            </a:r>
          </a:p>
          <a:p>
            <a:pPr algn="l">
              <a:lnSpc>
                <a:spcPts val="5640"/>
              </a:lnSpc>
            </a:pPr>
            <a:r>
              <a:rPr lang="en-US" sz="4700" spc="9">
                <a:solidFill>
                  <a:srgbClr val="000000"/>
                </a:solidFill>
                <a:latin typeface="Trebuchet MS"/>
                <a:ea typeface="Trebuchet MS"/>
                <a:cs typeface="Trebuchet MS"/>
                <a:sym typeface="Trebuchet MS"/>
              </a:rPr>
              <a:t>- Hover Effects – Small interactions  </a:t>
            </a:r>
          </a:p>
          <a:p>
            <a:pPr algn="l">
              <a:lnSpc>
                <a:spcPts val="5640"/>
              </a:lnSpc>
            </a:pPr>
            <a:endParaRPr lang="en-US" sz="4700" spc="9">
              <a:solidFill>
                <a:srgbClr val="000000"/>
              </a:solidFill>
              <a:latin typeface="Trebuchet MS"/>
              <a:ea typeface="Trebuchet MS"/>
              <a:cs typeface="Trebuchet MS"/>
              <a:sym typeface="Trebuchet MS"/>
            </a:endParaRPr>
          </a:p>
          <a:p>
            <a:pPr algn="l">
              <a:lnSpc>
                <a:spcPts val="5640"/>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1492"/>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874"/>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a:p>
            <a:pPr algn="l">
              <a:lnSpc>
                <a:spcPts val="491"/>
              </a:lnSpc>
            </a:pPr>
            <a:endParaRPr lang="en-US" sz="4700" spc="9">
              <a:solidFill>
                <a:srgbClr val="000000"/>
              </a:solidFill>
              <a:latin typeface="Trebuchet MS"/>
              <a:ea typeface="Trebuchet MS"/>
              <a:cs typeface="Trebuchet MS"/>
              <a:sym typeface="Trebuchet MS"/>
            </a:endParaRPr>
          </a:p>
        </p:txBody>
      </p:sp>
      <p:grpSp>
        <p:nvGrpSpPr>
          <p:cNvPr id="31" name="Group 31"/>
          <p:cNvGrpSpPr>
            <a:grpSpLocks noChangeAspect="1"/>
          </p:cNvGrpSpPr>
          <p:nvPr/>
        </p:nvGrpSpPr>
        <p:grpSpPr>
          <a:xfrm>
            <a:off x="1014412" y="9701212"/>
            <a:ext cx="3214688" cy="300038"/>
            <a:chOff x="0" y="0"/>
            <a:chExt cx="4286250" cy="400050"/>
          </a:xfrm>
        </p:grpSpPr>
        <p:sp>
          <p:nvSpPr>
            <p:cNvPr id="32" name="Freeform 32"/>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3"/>
              <a:stretch>
                <a:fillRect l="-66666" r="-66666"/>
              </a:stretch>
            </a:blipFill>
          </p:spPr>
        </p:sp>
      </p:grpSp>
      <p:sp>
        <p:nvSpPr>
          <p:cNvPr id="33" name="TextBox 33"/>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4" name="Group 24"/>
          <p:cNvGrpSpPr>
            <a:grpSpLocks noChangeAspect="1"/>
          </p:cNvGrpSpPr>
          <p:nvPr/>
        </p:nvGrpSpPr>
        <p:grpSpPr>
          <a:xfrm>
            <a:off x="2500312" y="9701212"/>
            <a:ext cx="114300" cy="266700"/>
            <a:chOff x="0" y="0"/>
            <a:chExt cx="152400" cy="355600"/>
          </a:xfrm>
        </p:grpSpPr>
        <p:sp>
          <p:nvSpPr>
            <p:cNvPr id="25" name="Freeform 25"/>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
              <a:stretch>
                <a:fillRect l="-66666" r="-66666"/>
              </a:stretch>
            </a:blipFill>
          </p:spPr>
        </p:sp>
      </p:grpSp>
      <p:sp>
        <p:nvSpPr>
          <p:cNvPr id="26" name="TextBox 26"/>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id="27" name="TextBox 27"/>
          <p:cNvSpPr txBox="1"/>
          <p:nvPr/>
        </p:nvSpPr>
        <p:spPr>
          <a:xfrm>
            <a:off x="588550" y="229868"/>
            <a:ext cx="15815821" cy="30156152"/>
          </a:xfrm>
          <a:prstGeom prst="rect">
            <a:avLst/>
          </a:prstGeom>
        </p:spPr>
        <p:txBody>
          <a:bodyPr lIns="0" tIns="0" rIns="0" bIns="0" rtlCol="0" anchor="t">
            <a:spAutoFit/>
          </a:bodyPr>
          <a:lstStyle/>
          <a:p>
            <a:pPr algn="l">
              <a:lnSpc>
                <a:spcPts val="6239"/>
              </a:lnSpc>
            </a:pPr>
            <a:r>
              <a:rPr lang="en-US" sz="5199" b="1" spc="15">
                <a:solidFill>
                  <a:srgbClr val="000000"/>
                </a:solidFill>
                <a:latin typeface="Trebuchet MS Bold"/>
                <a:ea typeface="Trebuchet MS Bold"/>
                <a:cs typeface="Trebuchet MS Bold"/>
                <a:sym typeface="Trebuchet MS Bold"/>
              </a:rPr>
              <a:t>POTFOLIO DESIGN AND LAYOUT</a:t>
            </a:r>
          </a:p>
          <a:p>
            <a:pPr algn="l">
              <a:lnSpc>
                <a:spcPts val="5040"/>
              </a:lnSpc>
            </a:pPr>
            <a:endParaRPr lang="en-US" sz="5199" b="1" spc="15">
              <a:solidFill>
                <a:srgbClr val="000000"/>
              </a:solidFill>
              <a:latin typeface="Trebuchet MS Bold"/>
              <a:ea typeface="Trebuchet MS Bold"/>
              <a:cs typeface="Trebuchet MS Bold"/>
              <a:sym typeface="Trebuchet MS Bold"/>
            </a:endParaRPr>
          </a:p>
          <a:p>
            <a:pPr algn="l">
              <a:lnSpc>
                <a:spcPts val="5040"/>
              </a:lnSpc>
            </a:pPr>
            <a:endParaRPr lang="en-US" sz="5199" b="1" spc="15">
              <a:solidFill>
                <a:srgbClr val="000000"/>
              </a:solidFill>
              <a:latin typeface="Trebuchet MS Bold"/>
              <a:ea typeface="Trebuchet MS Bold"/>
              <a:cs typeface="Trebuchet MS Bold"/>
              <a:sym typeface="Trebuchet MS Bold"/>
            </a:endParaRPr>
          </a:p>
          <a:p>
            <a:pPr algn="l">
              <a:lnSpc>
                <a:spcPts val="5040"/>
              </a:lnSpc>
            </a:pPr>
            <a:r>
              <a:rPr lang="en-US" sz="4200" spc="12">
                <a:solidFill>
                  <a:srgbClr val="000000"/>
                </a:solidFill>
                <a:latin typeface="Trebuchet MS"/>
                <a:ea typeface="Trebuchet MS"/>
                <a:cs typeface="Trebuchet MS"/>
                <a:sym typeface="Trebuchet MS"/>
              </a:rPr>
              <a:t>-Header Section – Title, intro, and button at the top  </a:t>
            </a:r>
          </a:p>
          <a:p>
            <a:pPr algn="l">
              <a:lnSpc>
                <a:spcPts val="5040"/>
              </a:lnSpc>
            </a:pPr>
            <a:r>
              <a:rPr lang="en-US" sz="4200" spc="12">
                <a:solidFill>
                  <a:srgbClr val="000000"/>
                </a:solidFill>
                <a:latin typeface="Trebuchet MS"/>
                <a:ea typeface="Trebuchet MS"/>
                <a:cs typeface="Trebuchet MS"/>
                <a:sym typeface="Trebuchet MS"/>
              </a:rPr>
              <a:t>- Card Layout – White boxes for each section (About, Skills, Projects, etc.)  </a:t>
            </a:r>
          </a:p>
          <a:p>
            <a:pPr algn="l">
              <a:lnSpc>
                <a:spcPts val="5040"/>
              </a:lnSpc>
            </a:pPr>
            <a:r>
              <a:rPr lang="en-US" sz="4200" spc="12">
                <a:solidFill>
                  <a:srgbClr val="000000"/>
                </a:solidFill>
                <a:latin typeface="Trebuchet MS"/>
                <a:ea typeface="Trebuchet MS"/>
                <a:cs typeface="Trebuchet MS"/>
                <a:sym typeface="Trebuchet MS"/>
              </a:rPr>
              <a:t>- List Style – Rounded boxes for skills and project points  </a:t>
            </a:r>
          </a:p>
          <a:p>
            <a:pPr algn="l">
              <a:lnSpc>
                <a:spcPts val="5040"/>
              </a:lnSpc>
            </a:pPr>
            <a:r>
              <a:rPr lang="en-US" sz="4200" spc="12">
                <a:solidFill>
                  <a:srgbClr val="000000"/>
                </a:solidFill>
                <a:latin typeface="Trebuchet MS"/>
                <a:ea typeface="Trebuchet MS"/>
                <a:cs typeface="Trebuchet MS"/>
                <a:sym typeface="Trebuchet MS"/>
              </a:rPr>
              <a:t>- Contact Form – Neat form with name, email, and message  </a:t>
            </a:r>
          </a:p>
          <a:p>
            <a:pPr algn="l">
              <a:lnSpc>
                <a:spcPts val="5040"/>
              </a:lnSpc>
            </a:pPr>
            <a:r>
              <a:rPr lang="en-US" sz="4200" spc="12">
                <a:solidFill>
                  <a:srgbClr val="000000"/>
                </a:solidFill>
                <a:latin typeface="Trebuchet MS"/>
                <a:ea typeface="Trebuchet MS"/>
                <a:cs typeface="Trebuchet MS"/>
                <a:sym typeface="Trebuchet MS"/>
              </a:rPr>
              <a:t>- Footer – Bottom part with copyright and "Back to Top" link  </a:t>
            </a:r>
          </a:p>
          <a:p>
            <a:pPr algn="l">
              <a:lnSpc>
                <a:spcPts val="5040"/>
              </a:lnSpc>
            </a:pPr>
            <a:r>
              <a:rPr lang="en-US" sz="4200" spc="12">
                <a:solidFill>
                  <a:srgbClr val="000000"/>
                </a:solidFill>
                <a:latin typeface="Trebuchet MS"/>
                <a:ea typeface="Trebuchet MS"/>
                <a:cs typeface="Trebuchet MS"/>
                <a:sym typeface="Trebuchet MS"/>
              </a:rPr>
              <a:t>- Responsive Design – Works on mobile and desktop  </a:t>
            </a:r>
          </a:p>
          <a:p>
            <a:pPr algn="l">
              <a:lnSpc>
                <a:spcPts val="5040"/>
              </a:lnSpc>
            </a:pPr>
            <a:r>
              <a:rPr lang="en-US" sz="4200" spc="12">
                <a:solidFill>
                  <a:srgbClr val="000000"/>
                </a:solidFill>
                <a:latin typeface="Trebuchet MS"/>
                <a:ea typeface="Trebuchet MS"/>
                <a:cs typeface="Trebuchet MS"/>
                <a:sym typeface="Trebuchet MS"/>
              </a:rPr>
              <a:t>- Hover Effects – Buttons and images zoom slightly when you touch them  </a:t>
            </a:r>
          </a:p>
          <a:p>
            <a:pPr algn="l">
              <a:lnSpc>
                <a:spcPts val="5040"/>
              </a:lnSpc>
            </a:pPr>
            <a:r>
              <a:rPr lang="en-US" sz="4200" spc="12">
                <a:solidFill>
                  <a:srgbClr val="000000"/>
                </a:solidFill>
                <a:latin typeface="Trebuchet MS"/>
                <a:ea typeface="Trebuchet MS"/>
                <a:cs typeface="Trebuchet MS"/>
                <a:sym typeface="Trebuchet MS"/>
              </a:rPr>
              <a:t>- Gradient Background – Soft color blend in the background  </a:t>
            </a:r>
          </a:p>
          <a:p>
            <a:pPr algn="l">
              <a:lnSpc>
                <a:spcPts val="5040"/>
              </a:lnSpc>
            </a:pPr>
            <a:r>
              <a:rPr lang="en-US" sz="4200" spc="12">
                <a:solidFill>
                  <a:srgbClr val="000000"/>
                </a:solidFill>
                <a:latin typeface="Trebuchet MS"/>
                <a:ea typeface="Trebuchet MS"/>
                <a:cs typeface="Trebuchet MS"/>
                <a:sym typeface="Trebuchet MS"/>
              </a:rPr>
              <a:t>- Circle Image Style – Profile photo with round shape and shadow  </a:t>
            </a: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a:p>
            <a:pPr algn="l">
              <a:lnSpc>
                <a:spcPts val="5040"/>
              </a:lnSpc>
            </a:pPr>
            <a:endParaRPr lang="en-US" sz="4200" spc="12">
              <a:solidFill>
                <a:srgbClr val="000000"/>
              </a:solidFill>
              <a:latin typeface="Trebuchet MS"/>
              <a:ea typeface="Trebuchet MS"/>
              <a:cs typeface="Trebuchet MS"/>
              <a:sym typeface="Trebuchet MS"/>
            </a:endParaRPr>
          </a:p>
        </p:txBody>
      </p:sp>
      <p:grpSp>
        <p:nvGrpSpPr>
          <p:cNvPr id="28" name="Group 28"/>
          <p:cNvGrpSpPr/>
          <p:nvPr/>
        </p:nvGrpSpPr>
        <p:grpSpPr>
          <a:xfrm>
            <a:off x="15087600" y="787712"/>
            <a:ext cx="685800" cy="685800"/>
            <a:chOff x="0" y="0"/>
            <a:chExt cx="914400" cy="914400"/>
          </a:xfrm>
        </p:grpSpPr>
        <p:sp>
          <p:nvSpPr>
            <p:cNvPr id="29" name="Freeform 29"/>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sp>
        <p:nvSpPr>
          <p:cNvPr id="22" name="TextBox 22"/>
          <p:cNvSpPr txBox="1"/>
          <p:nvPr/>
        </p:nvSpPr>
        <p:spPr>
          <a:xfrm>
            <a:off x="1132998" y="568641"/>
            <a:ext cx="16022002" cy="27212927"/>
          </a:xfrm>
          <a:prstGeom prst="rect">
            <a:avLst/>
          </a:prstGeom>
        </p:spPr>
        <p:txBody>
          <a:bodyPr lIns="0" tIns="0" rIns="0" bIns="0" rtlCol="0" anchor="t">
            <a:spAutoFit/>
          </a:bodyPr>
          <a:lstStyle/>
          <a:p>
            <a:pPr algn="l">
              <a:lnSpc>
                <a:spcPts val="5159"/>
              </a:lnSpc>
            </a:pPr>
            <a:r>
              <a:rPr lang="en-US" sz="4299" b="1">
                <a:solidFill>
                  <a:srgbClr val="000000"/>
                </a:solidFill>
                <a:latin typeface="Trebuchet MS Bold"/>
                <a:ea typeface="Trebuchet MS Bold"/>
                <a:cs typeface="Trebuchet MS Bold"/>
                <a:sym typeface="Trebuchet MS Bold"/>
              </a:rPr>
              <a:t>FEATURES AND FUNCTIONALITY</a:t>
            </a:r>
          </a:p>
          <a:p>
            <a:pPr algn="l">
              <a:lnSpc>
                <a:spcPts val="5159"/>
              </a:lnSpc>
            </a:pPr>
            <a:endParaRPr lang="en-US" sz="4299" b="1">
              <a:solidFill>
                <a:srgbClr val="000000"/>
              </a:solidFill>
              <a:latin typeface="Trebuchet MS Bold"/>
              <a:ea typeface="Trebuchet MS Bold"/>
              <a:cs typeface="Trebuchet MS Bold"/>
              <a:sym typeface="Trebuchet MS Bold"/>
            </a:endParaRPr>
          </a:p>
          <a:p>
            <a:pPr algn="l">
              <a:lnSpc>
                <a:spcPts val="5159"/>
              </a:lnSpc>
            </a:pPr>
            <a:endParaRPr lang="en-US" sz="4299" b="1">
              <a:solidFill>
                <a:srgbClr val="000000"/>
              </a:solidFill>
              <a:latin typeface="Trebuchet MS Bold"/>
              <a:ea typeface="Trebuchet MS Bold"/>
              <a:cs typeface="Trebuchet MS Bold"/>
              <a:sym typeface="Trebuchet MS Bold"/>
            </a:endParaRPr>
          </a:p>
          <a:p>
            <a:pPr algn="l">
              <a:lnSpc>
                <a:spcPts val="5159"/>
              </a:lnSpc>
            </a:pPr>
            <a:endParaRPr lang="en-US" sz="4299" b="1">
              <a:solidFill>
                <a:srgbClr val="000000"/>
              </a:solidFill>
              <a:latin typeface="Trebuchet MS Bold"/>
              <a:ea typeface="Trebuchet MS Bold"/>
              <a:cs typeface="Trebuchet MS Bold"/>
              <a:sym typeface="Trebuchet MS Bold"/>
            </a:endParaRPr>
          </a:p>
          <a:p>
            <a:pPr algn="l">
              <a:lnSpc>
                <a:spcPts val="5159"/>
              </a:lnSpc>
            </a:pPr>
            <a:r>
              <a:rPr lang="en-US" sz="4299">
                <a:solidFill>
                  <a:srgbClr val="000000"/>
                </a:solidFill>
                <a:latin typeface="Trebuchet MS"/>
                <a:ea typeface="Trebuchet MS"/>
                <a:cs typeface="Trebuchet MS"/>
                <a:sym typeface="Trebuchet MS"/>
              </a:rPr>
              <a:t> - Contact Form – Includes validation and feedback message  </a:t>
            </a:r>
          </a:p>
          <a:p>
            <a:pPr algn="l">
              <a:lnSpc>
                <a:spcPts val="5159"/>
              </a:lnSpc>
            </a:pPr>
            <a:r>
              <a:rPr lang="en-US" sz="4299">
                <a:solidFill>
                  <a:srgbClr val="000000"/>
                </a:solidFill>
                <a:latin typeface="Trebuchet MS"/>
                <a:ea typeface="Trebuchet MS"/>
                <a:cs typeface="Trebuchet MS"/>
                <a:sym typeface="Trebuchet MS"/>
              </a:rPr>
              <a:t>- Responsive Design – Works on mobile and desktop screens  </a:t>
            </a:r>
          </a:p>
          <a:p>
            <a:pPr algn="l">
              <a:lnSpc>
                <a:spcPts val="5159"/>
              </a:lnSpc>
            </a:pPr>
            <a:r>
              <a:rPr lang="en-US" sz="4299">
                <a:solidFill>
                  <a:srgbClr val="000000"/>
                </a:solidFill>
                <a:latin typeface="Trebuchet MS"/>
                <a:ea typeface="Trebuchet MS"/>
                <a:cs typeface="Trebuchet MS"/>
                <a:sym typeface="Trebuchet MS"/>
              </a:rPr>
              <a:t>- Card Layouts – Clean section blocks with shadows and spacing  </a:t>
            </a:r>
          </a:p>
          <a:p>
            <a:pPr algn="l">
              <a:lnSpc>
                <a:spcPts val="5159"/>
              </a:lnSpc>
            </a:pPr>
            <a:r>
              <a:rPr lang="en-US" sz="4299">
                <a:solidFill>
                  <a:srgbClr val="000000"/>
                </a:solidFill>
                <a:latin typeface="Trebuchet MS"/>
                <a:ea typeface="Trebuchet MS"/>
                <a:cs typeface="Trebuchet MS"/>
                <a:sym typeface="Trebuchet MS"/>
              </a:rPr>
              <a:t>- Hover Effects – Image and button zoom on hover  </a:t>
            </a:r>
          </a:p>
          <a:p>
            <a:pPr algn="l">
              <a:lnSpc>
                <a:spcPts val="5159"/>
              </a:lnSpc>
            </a:pPr>
            <a:r>
              <a:rPr lang="en-US" sz="4299">
                <a:solidFill>
                  <a:srgbClr val="000000"/>
                </a:solidFill>
                <a:latin typeface="Trebuchet MS"/>
                <a:ea typeface="Trebuchet MS"/>
                <a:cs typeface="Trebuchet MS"/>
                <a:sym typeface="Trebuchet MS"/>
              </a:rPr>
              <a:t>- Back to Top Link – Easy navigation to the top of the page  </a:t>
            </a:r>
          </a:p>
          <a:p>
            <a:pPr algn="l">
              <a:lnSpc>
                <a:spcPts val="5159"/>
              </a:lnSpc>
            </a:pPr>
            <a:r>
              <a:rPr lang="en-US" sz="4299">
                <a:solidFill>
                  <a:srgbClr val="000000"/>
                </a:solidFill>
                <a:latin typeface="Trebuchet MS"/>
                <a:ea typeface="Trebuchet MS"/>
                <a:cs typeface="Trebuchet MS"/>
                <a:sym typeface="Trebuchet MS"/>
              </a:rPr>
              <a:t>- Gradient Backgrounds – Visually appealing color transitions  </a:t>
            </a:r>
          </a:p>
          <a:p>
            <a:pPr algn="l">
              <a:lnSpc>
                <a:spcPts val="5159"/>
              </a:lnSpc>
            </a:pPr>
            <a:r>
              <a:rPr lang="en-US" sz="4299">
                <a:solidFill>
                  <a:srgbClr val="000000"/>
                </a:solidFill>
                <a:latin typeface="Trebuchet MS"/>
                <a:ea typeface="Trebuchet MS"/>
                <a:cs typeface="Trebuchet MS"/>
                <a:sym typeface="Trebuchet MS"/>
              </a:rPr>
              <a:t>- Circular Profile Image – Neatly cropped with border and shadow  </a:t>
            </a:r>
          </a:p>
          <a:p>
            <a:pPr algn="l">
              <a:lnSpc>
                <a:spcPts val="5159"/>
              </a:lnSpc>
            </a:pPr>
            <a:r>
              <a:rPr lang="en-US" sz="4299">
                <a:solidFill>
                  <a:srgbClr val="000000"/>
                </a:solidFill>
                <a:latin typeface="Trebuchet MS"/>
                <a:ea typeface="Trebuchet MS"/>
                <a:cs typeface="Trebuchet MS"/>
                <a:sym typeface="Trebuchet MS"/>
              </a:rPr>
              <a:t>- Semantic HTML Tags – Clean structure for accessibility and SEO   </a:t>
            </a: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a:p>
            <a:pPr algn="l">
              <a:lnSpc>
                <a:spcPts val="5159"/>
              </a:lnSpc>
            </a:pPr>
            <a:endParaRPr lang="en-US" sz="4299">
              <a:solidFill>
                <a:srgbClr val="000000"/>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FWD TNSDC 2025.pptx</dc:title>
  <cp:lastModifiedBy>keerthika M</cp:lastModifiedBy>
  <cp:revision>2</cp:revision>
  <dcterms:created xsi:type="dcterms:W3CDTF">2006-08-16T00:00:00Z</dcterms:created>
  <dcterms:modified xsi:type="dcterms:W3CDTF">2025-09-07T15:52:38Z</dcterms:modified>
  <dc:identifier>DAGxszUtRTo</dc:identifier>
</cp:coreProperties>
</file>