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Calibri (MS)" charset="1" panose="020F0502020204030204"/>
      <p:regular r:id="rId22"/>
    </p:embeddedFont>
    <p:embeddedFont>
      <p:font typeface="Trebuchet MS Bold" charset="1" panose="020B07030202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49242"/>
            <a:ext cx="11444288"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3923253" y="4950270"/>
            <a:ext cx="12733020" cy="3867150"/>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 M.Keerthika</a:t>
            </a:r>
          </a:p>
          <a:p>
            <a:pPr algn="l">
              <a:lnSpc>
                <a:spcPts val="4320"/>
              </a:lnSpc>
            </a:pPr>
            <a:r>
              <a:rPr lang="en-US" sz="3600">
                <a:solidFill>
                  <a:srgbClr val="000000"/>
                </a:solidFill>
                <a:latin typeface="Calibri (MS)"/>
                <a:ea typeface="Calibri (MS)"/>
                <a:cs typeface="Calibri (MS)"/>
                <a:sym typeface="Calibri (MS)"/>
              </a:rPr>
              <a:t>REGISTER NO:2426j0667 </a:t>
            </a:r>
          </a:p>
          <a:p>
            <a:pPr algn="l">
              <a:lnSpc>
                <a:spcPts val="4320"/>
              </a:lnSpc>
            </a:pPr>
            <a:r>
              <a:rPr lang="en-US" sz="3600">
                <a:solidFill>
                  <a:srgbClr val="000000"/>
                </a:solidFill>
                <a:latin typeface="Calibri (MS)"/>
                <a:ea typeface="Calibri (MS)"/>
                <a:cs typeface="Calibri (MS)"/>
                <a:sym typeface="Calibri (MS)"/>
              </a:rPr>
              <a:t>NMID:2AAB676CA591E2298064E6211B9A4C4A</a:t>
            </a:r>
          </a:p>
          <a:p>
            <a:pPr algn="l">
              <a:lnSpc>
                <a:spcPts val="4320"/>
              </a:lnSpc>
            </a:pPr>
            <a:r>
              <a:rPr lang="en-US" sz="3600">
                <a:solidFill>
                  <a:srgbClr val="000000"/>
                </a:solidFill>
                <a:latin typeface="Calibri (MS)"/>
                <a:ea typeface="Calibri (MS)"/>
                <a:cs typeface="Calibri (MS)"/>
                <a:sym typeface="Calibri (MS)"/>
              </a:rPr>
              <a:t>DEPARTMENT: Bsc(Information technology)</a:t>
            </a:r>
          </a:p>
          <a:p>
            <a:pPr algn="l">
              <a:lnSpc>
                <a:spcPts val="4320"/>
              </a:lnSpc>
            </a:pPr>
            <a:r>
              <a:rPr lang="en-US" sz="3600">
                <a:solidFill>
                  <a:srgbClr val="000000"/>
                </a:solidFill>
                <a:latin typeface="Calibri (MS)"/>
                <a:ea typeface="Calibri (MS)"/>
                <a:cs typeface="Calibri (MS)"/>
                <a:sym typeface="Calibri (MS)"/>
              </a:rPr>
              <a:t>COLLEGE /UNIVERSITY : Kamalam college of arts and science, Bharathiyar University </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Freeform 31" id="31"/>
          <p:cNvSpPr/>
          <p:nvPr/>
        </p:nvSpPr>
        <p:spPr>
          <a:xfrm flipH="false" flipV="false" rot="0">
            <a:off x="10972800" y="2590138"/>
            <a:ext cx="4229824" cy="7407523"/>
          </a:xfrm>
          <a:custGeom>
            <a:avLst/>
            <a:gdLst/>
            <a:ahLst/>
            <a:cxnLst/>
            <a:rect r="r" b="b" t="t" l="l"/>
            <a:pathLst>
              <a:path h="7407523" w="4229824">
                <a:moveTo>
                  <a:pt x="0" y="0"/>
                </a:moveTo>
                <a:lnTo>
                  <a:pt x="4229824" y="0"/>
                </a:lnTo>
                <a:lnTo>
                  <a:pt x="4229824" y="7407522"/>
                </a:lnTo>
                <a:lnTo>
                  <a:pt x="0" y="7407522"/>
                </a:lnTo>
                <a:lnTo>
                  <a:pt x="0" y="0"/>
                </a:lnTo>
                <a:close/>
              </a:path>
            </a:pathLst>
          </a:custGeom>
          <a:blipFill>
            <a:blip r:embed="rId3"/>
            <a:stretch>
              <a:fillRect l="-707" t="0" r="-707" b="-29770"/>
            </a:stretch>
          </a:blipFill>
        </p:spPr>
      </p:sp>
      <p:sp>
        <p:nvSpPr>
          <p:cNvPr name="TextBox 32" id="32"/>
          <p:cNvSpPr txBox="true"/>
          <p:nvPr/>
        </p:nvSpPr>
        <p:spPr>
          <a:xfrm rot="0">
            <a:off x="1109662" y="579817"/>
            <a:ext cx="12720638" cy="15806977"/>
          </a:xfrm>
          <a:prstGeom prst="rect">
            <a:avLst/>
          </a:prstGeom>
        </p:spPr>
        <p:txBody>
          <a:bodyPr anchor="t" rtlCol="false" tIns="0" lIns="0" bIns="0" rIns="0">
            <a:spAutoFit/>
          </a:bodyPr>
          <a:lstStyle/>
          <a:p>
            <a:pPr algn="l">
              <a:lnSpc>
                <a:spcPts val="11921"/>
              </a:lnSpc>
            </a:pPr>
            <a:r>
              <a:rPr lang="en-US" b="true" sz="6375" spc="19">
                <a:solidFill>
                  <a:srgbClr val="000000"/>
                </a:solidFill>
                <a:latin typeface="Trebuchet MS Bold"/>
                <a:ea typeface="Trebuchet MS Bold"/>
                <a:cs typeface="Trebuchet MS Bold"/>
                <a:sym typeface="Trebuchet MS Bold"/>
              </a:rPr>
              <a:t>RESULTS AND SCREENSHOTS</a:t>
            </a:r>
          </a:p>
          <a:p>
            <a:pPr algn="l">
              <a:lnSpc>
                <a:spcPts val="11921"/>
              </a:lnSpc>
            </a:pPr>
          </a:p>
          <a:p>
            <a:pPr algn="l">
              <a:lnSpc>
                <a:spcPts val="8228"/>
              </a:lnSpc>
            </a:pPr>
            <a:r>
              <a:rPr lang="en-US" b="true" sz="4400" spc="13">
                <a:solidFill>
                  <a:srgbClr val="000000"/>
                </a:solidFill>
                <a:latin typeface="Trebuchet MS Bold"/>
                <a:ea typeface="Trebuchet MS Bold"/>
                <a:cs typeface="Trebuchet MS Bold"/>
                <a:sym typeface="Trebuchet MS Bold"/>
              </a:rPr>
              <a:t>        </a:t>
            </a:r>
            <a:r>
              <a:rPr lang="en-US" sz="4400" spc="13">
                <a:solidFill>
                  <a:srgbClr val="000000"/>
                </a:solidFill>
                <a:latin typeface="Trebuchet MS"/>
                <a:ea typeface="Trebuchet MS"/>
                <a:cs typeface="Trebuchet MS"/>
                <a:sym typeface="Trebuchet MS"/>
              </a:rPr>
              <a:t>O</a:t>
            </a:r>
            <a:r>
              <a:rPr lang="en-US" sz="4400" spc="13">
                <a:solidFill>
                  <a:srgbClr val="000000"/>
                </a:solidFill>
                <a:latin typeface="Trebuchet MS"/>
                <a:ea typeface="Trebuchet MS"/>
                <a:cs typeface="Trebuchet MS"/>
                <a:sym typeface="Trebuchet MS"/>
              </a:rPr>
              <a:t>verall, it reflects strong UI/UX</a:t>
            </a:r>
          </a:p>
          <a:p>
            <a:pPr algn="l">
              <a:lnSpc>
                <a:spcPts val="8228"/>
              </a:lnSpc>
            </a:pPr>
            <a:r>
              <a:rPr lang="en-US" sz="4400" spc="13">
                <a:solidFill>
                  <a:srgbClr val="000000"/>
                </a:solidFill>
                <a:latin typeface="Trebuchet MS"/>
                <a:ea typeface="Trebuchet MS"/>
                <a:cs typeface="Trebuchet MS"/>
                <a:sym typeface="Trebuchet MS"/>
              </a:rPr>
              <a:t>             skills with a focus on clarity,</a:t>
            </a:r>
          </a:p>
          <a:p>
            <a:pPr algn="l">
              <a:lnSpc>
                <a:spcPts val="8228"/>
              </a:lnSpc>
            </a:pPr>
            <a:r>
              <a:rPr lang="en-US" sz="4400" spc="13">
                <a:solidFill>
                  <a:srgbClr val="000000"/>
                </a:solidFill>
                <a:latin typeface="Trebuchet MS"/>
                <a:ea typeface="Trebuchet MS"/>
                <a:cs typeface="Trebuchet MS"/>
                <a:sym typeface="Trebuchet MS"/>
              </a:rPr>
              <a:t>              Usability, and modern    </a:t>
            </a:r>
          </a:p>
          <a:p>
            <a:pPr algn="l">
              <a:lnSpc>
                <a:spcPts val="8228"/>
              </a:lnSpc>
            </a:pPr>
            <a:r>
              <a:rPr lang="en-US" sz="4400" spc="13">
                <a:solidFill>
                  <a:srgbClr val="000000"/>
                </a:solidFill>
                <a:latin typeface="Trebuchet MS"/>
                <a:ea typeface="Trebuchet MS"/>
                <a:cs typeface="Trebuchet MS"/>
                <a:sym typeface="Trebuchet MS"/>
              </a:rPr>
              <a:t>               presentation.</a:t>
            </a:r>
          </a:p>
          <a:p>
            <a:pPr algn="l">
              <a:lnSpc>
                <a:spcPts val="11921"/>
              </a:lnSpc>
            </a:pPr>
          </a:p>
          <a:p>
            <a:pPr algn="l">
              <a:lnSpc>
                <a:spcPts val="11921"/>
              </a:lnSpc>
            </a:pPr>
          </a:p>
          <a:p>
            <a:pPr algn="l">
              <a:lnSpc>
                <a:spcPts val="11921"/>
              </a:lnSpc>
            </a:pPr>
          </a:p>
          <a:p>
            <a:pPr algn="l">
              <a:lnSpc>
                <a:spcPts val="11921"/>
              </a:lnSpc>
            </a:pPr>
          </a:p>
          <a:p>
            <a:pPr algn="l">
              <a:lnSpc>
                <a:spcPts val="11921"/>
              </a:lnSpc>
            </a:pPr>
          </a:p>
          <a:p>
            <a:pPr algn="l">
              <a:lnSpc>
                <a:spcPts val="7650"/>
              </a:lnSpc>
            </a:pPr>
          </a:p>
        </p:txBody>
      </p:sp>
      <p:sp>
        <p:nvSpPr>
          <p:cNvPr name="TextBox 33" id="33"/>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a:grpSpLocks noChangeAspect="true"/>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028700" y="471487"/>
            <a:ext cx="11162909" cy="12782551"/>
          </a:xfrm>
          <a:prstGeom prst="rect">
            <a:avLst/>
          </a:prstGeom>
        </p:spPr>
        <p:txBody>
          <a:bodyPr anchor="t" rtlCol="false" tIns="0" lIns="0" bIns="0" rIns="0">
            <a:spAutoFit/>
          </a:bodyPr>
          <a:lstStyle/>
          <a:p>
            <a:pPr algn="l">
              <a:lnSpc>
                <a:spcPts val="7559"/>
              </a:lnSpc>
            </a:pPr>
            <a:r>
              <a:rPr lang="en-US" sz="6300" b="true">
                <a:solidFill>
                  <a:srgbClr val="000000"/>
                </a:solidFill>
                <a:latin typeface="Trebuchet MS Bold"/>
                <a:ea typeface="Trebuchet MS Bold"/>
                <a:cs typeface="Trebuchet MS Bold"/>
                <a:sym typeface="Trebuchet MS Bold"/>
              </a:rPr>
              <a:t>CONCLUSION</a:t>
            </a:r>
          </a:p>
          <a:p>
            <a:pPr algn="l">
              <a:lnSpc>
                <a:spcPts val="5519"/>
              </a:lnSpc>
            </a:pPr>
            <a:r>
              <a:rPr lang="en-US" sz="4599" b="true">
                <a:solidFill>
                  <a:srgbClr val="000000"/>
                </a:solidFill>
                <a:latin typeface="Trebuchet MS Bold"/>
                <a:ea typeface="Trebuchet MS Bold"/>
                <a:cs typeface="Trebuchet MS Bold"/>
                <a:sym typeface="Trebuchet MS Bold"/>
              </a:rPr>
              <a:t>          </a:t>
            </a:r>
          </a:p>
          <a:p>
            <a:pPr algn="l">
              <a:lnSpc>
                <a:spcPts val="5519"/>
              </a:lnSpc>
            </a:pPr>
            <a:r>
              <a:rPr lang="en-US" sz="4599" b="true">
                <a:solidFill>
                  <a:srgbClr val="000000"/>
                </a:solidFill>
                <a:latin typeface="Trebuchet MS Bold"/>
                <a:ea typeface="Trebuchet MS Bold"/>
                <a:cs typeface="Trebuchet MS Bold"/>
                <a:sym typeface="Trebuchet MS Bold"/>
              </a:rPr>
              <a:t>          </a:t>
            </a:r>
            <a:r>
              <a:rPr lang="en-US" sz="4599">
                <a:solidFill>
                  <a:srgbClr val="000000"/>
                </a:solidFill>
                <a:latin typeface="Trebuchet MS"/>
                <a:ea typeface="Trebuchet MS"/>
                <a:cs typeface="Trebuchet MS"/>
                <a:sym typeface="Trebuchet MS"/>
              </a:rPr>
              <a:t>This portfolio highlights</a:t>
            </a:r>
          </a:p>
          <a:p>
            <a:pPr algn="l">
              <a:lnSpc>
                <a:spcPts val="5519"/>
              </a:lnSpc>
            </a:pPr>
            <a:r>
              <a:rPr lang="en-US" sz="4599">
                <a:solidFill>
                  <a:srgbClr val="000000"/>
                </a:solidFill>
                <a:latin typeface="Trebuchet MS"/>
                <a:ea typeface="Trebuchet MS"/>
                <a:cs typeface="Trebuchet MS"/>
                <a:sym typeface="Trebuchet MS"/>
              </a:rPr>
              <a:t> clean design, responsive layout, and smooth user experience through interactive features. It encourages better digital presentation for designers and helps users easily explore skills, projects, and contact options—benefiting both creators and the community</a:t>
            </a:r>
          </a:p>
          <a:p>
            <a:pPr algn="l">
              <a:lnSpc>
                <a:spcPts val="5519"/>
              </a:lnSpc>
            </a:pPr>
          </a:p>
          <a:p>
            <a:pPr algn="l">
              <a:lnSpc>
                <a:spcPts val="5519"/>
              </a:lnSpc>
            </a:pPr>
          </a:p>
          <a:p>
            <a:pPr algn="l">
              <a:lnSpc>
                <a:spcPts val="5519"/>
              </a:lnSpc>
            </a:pPr>
          </a:p>
          <a:p>
            <a:pPr algn="l">
              <a:lnSpc>
                <a:spcPts val="5519"/>
              </a:lnSpc>
            </a:pPr>
          </a:p>
          <a:p>
            <a:pPr algn="l">
              <a:lnSpc>
                <a:spcPts val="5519"/>
              </a:lnSpc>
            </a:pPr>
          </a:p>
          <a:p>
            <a:pPr algn="l">
              <a:lnSpc>
                <a:spcPts val="5519"/>
              </a:lnSpc>
            </a:pPr>
          </a:p>
          <a:p>
            <a:pPr algn="l">
              <a:lnSpc>
                <a:spcPts val="5519"/>
              </a:lnSpc>
            </a:pPr>
          </a:p>
          <a:p>
            <a:pPr algn="l">
              <a:lnSpc>
                <a:spcPts val="5519"/>
              </a:lnSpc>
            </a:pP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6"/>
            <a:ext cx="15920464" cy="8543926"/>
          </a:xfrm>
          <a:prstGeom prst="rect">
            <a:avLst/>
          </a:prstGeom>
        </p:spPr>
        <p:txBody>
          <a:bodyPr anchor="t" rtlCol="false" tIns="0" lIns="0" bIns="0" rIns="0">
            <a:spAutoFit/>
          </a:bodyPr>
          <a:lstStyle/>
          <a:p>
            <a:pPr algn="l">
              <a:lnSpc>
                <a:spcPts val="7650"/>
              </a:lnSpc>
            </a:pPr>
            <a:r>
              <a:rPr lang="en-US" b="true" sz="6375" spc="6">
                <a:solidFill>
                  <a:srgbClr val="000000"/>
                </a:solidFill>
                <a:latin typeface="Trebuchet MS Bold"/>
                <a:ea typeface="Trebuchet MS Bold"/>
                <a:cs typeface="Trebuchet MS Bold"/>
                <a:sym typeface="Trebuchet MS Bold"/>
              </a:rPr>
              <a:t>PROJECT TITLE</a:t>
            </a:r>
          </a:p>
          <a:p>
            <a:pPr algn="l">
              <a:lnSpc>
                <a:spcPts val="7650"/>
              </a:lnSpc>
            </a:pPr>
          </a:p>
          <a:p>
            <a:pPr algn="l">
              <a:lnSpc>
                <a:spcPts val="6839"/>
              </a:lnSpc>
            </a:pPr>
            <a:r>
              <a:rPr lang="en-US" b="true" sz="5700" spc="5">
                <a:solidFill>
                  <a:srgbClr val="000000"/>
                </a:solidFill>
                <a:latin typeface="Trebuchet MS Bold"/>
                <a:ea typeface="Trebuchet MS Bold"/>
                <a:cs typeface="Trebuchet MS Bold"/>
                <a:sym typeface="Trebuchet MS Bold"/>
              </a:rPr>
              <a:t>               </a:t>
            </a:r>
            <a:r>
              <a:rPr lang="en-US" sz="5700" spc="5">
                <a:solidFill>
                  <a:srgbClr val="000000"/>
                </a:solidFill>
                <a:latin typeface="Trebuchet MS"/>
                <a:ea typeface="Trebuchet MS"/>
                <a:cs typeface="Trebuchet MS"/>
                <a:sym typeface="Trebuchet MS"/>
              </a:rPr>
              <a:t>Interactive Digital portfolio using front end web development-UI UX designer </a:t>
            </a:r>
          </a:p>
          <a:p>
            <a:pPr algn="l">
              <a:lnSpc>
                <a:spcPts val="7650"/>
              </a:lnSpc>
            </a:pPr>
          </a:p>
          <a:p>
            <a:pPr algn="l">
              <a:lnSpc>
                <a:spcPts val="7650"/>
              </a:lnSpc>
            </a:pPr>
          </a:p>
          <a:p>
            <a:pPr algn="l">
              <a:lnSpc>
                <a:spcPts val="7650"/>
              </a:lnSpc>
            </a:pPr>
          </a:p>
          <a:p>
            <a:pPr algn="l">
              <a:lnSpc>
                <a:spcPts val="7650"/>
              </a:lnSpc>
            </a:pPr>
          </a:p>
          <a:p>
            <a:pPr algn="l">
              <a:lnSpc>
                <a:spcPts val="7650"/>
              </a:lnSpc>
            </a:pPr>
            <a:r>
              <a:rPr lang="en-US" b="true" sz="6375" spc="7">
                <a:solidFill>
                  <a:srgbClr val="000000"/>
                </a:solidFill>
                <a:latin typeface="Trebuchet MS Bold"/>
                <a:ea typeface="Trebuchet MS Bold"/>
                <a:cs typeface="Trebuchet MS Bold"/>
                <a:sym typeface="Trebuchet MS Bold"/>
              </a:rPr>
              <a:t>               </a:t>
            </a:r>
          </a:p>
        </p:txBody>
      </p:sp>
      <p:grpSp>
        <p:nvGrpSpPr>
          <p:cNvPr name="Group 14" id="14"/>
          <p:cNvGrpSpPr>
            <a:grpSpLocks noChangeAspect="true"/>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a:grpSpLocks noChangeAspect="true"/>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683318" y="1479426"/>
            <a:ext cx="7360920" cy="7105651"/>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Problem Statement</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Project Overview</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End Users</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Tools and Technologies</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Portfolio design and Layout</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Features and Functionality</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Results and Screenshots</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Conclusion</a:t>
            </a:r>
          </a:p>
          <a:p>
            <a:pPr algn="l" marL="760095" indent="-380048" lvl="1">
              <a:lnSpc>
                <a:spcPts val="5040"/>
              </a:lnSpc>
              <a:buAutoNum type="arabicPeriod" startAt="1"/>
            </a:pPr>
            <a:r>
              <a:rPr lang="en-US" sz="4200">
                <a:solidFill>
                  <a:srgbClr val="0D0D0D"/>
                </a:solidFill>
                <a:latin typeface="Calibri (MS)"/>
                <a:ea typeface="Calibri (MS)"/>
                <a:cs typeface="Calibri (MS)"/>
                <a:sym typeface="Calibri (MS)"/>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671513" y="590550"/>
            <a:ext cx="14593730" cy="10829925"/>
          </a:xfrm>
          <a:prstGeom prst="rect">
            <a:avLst/>
          </a:prstGeom>
        </p:spPr>
        <p:txBody>
          <a:bodyPr anchor="t" rtlCol="false" tIns="0" lIns="0" bIns="0" rIns="0">
            <a:spAutoFit/>
          </a:bodyPr>
          <a:lstStyle/>
          <a:p>
            <a:pPr algn="l">
              <a:lnSpc>
                <a:spcPts val="7650"/>
              </a:lnSpc>
            </a:pPr>
            <a:r>
              <a:rPr lang="en-US" sz="6375" spc="19">
                <a:solidFill>
                  <a:srgbClr val="000000"/>
                </a:solidFill>
                <a:latin typeface="Trebuchet MS"/>
                <a:ea typeface="Trebuchet MS"/>
                <a:cs typeface="Trebuchet MS"/>
                <a:sym typeface="Trebuchet MS"/>
              </a:rPr>
              <a:t>PROBLEM	STATEMENT</a:t>
            </a:r>
          </a:p>
          <a:p>
            <a:pPr algn="l">
              <a:lnSpc>
                <a:spcPts val="6839"/>
              </a:lnSpc>
            </a:pPr>
            <a:r>
              <a:rPr lang="en-US" sz="5700" spc="17">
                <a:solidFill>
                  <a:srgbClr val="000000"/>
                </a:solidFill>
                <a:latin typeface="Trebuchet MS"/>
                <a:ea typeface="Trebuchet MS"/>
                <a:cs typeface="Trebuchet MS"/>
                <a:sym typeface="Trebuchet MS"/>
              </a:rPr>
              <a:t>   </a:t>
            </a:r>
          </a:p>
          <a:p>
            <a:pPr algn="l">
              <a:lnSpc>
                <a:spcPts val="6839"/>
              </a:lnSpc>
            </a:pPr>
            <a:r>
              <a:rPr lang="en-US" sz="5700" spc="17">
                <a:solidFill>
                  <a:srgbClr val="000000"/>
                </a:solidFill>
                <a:latin typeface="Trebuchet MS"/>
                <a:ea typeface="Trebuchet MS"/>
                <a:cs typeface="Trebuchet MS"/>
                <a:sym typeface="Trebuchet MS"/>
              </a:rPr>
              <a:t>        In UI/UX design, creativity and user-focused solutions go beyond resumes. A digital portfolio helps showcase design process, wireframes, prototypes, </a:t>
            </a:r>
          </a:p>
          <a:p>
            <a:pPr algn="l">
              <a:lnSpc>
                <a:spcPts val="6839"/>
              </a:lnSpc>
            </a:pPr>
            <a:r>
              <a:rPr lang="en-US" sz="5700" spc="17">
                <a:solidFill>
                  <a:srgbClr val="000000"/>
                </a:solidFill>
                <a:latin typeface="Trebuchet MS"/>
                <a:ea typeface="Trebuchet MS"/>
                <a:cs typeface="Trebuchet MS"/>
                <a:sym typeface="Trebuchet MS"/>
              </a:rPr>
              <a:t>and real projects, reflecting a</a:t>
            </a:r>
          </a:p>
          <a:p>
            <a:pPr algn="l">
              <a:lnSpc>
                <a:spcPts val="6839"/>
              </a:lnSpc>
            </a:pPr>
            <a:r>
              <a:rPr lang="en-US" sz="5700" spc="17">
                <a:solidFill>
                  <a:srgbClr val="000000"/>
                </a:solidFill>
                <a:latin typeface="Trebuchet MS"/>
                <a:ea typeface="Trebuchet MS"/>
                <a:cs typeface="Trebuchet MS"/>
                <a:sym typeface="Trebuchet MS"/>
              </a:rPr>
              <a:t>designer’s ability to create </a:t>
            </a:r>
          </a:p>
          <a:p>
            <a:pPr algn="l">
              <a:lnSpc>
                <a:spcPts val="6839"/>
              </a:lnSpc>
            </a:pPr>
            <a:r>
              <a:rPr lang="en-US" sz="5700" spc="17">
                <a:solidFill>
                  <a:srgbClr val="000000"/>
                </a:solidFill>
                <a:latin typeface="Trebuchet MS"/>
                <a:ea typeface="Trebuchet MS"/>
                <a:cs typeface="Trebuchet MS"/>
                <a:sym typeface="Trebuchet MS"/>
              </a:rPr>
              <a:t>meaningful user experiences.</a:t>
            </a:r>
          </a:p>
          <a:p>
            <a:pPr algn="l">
              <a:lnSpc>
                <a:spcPts val="7650"/>
              </a:lnSpc>
            </a:pPr>
          </a:p>
          <a:p>
            <a:pPr algn="l">
              <a:lnSpc>
                <a:spcPts val="7650"/>
              </a:lnSpc>
            </a:pPr>
          </a:p>
          <a:p>
            <a:pPr algn="l">
              <a:lnSpc>
                <a:spcPts val="7650"/>
              </a:lnSpc>
            </a:pP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335756" y="2009544"/>
            <a:ext cx="16587788" cy="8277456"/>
            <a:chOff x="0" y="0"/>
            <a:chExt cx="12009138" cy="5992668"/>
          </a:xfrm>
        </p:grpSpPr>
        <p:sp>
          <p:nvSpPr>
            <p:cNvPr name="Freeform 5" id="5"/>
            <p:cNvSpPr/>
            <p:nvPr/>
          </p:nvSpPr>
          <p:spPr>
            <a:xfrm flipH="false" flipV="false" rot="0">
              <a:off x="5295" y="1559"/>
              <a:ext cx="11998387" cy="5988711"/>
            </a:xfrm>
            <a:custGeom>
              <a:avLst/>
              <a:gdLst/>
              <a:ahLst/>
              <a:cxnLst/>
              <a:rect r="r" b="b" t="t" l="l"/>
              <a:pathLst>
                <a:path h="5988711" w="11998387">
                  <a:moveTo>
                    <a:pt x="11998387" y="14871"/>
                  </a:moveTo>
                  <a:lnTo>
                    <a:pt x="13477" y="5988711"/>
                  </a:lnTo>
                  <a:lnTo>
                    <a:pt x="0" y="5973720"/>
                  </a:lnTo>
                  <a:lnTo>
                    <a:pt x="11984910"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408051" y="33338"/>
            <a:ext cx="15229618" cy="7162801"/>
          </a:xfrm>
          <a:prstGeom prst="rect">
            <a:avLst/>
          </a:prstGeom>
        </p:spPr>
        <p:txBody>
          <a:bodyPr anchor="t" rtlCol="false" tIns="0" lIns="0" bIns="0" rIns="0">
            <a:spAutoFit/>
          </a:bodyPr>
          <a:lstStyle/>
          <a:p>
            <a:pPr algn="l">
              <a:lnSpc>
                <a:spcPts val="7650"/>
              </a:lnSpc>
            </a:pPr>
            <a:r>
              <a:rPr lang="en-US" b="true" sz="6375" spc="6">
                <a:solidFill>
                  <a:srgbClr val="000000"/>
                </a:solidFill>
                <a:latin typeface="Trebuchet MS Bold"/>
                <a:ea typeface="Trebuchet MS Bold"/>
                <a:cs typeface="Trebuchet MS Bold"/>
                <a:sym typeface="Trebuchet MS Bold"/>
              </a:rPr>
              <a:t>PROJECT	OVERVIEW</a:t>
            </a:r>
          </a:p>
          <a:p>
            <a:pPr algn="l">
              <a:lnSpc>
                <a:spcPts val="7650"/>
              </a:lnSpc>
            </a:pPr>
          </a:p>
          <a:p>
            <a:pPr algn="l">
              <a:lnSpc>
                <a:spcPts val="6720"/>
              </a:lnSpc>
            </a:pPr>
            <a:r>
              <a:rPr lang="en-US" b="true" sz="5600" spc="5">
                <a:solidFill>
                  <a:srgbClr val="000000"/>
                </a:solidFill>
                <a:latin typeface="Trebuchet MS Bold"/>
                <a:ea typeface="Trebuchet MS Bold"/>
                <a:cs typeface="Trebuchet MS Bold"/>
                <a:sym typeface="Trebuchet MS Bold"/>
              </a:rPr>
              <a:t>     </a:t>
            </a:r>
            <a:r>
              <a:rPr lang="en-US" sz="5600" spc="5">
                <a:solidFill>
                  <a:srgbClr val="000000"/>
                </a:solidFill>
                <a:latin typeface="Trebuchet MS"/>
                <a:ea typeface="Trebuchet MS"/>
                <a:cs typeface="Trebuchet MS"/>
                <a:sym typeface="Trebuchet MS"/>
              </a:rPr>
              <a:t>This portfolio shows my work as a UI/UX designer. It includes my intro, key skills, top projects, personal strengths, and contact details. Each part is designed to reflect </a:t>
            </a:r>
          </a:p>
          <a:p>
            <a:pPr algn="l">
              <a:lnSpc>
                <a:spcPts val="6720"/>
              </a:lnSpc>
            </a:pPr>
            <a:r>
              <a:rPr lang="en-US" sz="5600" spc="5">
                <a:solidFill>
                  <a:srgbClr val="000000"/>
                </a:solidFill>
                <a:latin typeface="Trebuchet MS"/>
                <a:ea typeface="Trebuchet MS"/>
                <a:cs typeface="Trebuchet MS"/>
                <a:sym typeface="Trebuchet MS"/>
              </a:rPr>
              <a:t>my style, process, and growth in design.</a:t>
            </a:r>
          </a:p>
          <a:p>
            <a:pPr algn="l">
              <a:lnSpc>
                <a:spcPts val="7650"/>
              </a:lnSpc>
            </a:pP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671512" y="618773"/>
            <a:ext cx="14308550" cy="10010775"/>
          </a:xfrm>
          <a:prstGeom prst="rect">
            <a:avLst/>
          </a:prstGeom>
        </p:spPr>
        <p:txBody>
          <a:bodyPr anchor="t" rtlCol="false" tIns="0" lIns="0" bIns="0" rIns="0">
            <a:spAutoFit/>
          </a:bodyPr>
          <a:lstStyle/>
          <a:p>
            <a:pPr algn="l">
              <a:lnSpc>
                <a:spcPts val="5280"/>
              </a:lnSpc>
            </a:pPr>
            <a:r>
              <a:rPr lang="en-US" b="true" sz="4400" spc="-13">
                <a:solidFill>
                  <a:srgbClr val="000000"/>
                </a:solidFill>
                <a:latin typeface="Trebuchet MS Bold"/>
                <a:ea typeface="Trebuchet MS Bold"/>
                <a:cs typeface="Trebuchet MS Bold"/>
                <a:sym typeface="Trebuchet MS Bold"/>
              </a:rPr>
              <a:t>WHO ARE THE END USERS</a:t>
            </a:r>
          </a:p>
          <a:p>
            <a:pPr algn="l">
              <a:lnSpc>
                <a:spcPts val="5280"/>
              </a:lnSpc>
            </a:pPr>
          </a:p>
          <a:p>
            <a:pPr algn="l">
              <a:lnSpc>
                <a:spcPts val="5280"/>
              </a:lnSpc>
            </a:pPr>
          </a:p>
          <a:p>
            <a:pPr algn="l">
              <a:lnSpc>
                <a:spcPts val="5280"/>
              </a:lnSpc>
            </a:pPr>
            <a:r>
              <a:rPr lang="en-US" sz="4400" spc="-13">
                <a:solidFill>
                  <a:srgbClr val="000000"/>
                </a:solidFill>
                <a:latin typeface="Trebuchet MS"/>
                <a:ea typeface="Trebuchet MS"/>
                <a:cs typeface="Trebuchet MS"/>
                <a:sym typeface="Trebuchet MS"/>
              </a:rPr>
              <a:t>-Students – Use it to showcase academic projects, creativity, and growth in design skills.  </a:t>
            </a:r>
          </a:p>
          <a:p>
            <a:pPr algn="l">
              <a:lnSpc>
                <a:spcPts val="5280"/>
              </a:lnSpc>
            </a:pPr>
            <a:r>
              <a:rPr lang="en-US" sz="4400" spc="-13">
                <a:solidFill>
                  <a:srgbClr val="000000"/>
                </a:solidFill>
                <a:latin typeface="Trebuchet MS"/>
                <a:ea typeface="Trebuchet MS"/>
                <a:cs typeface="Trebuchet MS"/>
                <a:sym typeface="Trebuchet MS"/>
              </a:rPr>
              <a:t>- Job Seekers – Present their design process and work samples to apply for UI/UX roles.  </a:t>
            </a:r>
          </a:p>
          <a:p>
            <a:pPr algn="l">
              <a:lnSpc>
                <a:spcPts val="5280"/>
              </a:lnSpc>
            </a:pPr>
            <a:r>
              <a:rPr lang="en-US" sz="4400" spc="-13">
                <a:solidFill>
                  <a:srgbClr val="000000"/>
                </a:solidFill>
                <a:latin typeface="Trebuchet MS"/>
                <a:ea typeface="Trebuchet MS"/>
                <a:cs typeface="Trebuchet MS"/>
                <a:sym typeface="Trebuchet MS"/>
              </a:rPr>
              <a:t>- Freelancers – Share past client work and attract new projects through visual storytelling.  </a:t>
            </a:r>
          </a:p>
          <a:p>
            <a:pPr algn="l">
              <a:lnSpc>
                <a:spcPts val="5280"/>
              </a:lnSpc>
            </a:pPr>
            <a:r>
              <a:rPr lang="en-US" sz="4400" spc="-13">
                <a:solidFill>
                  <a:srgbClr val="000000"/>
                </a:solidFill>
                <a:latin typeface="Trebuchet MS"/>
                <a:ea typeface="Trebuchet MS"/>
                <a:cs typeface="Trebuchet MS"/>
                <a:sym typeface="Trebuchet MS"/>
              </a:rPr>
              <a:t>- Professionals – Highlight career achievements, leadership in design, and impact.  </a:t>
            </a:r>
          </a:p>
          <a:p>
            <a:pPr algn="l">
              <a:lnSpc>
                <a:spcPts val="5280"/>
              </a:lnSpc>
            </a:pPr>
            <a:r>
              <a:rPr lang="en-US" sz="4400" spc="-13">
                <a:solidFill>
                  <a:srgbClr val="000000"/>
                </a:solidFill>
                <a:latin typeface="Trebuchet MS"/>
                <a:ea typeface="Trebuchet MS"/>
                <a:cs typeface="Trebuchet MS"/>
                <a:sym typeface="Trebuchet MS"/>
              </a:rPr>
              <a:t>- Recruiters – Review portfolios to evaluate design thinking, skills, and potential fit.  </a:t>
            </a:r>
          </a:p>
          <a:p>
            <a:pPr algn="l">
              <a:lnSpc>
                <a:spcPts val="5280"/>
              </a:lnSpc>
            </a:pPr>
          </a:p>
          <a:p>
            <a:pPr algn="l">
              <a:lnSpc>
                <a:spcPts val="5280"/>
              </a:lnSpc>
            </a:pP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2621756" y="122608"/>
            <a:ext cx="12094369" cy="14274916"/>
          </a:xfrm>
          <a:prstGeom prst="rect">
            <a:avLst/>
          </a:prstGeom>
        </p:spPr>
        <p:txBody>
          <a:bodyPr anchor="t" rtlCol="false" tIns="0" lIns="0" bIns="0" rIns="0">
            <a:spAutoFit/>
          </a:bodyPr>
          <a:lstStyle/>
          <a:p>
            <a:pPr algn="l">
              <a:lnSpc>
                <a:spcPts val="5520"/>
              </a:lnSpc>
            </a:pPr>
            <a:r>
              <a:rPr lang="en-US" b="true" sz="4600" spc="9">
                <a:solidFill>
                  <a:srgbClr val="000000"/>
                </a:solidFill>
                <a:latin typeface="Trebuchet MS Bold"/>
                <a:ea typeface="Trebuchet MS Bold"/>
                <a:cs typeface="Trebuchet MS Bold"/>
                <a:sym typeface="Trebuchet MS Bold"/>
              </a:rPr>
              <a:t>TOOLS AND TECHNIQUES</a:t>
            </a:r>
          </a:p>
          <a:p>
            <a:pPr algn="l">
              <a:lnSpc>
                <a:spcPts val="874"/>
              </a:lnSpc>
            </a:pPr>
            <a:r>
              <a:rPr lang="en-US" sz="729" spc="1">
                <a:solidFill>
                  <a:srgbClr val="000000"/>
                </a:solidFill>
                <a:latin typeface="Trebuchet MS"/>
                <a:ea typeface="Trebuchet MS"/>
                <a:cs typeface="Trebuchet MS"/>
                <a:sym typeface="Trebuchet MS"/>
              </a:rPr>
              <a:t> </a:t>
            </a:r>
          </a:p>
          <a:p>
            <a:pPr algn="l">
              <a:lnSpc>
                <a:spcPts val="3822"/>
              </a:lnSpc>
            </a:pPr>
          </a:p>
          <a:p>
            <a:pPr algn="l">
              <a:lnSpc>
                <a:spcPts val="3822"/>
              </a:lnSpc>
            </a:pPr>
          </a:p>
          <a:p>
            <a:pPr algn="l">
              <a:lnSpc>
                <a:spcPts val="5640"/>
              </a:lnSpc>
            </a:pPr>
          </a:p>
          <a:p>
            <a:pPr algn="l">
              <a:lnSpc>
                <a:spcPts val="5640"/>
              </a:lnSpc>
            </a:pPr>
            <a:r>
              <a:rPr lang="en-US" sz="4700" spc="9">
                <a:solidFill>
                  <a:srgbClr val="000000"/>
                </a:solidFill>
                <a:latin typeface="Trebuchet MS"/>
                <a:ea typeface="Trebuchet MS"/>
                <a:cs typeface="Trebuchet MS"/>
                <a:sym typeface="Trebuchet MS"/>
              </a:rPr>
              <a:t>-HTML – Page structure  </a:t>
            </a:r>
          </a:p>
          <a:p>
            <a:pPr algn="l">
              <a:lnSpc>
                <a:spcPts val="5640"/>
              </a:lnSpc>
            </a:pPr>
            <a:r>
              <a:rPr lang="en-US" sz="4700" spc="9">
                <a:solidFill>
                  <a:srgbClr val="000000"/>
                </a:solidFill>
                <a:latin typeface="Trebuchet MS"/>
                <a:ea typeface="Trebuchet MS"/>
                <a:cs typeface="Trebuchet MS"/>
                <a:sym typeface="Trebuchet MS"/>
              </a:rPr>
              <a:t>- CSS – Styling and layout  </a:t>
            </a:r>
          </a:p>
          <a:p>
            <a:pPr algn="l">
              <a:lnSpc>
                <a:spcPts val="5640"/>
              </a:lnSpc>
            </a:pPr>
            <a:r>
              <a:rPr lang="en-US" sz="4700" spc="9">
                <a:solidFill>
                  <a:srgbClr val="000000"/>
                </a:solidFill>
                <a:latin typeface="Trebuchet MS"/>
                <a:ea typeface="Trebuchet MS"/>
                <a:cs typeface="Trebuchet MS"/>
                <a:sym typeface="Trebuchet MS"/>
              </a:rPr>
              <a:t>- JavaScript – Scroll and form actions  </a:t>
            </a:r>
          </a:p>
          <a:p>
            <a:pPr algn="l">
              <a:lnSpc>
                <a:spcPts val="5640"/>
              </a:lnSpc>
            </a:pPr>
            <a:r>
              <a:rPr lang="en-US" sz="4700" spc="9">
                <a:solidFill>
                  <a:srgbClr val="000000"/>
                </a:solidFill>
                <a:latin typeface="Trebuchet MS"/>
                <a:ea typeface="Trebuchet MS"/>
                <a:cs typeface="Trebuchet MS"/>
                <a:sym typeface="Trebuchet MS"/>
              </a:rPr>
              <a:t>- Media Queries – Mobile responsiveness  </a:t>
            </a:r>
          </a:p>
          <a:p>
            <a:pPr algn="l">
              <a:lnSpc>
                <a:spcPts val="5640"/>
              </a:lnSpc>
            </a:pPr>
            <a:r>
              <a:rPr lang="en-US" sz="4700" spc="9">
                <a:solidFill>
                  <a:srgbClr val="000000"/>
                </a:solidFill>
                <a:latin typeface="Trebuchet MS"/>
                <a:ea typeface="Trebuchet MS"/>
                <a:cs typeface="Trebuchet MS"/>
                <a:sym typeface="Trebuchet MS"/>
              </a:rPr>
              <a:t>- Semantic Tags – Clean structure  </a:t>
            </a:r>
          </a:p>
          <a:p>
            <a:pPr algn="l">
              <a:lnSpc>
                <a:spcPts val="5640"/>
              </a:lnSpc>
            </a:pPr>
            <a:r>
              <a:rPr lang="en-US" sz="4700" spc="9">
                <a:solidFill>
                  <a:srgbClr val="000000"/>
                </a:solidFill>
                <a:latin typeface="Trebuchet MS"/>
                <a:ea typeface="Trebuchet MS"/>
                <a:cs typeface="Trebuchet MS"/>
                <a:sym typeface="Trebuchet MS"/>
              </a:rPr>
              <a:t>- Form Elements – Contact form  </a:t>
            </a:r>
          </a:p>
          <a:p>
            <a:pPr algn="l">
              <a:lnSpc>
                <a:spcPts val="5640"/>
              </a:lnSpc>
            </a:pPr>
            <a:r>
              <a:rPr lang="en-US" sz="4700" spc="9">
                <a:solidFill>
                  <a:srgbClr val="000000"/>
                </a:solidFill>
                <a:latin typeface="Trebuchet MS"/>
                <a:ea typeface="Trebuchet MS"/>
                <a:cs typeface="Trebuchet MS"/>
                <a:sym typeface="Trebuchet MS"/>
              </a:rPr>
              <a:t>- Hover Effects – Small interactions  </a:t>
            </a:r>
          </a:p>
          <a:p>
            <a:pPr algn="l">
              <a:lnSpc>
                <a:spcPts val="5640"/>
              </a:lnSpc>
            </a:pPr>
          </a:p>
          <a:p>
            <a:pPr algn="l">
              <a:lnSpc>
                <a:spcPts val="5640"/>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1492"/>
              </a:lnSpc>
            </a:pPr>
          </a:p>
          <a:p>
            <a:pPr algn="l">
              <a:lnSpc>
                <a:spcPts val="874"/>
              </a:lnSpc>
            </a:pPr>
          </a:p>
          <a:p>
            <a:pPr algn="l">
              <a:lnSpc>
                <a:spcPts val="874"/>
              </a:lnSpc>
            </a:pPr>
          </a:p>
          <a:p>
            <a:pPr algn="l">
              <a:lnSpc>
                <a:spcPts val="874"/>
              </a:lnSpc>
            </a:pPr>
          </a:p>
          <a:p>
            <a:pPr algn="l">
              <a:lnSpc>
                <a:spcPts val="874"/>
              </a:lnSpc>
            </a:pPr>
          </a:p>
          <a:p>
            <a:pPr algn="l">
              <a:lnSpc>
                <a:spcPts val="874"/>
              </a:lnSpc>
            </a:pPr>
          </a:p>
          <a:p>
            <a:pPr algn="l">
              <a:lnSpc>
                <a:spcPts val="874"/>
              </a:lnSpc>
            </a:pPr>
          </a:p>
          <a:p>
            <a:pPr algn="l">
              <a:lnSpc>
                <a:spcPts val="874"/>
              </a:lnSpc>
            </a:pPr>
          </a:p>
          <a:p>
            <a:pPr algn="l">
              <a:lnSpc>
                <a:spcPts val="874"/>
              </a:lnSpc>
            </a:pPr>
          </a:p>
          <a:p>
            <a:pPr algn="l">
              <a:lnSpc>
                <a:spcPts val="874"/>
              </a:lnSpc>
            </a:pPr>
          </a:p>
          <a:p>
            <a:pPr algn="l">
              <a:lnSpc>
                <a:spcPts val="874"/>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a:p>
            <a:pPr algn="l">
              <a:lnSpc>
                <a:spcPts val="491"/>
              </a:lnSpc>
            </a:pP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588550" y="229868"/>
            <a:ext cx="15815821" cy="30156152"/>
          </a:xfrm>
          <a:prstGeom prst="rect">
            <a:avLst/>
          </a:prstGeom>
        </p:spPr>
        <p:txBody>
          <a:bodyPr anchor="t" rtlCol="false" tIns="0" lIns="0" bIns="0" rIns="0">
            <a:spAutoFit/>
          </a:bodyPr>
          <a:lstStyle/>
          <a:p>
            <a:pPr algn="l">
              <a:lnSpc>
                <a:spcPts val="6239"/>
              </a:lnSpc>
            </a:pPr>
            <a:r>
              <a:rPr lang="en-US" b="true" sz="5199" spc="15">
                <a:solidFill>
                  <a:srgbClr val="000000"/>
                </a:solidFill>
                <a:latin typeface="Trebuchet MS Bold"/>
                <a:ea typeface="Trebuchet MS Bold"/>
                <a:cs typeface="Trebuchet MS Bold"/>
                <a:sym typeface="Trebuchet MS Bold"/>
              </a:rPr>
              <a:t>POTFOLIO DESIGN AND LAYOUT</a:t>
            </a:r>
          </a:p>
          <a:p>
            <a:pPr algn="l">
              <a:lnSpc>
                <a:spcPts val="5040"/>
              </a:lnSpc>
            </a:pPr>
          </a:p>
          <a:p>
            <a:pPr algn="l">
              <a:lnSpc>
                <a:spcPts val="5040"/>
              </a:lnSpc>
            </a:pPr>
          </a:p>
          <a:p>
            <a:pPr algn="l">
              <a:lnSpc>
                <a:spcPts val="5040"/>
              </a:lnSpc>
            </a:pPr>
            <a:r>
              <a:rPr lang="en-US" sz="4200" spc="12">
                <a:solidFill>
                  <a:srgbClr val="000000"/>
                </a:solidFill>
                <a:latin typeface="Trebuchet MS"/>
                <a:ea typeface="Trebuchet MS"/>
                <a:cs typeface="Trebuchet MS"/>
                <a:sym typeface="Trebuchet MS"/>
              </a:rPr>
              <a:t>-Header Section – Title, intro, and button at the top  </a:t>
            </a:r>
          </a:p>
          <a:p>
            <a:pPr algn="l">
              <a:lnSpc>
                <a:spcPts val="5040"/>
              </a:lnSpc>
            </a:pPr>
            <a:r>
              <a:rPr lang="en-US" sz="4200" spc="12">
                <a:solidFill>
                  <a:srgbClr val="000000"/>
                </a:solidFill>
                <a:latin typeface="Trebuchet MS"/>
                <a:ea typeface="Trebuchet MS"/>
                <a:cs typeface="Trebuchet MS"/>
                <a:sym typeface="Trebuchet MS"/>
              </a:rPr>
              <a:t>- Card Layout – White boxes for each section (About, Skills, Projects, etc.)  </a:t>
            </a:r>
          </a:p>
          <a:p>
            <a:pPr algn="l">
              <a:lnSpc>
                <a:spcPts val="5040"/>
              </a:lnSpc>
            </a:pPr>
            <a:r>
              <a:rPr lang="en-US" sz="4200" spc="12">
                <a:solidFill>
                  <a:srgbClr val="000000"/>
                </a:solidFill>
                <a:latin typeface="Trebuchet MS"/>
                <a:ea typeface="Trebuchet MS"/>
                <a:cs typeface="Trebuchet MS"/>
                <a:sym typeface="Trebuchet MS"/>
              </a:rPr>
              <a:t>- List Style – Rounded boxes for skills and project points  </a:t>
            </a:r>
          </a:p>
          <a:p>
            <a:pPr algn="l">
              <a:lnSpc>
                <a:spcPts val="5040"/>
              </a:lnSpc>
            </a:pPr>
            <a:r>
              <a:rPr lang="en-US" sz="4200" spc="12">
                <a:solidFill>
                  <a:srgbClr val="000000"/>
                </a:solidFill>
                <a:latin typeface="Trebuchet MS"/>
                <a:ea typeface="Trebuchet MS"/>
                <a:cs typeface="Trebuchet MS"/>
                <a:sym typeface="Trebuchet MS"/>
              </a:rPr>
              <a:t>- Contact Form – Neat form with name, email, and message  </a:t>
            </a:r>
          </a:p>
          <a:p>
            <a:pPr algn="l">
              <a:lnSpc>
                <a:spcPts val="5040"/>
              </a:lnSpc>
            </a:pPr>
            <a:r>
              <a:rPr lang="en-US" sz="4200" spc="12">
                <a:solidFill>
                  <a:srgbClr val="000000"/>
                </a:solidFill>
                <a:latin typeface="Trebuchet MS"/>
                <a:ea typeface="Trebuchet MS"/>
                <a:cs typeface="Trebuchet MS"/>
                <a:sym typeface="Trebuchet MS"/>
              </a:rPr>
              <a:t>- Footer – Bottom part with copyright and "Back to Top" link  </a:t>
            </a:r>
          </a:p>
          <a:p>
            <a:pPr algn="l">
              <a:lnSpc>
                <a:spcPts val="5040"/>
              </a:lnSpc>
            </a:pPr>
            <a:r>
              <a:rPr lang="en-US" sz="4200" spc="12">
                <a:solidFill>
                  <a:srgbClr val="000000"/>
                </a:solidFill>
                <a:latin typeface="Trebuchet MS"/>
                <a:ea typeface="Trebuchet MS"/>
                <a:cs typeface="Trebuchet MS"/>
                <a:sym typeface="Trebuchet MS"/>
              </a:rPr>
              <a:t>- Responsive Design – Works on mobile and desktop  </a:t>
            </a:r>
          </a:p>
          <a:p>
            <a:pPr algn="l">
              <a:lnSpc>
                <a:spcPts val="5040"/>
              </a:lnSpc>
            </a:pPr>
            <a:r>
              <a:rPr lang="en-US" sz="4200" spc="12">
                <a:solidFill>
                  <a:srgbClr val="000000"/>
                </a:solidFill>
                <a:latin typeface="Trebuchet MS"/>
                <a:ea typeface="Trebuchet MS"/>
                <a:cs typeface="Trebuchet MS"/>
                <a:sym typeface="Trebuchet MS"/>
              </a:rPr>
              <a:t>- Hover Effects – Buttons and images zoom slightly when you touch them  </a:t>
            </a:r>
          </a:p>
          <a:p>
            <a:pPr algn="l">
              <a:lnSpc>
                <a:spcPts val="5040"/>
              </a:lnSpc>
            </a:pPr>
            <a:r>
              <a:rPr lang="en-US" sz="4200" spc="12">
                <a:solidFill>
                  <a:srgbClr val="000000"/>
                </a:solidFill>
                <a:latin typeface="Trebuchet MS"/>
                <a:ea typeface="Trebuchet MS"/>
                <a:cs typeface="Trebuchet MS"/>
                <a:sym typeface="Trebuchet MS"/>
              </a:rPr>
              <a:t>- Gradient Background – Soft color blend in the background  </a:t>
            </a:r>
          </a:p>
          <a:p>
            <a:pPr algn="l">
              <a:lnSpc>
                <a:spcPts val="5040"/>
              </a:lnSpc>
            </a:pPr>
            <a:r>
              <a:rPr lang="en-US" sz="4200" spc="12">
                <a:solidFill>
                  <a:srgbClr val="000000"/>
                </a:solidFill>
                <a:latin typeface="Trebuchet MS"/>
                <a:ea typeface="Trebuchet MS"/>
                <a:cs typeface="Trebuchet MS"/>
                <a:sym typeface="Trebuchet MS"/>
              </a:rPr>
              <a:t>- Circle Image Style – Profile photo with round shape and shadow  </a:t>
            </a: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68641"/>
            <a:ext cx="16022002" cy="27212927"/>
          </a:xfrm>
          <a:prstGeom prst="rect">
            <a:avLst/>
          </a:prstGeom>
        </p:spPr>
        <p:txBody>
          <a:bodyPr anchor="t" rtlCol="false" tIns="0" lIns="0" bIns="0" rIns="0">
            <a:spAutoFit/>
          </a:bodyPr>
          <a:lstStyle/>
          <a:p>
            <a:pPr algn="l">
              <a:lnSpc>
                <a:spcPts val="5159"/>
              </a:lnSpc>
            </a:pPr>
            <a:r>
              <a:rPr lang="en-US" sz="4299" b="true">
                <a:solidFill>
                  <a:srgbClr val="000000"/>
                </a:solidFill>
                <a:latin typeface="Trebuchet MS Bold"/>
                <a:ea typeface="Trebuchet MS Bold"/>
                <a:cs typeface="Trebuchet MS Bold"/>
                <a:sym typeface="Trebuchet MS Bold"/>
              </a:rPr>
              <a:t>FEATURES AND FUNCTIONALITY</a:t>
            </a:r>
          </a:p>
          <a:p>
            <a:pPr algn="l">
              <a:lnSpc>
                <a:spcPts val="5159"/>
              </a:lnSpc>
            </a:pPr>
          </a:p>
          <a:p>
            <a:pPr algn="l">
              <a:lnSpc>
                <a:spcPts val="5159"/>
              </a:lnSpc>
            </a:pPr>
          </a:p>
          <a:p>
            <a:pPr algn="l">
              <a:lnSpc>
                <a:spcPts val="5159"/>
              </a:lnSpc>
            </a:pPr>
          </a:p>
          <a:p>
            <a:pPr algn="l">
              <a:lnSpc>
                <a:spcPts val="5159"/>
              </a:lnSpc>
            </a:pPr>
            <a:r>
              <a:rPr lang="en-US" sz="4299">
                <a:solidFill>
                  <a:srgbClr val="000000"/>
                </a:solidFill>
                <a:latin typeface="Trebuchet MS"/>
                <a:ea typeface="Trebuchet MS"/>
                <a:cs typeface="Trebuchet MS"/>
                <a:sym typeface="Trebuchet MS"/>
              </a:rPr>
              <a:t> - Contact Form – Includes validation and feedback message  </a:t>
            </a:r>
          </a:p>
          <a:p>
            <a:pPr algn="l">
              <a:lnSpc>
                <a:spcPts val="5159"/>
              </a:lnSpc>
            </a:pPr>
            <a:r>
              <a:rPr lang="en-US" sz="4299">
                <a:solidFill>
                  <a:srgbClr val="000000"/>
                </a:solidFill>
                <a:latin typeface="Trebuchet MS"/>
                <a:ea typeface="Trebuchet MS"/>
                <a:cs typeface="Trebuchet MS"/>
                <a:sym typeface="Trebuchet MS"/>
              </a:rPr>
              <a:t>- Responsive Design – Works on mobile and desktop screens  </a:t>
            </a:r>
          </a:p>
          <a:p>
            <a:pPr algn="l">
              <a:lnSpc>
                <a:spcPts val="5159"/>
              </a:lnSpc>
            </a:pPr>
            <a:r>
              <a:rPr lang="en-US" sz="4299">
                <a:solidFill>
                  <a:srgbClr val="000000"/>
                </a:solidFill>
                <a:latin typeface="Trebuchet MS"/>
                <a:ea typeface="Trebuchet MS"/>
                <a:cs typeface="Trebuchet MS"/>
                <a:sym typeface="Trebuchet MS"/>
              </a:rPr>
              <a:t>- Card Layouts – Clean section blocks with shadows and spacing  </a:t>
            </a:r>
          </a:p>
          <a:p>
            <a:pPr algn="l">
              <a:lnSpc>
                <a:spcPts val="5159"/>
              </a:lnSpc>
            </a:pPr>
            <a:r>
              <a:rPr lang="en-US" sz="4299">
                <a:solidFill>
                  <a:srgbClr val="000000"/>
                </a:solidFill>
                <a:latin typeface="Trebuchet MS"/>
                <a:ea typeface="Trebuchet MS"/>
                <a:cs typeface="Trebuchet MS"/>
                <a:sym typeface="Trebuchet MS"/>
              </a:rPr>
              <a:t>- Hover Effects – Image and button zoom on hover  </a:t>
            </a:r>
          </a:p>
          <a:p>
            <a:pPr algn="l">
              <a:lnSpc>
                <a:spcPts val="5159"/>
              </a:lnSpc>
            </a:pPr>
            <a:r>
              <a:rPr lang="en-US" sz="4299">
                <a:solidFill>
                  <a:srgbClr val="000000"/>
                </a:solidFill>
                <a:latin typeface="Trebuchet MS"/>
                <a:ea typeface="Trebuchet MS"/>
                <a:cs typeface="Trebuchet MS"/>
                <a:sym typeface="Trebuchet MS"/>
              </a:rPr>
              <a:t>- Back to Top Link – Easy navigation to the top of the page  </a:t>
            </a:r>
          </a:p>
          <a:p>
            <a:pPr algn="l">
              <a:lnSpc>
                <a:spcPts val="5159"/>
              </a:lnSpc>
            </a:pPr>
            <a:r>
              <a:rPr lang="en-US" sz="4299">
                <a:solidFill>
                  <a:srgbClr val="000000"/>
                </a:solidFill>
                <a:latin typeface="Trebuchet MS"/>
                <a:ea typeface="Trebuchet MS"/>
                <a:cs typeface="Trebuchet MS"/>
                <a:sym typeface="Trebuchet MS"/>
              </a:rPr>
              <a:t>- Gradient Backgrounds – Visually appealing color transitions  </a:t>
            </a:r>
          </a:p>
          <a:p>
            <a:pPr algn="l">
              <a:lnSpc>
                <a:spcPts val="5159"/>
              </a:lnSpc>
            </a:pPr>
            <a:r>
              <a:rPr lang="en-US" sz="4299">
                <a:solidFill>
                  <a:srgbClr val="000000"/>
                </a:solidFill>
                <a:latin typeface="Trebuchet MS"/>
                <a:ea typeface="Trebuchet MS"/>
                <a:cs typeface="Trebuchet MS"/>
                <a:sym typeface="Trebuchet MS"/>
              </a:rPr>
              <a:t>- Circular Profile Image – Neatly cropped with border and shadow  </a:t>
            </a:r>
          </a:p>
          <a:p>
            <a:pPr algn="l">
              <a:lnSpc>
                <a:spcPts val="5159"/>
              </a:lnSpc>
            </a:pPr>
            <a:r>
              <a:rPr lang="en-US" sz="4299">
                <a:solidFill>
                  <a:srgbClr val="000000"/>
                </a:solidFill>
                <a:latin typeface="Trebuchet MS"/>
                <a:ea typeface="Trebuchet MS"/>
                <a:cs typeface="Trebuchet MS"/>
                <a:sym typeface="Trebuchet MS"/>
              </a:rPr>
              <a:t>- Semantic HTML Tags – Clean structure for accessibility and SEO   </a:t>
            </a: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a:p>
            <a:pPr algn="l">
              <a:lnSpc>
                <a:spcPts val="51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DAGxszUtRTo</dc:identifier>
  <dcterms:modified xsi:type="dcterms:W3CDTF">2011-08-01T06:04:30Z</dcterms:modified>
  <cp:revision>1</cp:revision>
  <dc:title>PPT FWD TNSDC 2025.pptx</dc:title>
</cp:coreProperties>
</file>