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798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7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ulture.hqca.ca/overcoming-barriers-to-a-just-culture/" TargetMode="External"/><Relationship Id="rId2" Type="http://schemas.openxmlformats.org/officeDocument/2006/relationships/hyperlink" Target="https://www.brighamandwomensfaulkner.org/about-bwfh/news/what-is-just-culture-changing-the-way-we-think-about-errors-to-improve-patient-safety-and-staff-satisf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incident-management/postmortem/blamel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C401-6D10-22E1-03DE-CF60B93B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Barriers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66C5D-F814-03EC-FE98-5584BF2E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Marissa Lee</a:t>
            </a:r>
          </a:p>
          <a:p>
            <a:r>
              <a:rPr lang="en-US" dirty="0"/>
              <a:t>CSD380- Assignment 9.2</a:t>
            </a:r>
          </a:p>
          <a:p>
            <a:r>
              <a:rPr lang="en-US" dirty="0"/>
              <a:t>September 29, 2024</a:t>
            </a:r>
          </a:p>
        </p:txBody>
      </p:sp>
      <p:pic>
        <p:nvPicPr>
          <p:cNvPr id="4" name="Picture 3" descr="Arrows going up">
            <a:extLst>
              <a:ext uri="{FF2B5EF4-FFF2-40B4-BE49-F238E27FC236}">
                <a16:creationId xmlns:a16="http://schemas.microsoft.com/office/drawing/2014/main" id="{25F0AF77-F601-D876-AFC2-FC28362B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24" r="15972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8728E-0327-C182-321E-E3186941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 is a “just culture”?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AE2B-6B54-C7E9-CDA5-B51D7BC8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5588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“A</a:t>
            </a:r>
            <a:r>
              <a:rPr lang="en-US" sz="1800" b="0" i="0" u="none" strike="noStrike" dirty="0">
                <a:effectLst/>
              </a:rPr>
              <a:t> system of shared accountability in which organizations are accountable for the systems they have designed and for responding to the behaviors of their employees in a fair and just manner”  - </a:t>
            </a:r>
            <a:r>
              <a:rPr lang="en-US" i="1" dirty="0"/>
              <a:t>Brigham and Women's Faulkner Hospital</a:t>
            </a:r>
            <a:r>
              <a:rPr lang="en-US" dirty="0"/>
              <a:t>. 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Mostly used in healthcare settings or situations where transparency is of utmost importance</a:t>
            </a:r>
          </a:p>
        </p:txBody>
      </p:sp>
      <p:pic>
        <p:nvPicPr>
          <p:cNvPr id="5" name="Graphic 4" descr="Judge male outline">
            <a:extLst>
              <a:ext uri="{FF2B5EF4-FFF2-40B4-BE49-F238E27FC236}">
                <a16:creationId xmlns:a16="http://schemas.microsoft.com/office/drawing/2014/main" id="{52C68BFA-62DA-06A6-1638-F7123C8B7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800" y="929566"/>
            <a:ext cx="4996212" cy="49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36D42-FBBB-5F30-F838-C466017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dirty="0"/>
              <a:t>Why is it beneficial?</a:t>
            </a:r>
          </a:p>
        </p:txBody>
      </p:sp>
      <p:pic>
        <p:nvPicPr>
          <p:cNvPr id="5" name="Graphic 4" descr="Medical with solid fill">
            <a:extLst>
              <a:ext uri="{FF2B5EF4-FFF2-40B4-BE49-F238E27FC236}">
                <a16:creationId xmlns:a16="http://schemas.microsoft.com/office/drawing/2014/main" id="{0C6D240D-3C91-582A-185F-1ED51C74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99" y="2843213"/>
            <a:ext cx="2925762" cy="2925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3E94-3928-0C26-BF53-0A926EBE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	Accurate reporting of incidents</a:t>
            </a:r>
          </a:p>
          <a:p>
            <a:r>
              <a:rPr lang="en-US" dirty="0"/>
              <a:t>Promotes Improvement </a:t>
            </a:r>
          </a:p>
          <a:p>
            <a:pPr lvl="1"/>
            <a:r>
              <a:rPr lang="en-US" dirty="0"/>
              <a:t>	Accurate reporting enables conversation that leads to change</a:t>
            </a:r>
          </a:p>
          <a:p>
            <a:r>
              <a:rPr lang="en-US" dirty="0"/>
              <a:t>Promotes Safety </a:t>
            </a:r>
          </a:p>
          <a:p>
            <a:pPr lvl="1"/>
            <a:r>
              <a:rPr lang="en-US" dirty="0"/>
              <a:t>	More applicable to healthcare environments, a Just culture mitigates risk</a:t>
            </a:r>
          </a:p>
        </p:txBody>
      </p:sp>
    </p:spTree>
    <p:extLst>
      <p:ext uri="{BB962C8B-B14F-4D97-AF65-F5344CB8AC3E}">
        <p14:creationId xmlns:p14="http://schemas.microsoft.com/office/powerpoint/2010/main" val="42470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6A03D-B991-A9FA-2808-F6EA470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dirty="0"/>
              <a:t>Barriers to a just culture </a:t>
            </a:r>
          </a:p>
        </p:txBody>
      </p:sp>
      <p:pic>
        <p:nvPicPr>
          <p:cNvPr id="5" name="Graphic 4" descr="Mental Health outline">
            <a:extLst>
              <a:ext uri="{FF2B5EF4-FFF2-40B4-BE49-F238E27FC236}">
                <a16:creationId xmlns:a16="http://schemas.microsoft.com/office/drawing/2014/main" id="{CECFD605-C6DA-8478-1550-109C3023F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99" y="2843213"/>
            <a:ext cx="2925762" cy="2925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46DC-4D44-760D-7C35-1A6D6980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r>
              <a:rPr lang="en-US" dirty="0"/>
              <a:t>Blame</a:t>
            </a:r>
          </a:p>
          <a:p>
            <a:pPr lvl="1"/>
            <a:r>
              <a:rPr lang="en-US" dirty="0"/>
              <a:t>Human nature to blame others for mistakes </a:t>
            </a:r>
          </a:p>
          <a:p>
            <a:pPr lvl="1"/>
            <a:r>
              <a:rPr lang="en-US" dirty="0"/>
              <a:t>Can result in fear of admitting mistakes </a:t>
            </a:r>
          </a:p>
          <a:p>
            <a:pPr lvl="1"/>
            <a:endParaRPr lang="en-US" dirty="0"/>
          </a:p>
          <a:p>
            <a:r>
              <a:rPr lang="en-US" dirty="0"/>
              <a:t>Outcome Bias</a:t>
            </a:r>
          </a:p>
          <a:p>
            <a:pPr lvl="1"/>
            <a:r>
              <a:rPr lang="en-US" dirty="0"/>
              <a:t>Greater the harm resulting from the mistake, the greater the punishment</a:t>
            </a:r>
          </a:p>
          <a:p>
            <a:pPr lvl="1"/>
            <a:r>
              <a:rPr lang="en-US" dirty="0"/>
              <a:t>Even if unjust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(Health Quality Council of Alberta)</a:t>
            </a:r>
          </a:p>
        </p:txBody>
      </p:sp>
    </p:spTree>
    <p:extLst>
      <p:ext uri="{BB962C8B-B14F-4D97-AF65-F5344CB8AC3E}">
        <p14:creationId xmlns:p14="http://schemas.microsoft.com/office/powerpoint/2010/main" val="426269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A4380-F0C7-C5C4-94F3-AB5376E5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Barriers to a just culture</a:t>
            </a:r>
          </a:p>
        </p:txBody>
      </p:sp>
      <p:pic>
        <p:nvPicPr>
          <p:cNvPr id="5" name="Graphic 4" descr="Spilt/Cracked Glass Of Milk with solid fill">
            <a:extLst>
              <a:ext uri="{FF2B5EF4-FFF2-40B4-BE49-F238E27FC236}">
                <a16:creationId xmlns:a16="http://schemas.microsoft.com/office/drawing/2014/main" id="{6DFAA86F-3352-30A1-3EBD-BF988E6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8" y="1758571"/>
            <a:ext cx="3330001" cy="3330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998D-01A6-8BA6-1F98-6E14FD67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Lack of Transparency </a:t>
            </a:r>
          </a:p>
          <a:p>
            <a:pPr lvl="1"/>
            <a:r>
              <a:rPr lang="en-US" dirty="0"/>
              <a:t>Leads to a lack of responsibility</a:t>
            </a:r>
          </a:p>
          <a:p>
            <a:pPr lvl="1"/>
            <a:endParaRPr lang="en-US" dirty="0"/>
          </a:p>
          <a:p>
            <a:r>
              <a:rPr lang="en-US" dirty="0"/>
              <a:t>Inconsistent assessment processes</a:t>
            </a:r>
          </a:p>
          <a:p>
            <a:pPr lvl="1"/>
            <a:r>
              <a:rPr lang="en-US" dirty="0"/>
              <a:t>No standardized method to evaluate changes or assess incidents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(Health Quality Council of Alberta)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DC31-A123-9092-AA57-452B6C6C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Ways to initiate </a:t>
            </a:r>
            <a:endParaRPr lang="en-US"/>
          </a:p>
        </p:txBody>
      </p:sp>
      <p:pic>
        <p:nvPicPr>
          <p:cNvPr id="5" name="Graphic 4" descr="Comment Heart outline">
            <a:extLst>
              <a:ext uri="{FF2B5EF4-FFF2-40B4-BE49-F238E27FC236}">
                <a16:creationId xmlns:a16="http://schemas.microsoft.com/office/drawing/2014/main" id="{783266F9-DF9E-FAD6-BC5C-8597100F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8" y="1758571"/>
            <a:ext cx="3330001" cy="3330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90ED-AAF2-7FC1-E05C-E0CAA585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600"/>
              <a:t>Blameless postmortems (Atlassian)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	Promote an encouraging environment to admit mistakes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	Make strides towards a Just culture </a:t>
            </a:r>
          </a:p>
          <a:p>
            <a:pPr>
              <a:lnSpc>
                <a:spcPct val="115000"/>
              </a:lnSpc>
            </a:pPr>
            <a:r>
              <a:rPr lang="en-US" sz="1600"/>
              <a:t>Peer Reviews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	Prevent mistakes before damage is done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	Peer review = less pressure</a:t>
            </a:r>
          </a:p>
          <a:p>
            <a:pPr>
              <a:lnSpc>
                <a:spcPct val="115000"/>
              </a:lnSpc>
            </a:pPr>
            <a:r>
              <a:rPr lang="en-US" sz="1600"/>
              <a:t>Automated testing  </a:t>
            </a:r>
          </a:p>
          <a:p>
            <a:pPr lvl="1">
              <a:lnSpc>
                <a:spcPct val="115000"/>
              </a:lnSpc>
            </a:pPr>
            <a:r>
              <a:rPr lang="en-US" sz="1600"/>
              <a:t>	Catch mistakes quickly</a:t>
            </a:r>
          </a:p>
        </p:txBody>
      </p:sp>
    </p:spTree>
    <p:extLst>
      <p:ext uri="{BB962C8B-B14F-4D97-AF65-F5344CB8AC3E}">
        <p14:creationId xmlns:p14="http://schemas.microsoft.com/office/powerpoint/2010/main" val="361541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8026-FE28-1895-4A24-E734AED4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02BB-D718-AAAD-BF0B-5D2B87F2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Brigham and Women's Faulkner Hospital. (n.d.). </a:t>
            </a:r>
            <a:r>
              <a:rPr lang="en-US" b="1" dirty="0"/>
              <a:t>What is just culture? Changing the way we think about errors to improve patient safety and staff satisfaction</a:t>
            </a:r>
            <a:r>
              <a:rPr lang="en-US" dirty="0"/>
              <a:t>. Brigham and Women's Faulkner Hospital. </a:t>
            </a:r>
            <a:r>
              <a:rPr lang="en-US" dirty="0">
                <a:hlinkClick r:id="rId2"/>
              </a:rPr>
              <a:t>https://www.brighamandwomensfaulkner.org/about-bwfh/news/what-is-just-culture-changing-the-way-we-think-about-errors-to-improve-patient-safety-and-staff-satisfaction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Health Quality Council of Alberta. (n.d.). </a:t>
            </a:r>
            <a:r>
              <a:rPr lang="en-US" b="1" dirty="0"/>
              <a:t>Overcoming barriers to a just culture</a:t>
            </a:r>
            <a:r>
              <a:rPr lang="en-US" dirty="0"/>
              <a:t>. HQCA. </a:t>
            </a:r>
            <a:r>
              <a:rPr lang="en-US" dirty="0">
                <a:hlinkClick r:id="rId3"/>
              </a:rPr>
              <a:t>https://justculture.hqca.ca/overcoming-barriers-to-a-just-culture/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Atlassian. (n.d.). </a:t>
            </a:r>
            <a:r>
              <a:rPr lang="en-US" b="1" dirty="0"/>
              <a:t>Blameless postmortems: What they are and how to run them</a:t>
            </a:r>
            <a:r>
              <a:rPr lang="en-US" dirty="0"/>
              <a:t>. Atlassian. </a:t>
            </a:r>
            <a:r>
              <a:rPr lang="en-US" dirty="0">
                <a:hlinkClick r:id="rId4"/>
              </a:rPr>
              <a:t>https://www.atlassian.com/incident-management/postmortem/blameless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3898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0"/>
      </a:accent4>
      <a:accent5>
        <a:srgbClr val="81AC83"/>
      </a:accent5>
      <a:accent6>
        <a:srgbClr val="89AB75"/>
      </a:accent6>
      <a:hlink>
        <a:srgbClr val="91815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Rockwell Nova Light</vt:lpstr>
      <vt:lpstr>Wingdings</vt:lpstr>
      <vt:lpstr>LeafVTI</vt:lpstr>
      <vt:lpstr>Barriers to Implementing a Just Culture</vt:lpstr>
      <vt:lpstr>What is a “just culture”?</vt:lpstr>
      <vt:lpstr>Why is it beneficial?</vt:lpstr>
      <vt:lpstr>Barriers to a just culture </vt:lpstr>
      <vt:lpstr>Barriers to a just culture</vt:lpstr>
      <vt:lpstr>Ways to initiate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Marissa Kellaway</dc:creator>
  <cp:lastModifiedBy>Marissa Kellaway</cp:lastModifiedBy>
  <cp:revision>3</cp:revision>
  <dcterms:created xsi:type="dcterms:W3CDTF">2024-09-30T00:31:53Z</dcterms:created>
  <dcterms:modified xsi:type="dcterms:W3CDTF">2024-09-30T03:01:05Z</dcterms:modified>
</cp:coreProperties>
</file>