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0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3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4" r:id="rId3"/>
    <p:sldLayoutId id="2147483763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on-call-rotation/" TargetMode="External"/><Relationship Id="rId2" Type="http://schemas.openxmlformats.org/officeDocument/2006/relationships/hyperlink" Target="https://increment.com/on-call/crafting-sustainable-on-call-rot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cident.io/hubs/on-call/on-call-rotation-best-practices" TargetMode="External"/><Relationship Id="rId4" Type="http://schemas.openxmlformats.org/officeDocument/2006/relationships/hyperlink" Target="https://www.squadcast.com/sre-best-practices/on-call-ro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illusion of swirling lines in black and white">
            <a:extLst>
              <a:ext uri="{FF2B5EF4-FFF2-40B4-BE49-F238E27FC236}">
                <a16:creationId xmlns:a16="http://schemas.microsoft.com/office/drawing/2014/main" id="{0B99EF8F-8BA0-D817-6D55-800C37DB16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DA190-9003-BFDB-A77D-D0AEC4F4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Pager Rotation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A405E-A88E-E417-FC55-89905A831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/>
              <a:t>Marissa Lee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CSD380 </a:t>
            </a:r>
          </a:p>
          <a:p>
            <a:pPr algn="ctr">
              <a:lnSpc>
                <a:spcPct val="100000"/>
              </a:lnSpc>
            </a:pPr>
            <a:r>
              <a:rPr lang="en-US" sz="1400" dirty="0"/>
              <a:t>Module 7- Assignment 7.2</a:t>
            </a:r>
          </a:p>
        </p:txBody>
      </p:sp>
    </p:spTree>
    <p:extLst>
      <p:ext uri="{BB962C8B-B14F-4D97-AF65-F5344CB8AC3E}">
        <p14:creationId xmlns:p14="http://schemas.microsoft.com/office/powerpoint/2010/main" val="9305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C116B-6ECB-C37D-3BD3-9A328C50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 dirty="0"/>
              <a:t>What is “pager rotation”?</a:t>
            </a:r>
          </a:p>
        </p:txBody>
      </p:sp>
      <p:pic>
        <p:nvPicPr>
          <p:cNvPr id="5" name="Graphic 4" descr="Call center outline">
            <a:extLst>
              <a:ext uri="{FF2B5EF4-FFF2-40B4-BE49-F238E27FC236}">
                <a16:creationId xmlns:a16="http://schemas.microsoft.com/office/drawing/2014/main" id="{7FDF66D7-C906-57F9-6CF5-E9D65BAB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C58E-3942-82FA-6DBA-F05A8384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r>
              <a:rPr lang="en-US" dirty="0"/>
              <a:t>Pager Rotation is another phrase for On Call Rotation</a:t>
            </a:r>
          </a:p>
          <a:p>
            <a:pPr lvl="1"/>
            <a:r>
              <a:rPr lang="en-US" dirty="0"/>
              <a:t>Homage to the days of utilizing pagers for on-call administrative duties (</a:t>
            </a:r>
            <a:r>
              <a:rPr lang="en-US" dirty="0" err="1"/>
              <a:t>AlertOps</a:t>
            </a:r>
            <a:r>
              <a:rPr lang="en-US" dirty="0"/>
              <a:t>)</a:t>
            </a:r>
          </a:p>
          <a:p>
            <a:r>
              <a:rPr lang="en-US" dirty="0"/>
              <a:t>On Call Rotation is used for incident response</a:t>
            </a:r>
          </a:p>
          <a:p>
            <a:pPr lvl="1"/>
            <a:r>
              <a:rPr lang="en-US" dirty="0"/>
              <a:t>Customer Service</a:t>
            </a:r>
          </a:p>
          <a:p>
            <a:pPr lvl="1"/>
            <a:r>
              <a:rPr lang="en-US" dirty="0"/>
              <a:t>Outages </a:t>
            </a:r>
          </a:p>
          <a:p>
            <a:pPr lvl="1"/>
            <a:r>
              <a:rPr lang="en-US" dirty="0"/>
              <a:t>Cyber attacks or Security Breaches </a:t>
            </a:r>
          </a:p>
          <a:p>
            <a:pPr lvl="1"/>
            <a:r>
              <a:rPr lang="en-US" dirty="0"/>
              <a:t>Anything that requires quick workaround time (</a:t>
            </a:r>
            <a:r>
              <a:rPr lang="en-US" dirty="0" err="1"/>
              <a:t>AlertOps</a:t>
            </a:r>
            <a:r>
              <a:rPr lang="en-US" dirty="0"/>
              <a:t>) 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E19599-4E80-41F3-8440-EFF22B12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8EE8-29AF-0E3D-DB94-2C1C54B8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542657"/>
            <a:ext cx="5823856" cy="4682883"/>
          </a:xfrm>
        </p:spPr>
        <p:txBody>
          <a:bodyPr anchor="b">
            <a:normAutofit/>
          </a:bodyPr>
          <a:lstStyle/>
          <a:p>
            <a:r>
              <a:rPr lang="en-US" sz="5400"/>
              <a:t>Benefits to pager 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-11558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Remote work outline">
            <a:extLst>
              <a:ext uri="{FF2B5EF4-FFF2-40B4-BE49-F238E27FC236}">
                <a16:creationId xmlns:a16="http://schemas.microsoft.com/office/drawing/2014/main" id="{4E58C9DD-8211-2789-5776-21B1BC6E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7794" y="1124745"/>
            <a:ext cx="2132678" cy="2132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C702-6D8C-1728-EB1B-565E2881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355" y="3689796"/>
            <a:ext cx="3463830" cy="2467164"/>
          </a:xfrm>
        </p:spPr>
        <p:txBody>
          <a:bodyPr anchor="t">
            <a:normAutofit/>
          </a:bodyPr>
          <a:lstStyle/>
          <a:p>
            <a:pPr algn="ctr"/>
            <a:r>
              <a:rPr lang="en-US" sz="1700" dirty="0"/>
              <a:t>Always someone available to handle incidents </a:t>
            </a:r>
          </a:p>
          <a:p>
            <a:pPr algn="ctr"/>
            <a:r>
              <a:rPr lang="en-US" sz="1700" dirty="0"/>
              <a:t>Prevent any system downtime </a:t>
            </a:r>
          </a:p>
          <a:p>
            <a:pPr algn="ctr"/>
            <a:r>
              <a:rPr lang="en-US" sz="1700" dirty="0"/>
              <a:t>If executed properly:</a:t>
            </a:r>
          </a:p>
          <a:p>
            <a:pPr lvl="1" algn="ctr"/>
            <a:r>
              <a:rPr lang="en-US" sz="1700" dirty="0"/>
              <a:t>Even workload for employees</a:t>
            </a:r>
          </a:p>
          <a:p>
            <a:pPr lvl="1" algn="ctr"/>
            <a:r>
              <a:rPr lang="en-US" sz="1700" dirty="0"/>
              <a:t>Better work-life balance (Increment)</a:t>
            </a:r>
          </a:p>
        </p:txBody>
      </p:sp>
    </p:spTree>
    <p:extLst>
      <p:ext uri="{BB962C8B-B14F-4D97-AF65-F5344CB8AC3E}">
        <p14:creationId xmlns:p14="http://schemas.microsoft.com/office/powerpoint/2010/main" val="10775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445BE-CFE7-A957-5B79-6E787340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dirty="0"/>
              <a:t>Things to consider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B30F-1C9C-AC8E-F2BE-FA88EF0F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Company size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How to split up on-call shifts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Employee workplace composition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Different approaches available depending on whether employees are spread throughout different </a:t>
            </a:r>
            <a:r>
              <a:rPr lang="en-US" sz="1600" dirty="0" err="1"/>
              <a:t>timezones</a:t>
            </a:r>
            <a:r>
              <a:rPr lang="en-US" sz="1600" dirty="0"/>
              <a:t> (</a:t>
            </a:r>
            <a:r>
              <a:rPr lang="en-US" sz="1600" dirty="0" err="1"/>
              <a:t>SquadCast</a:t>
            </a:r>
            <a:r>
              <a:rPr lang="en-US" sz="16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“Follow the Sun” Approach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Workload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Should still be able to support personal time off and holidays(</a:t>
            </a:r>
            <a:r>
              <a:rPr lang="en-US" sz="1600" dirty="0" err="1"/>
              <a:t>SquadCast</a:t>
            </a:r>
            <a:r>
              <a:rPr lang="en-US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Rotation Types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Handoff Procedures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Keep communication organized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Monthly calendar outline">
            <a:extLst>
              <a:ext uri="{FF2B5EF4-FFF2-40B4-BE49-F238E27FC236}">
                <a16:creationId xmlns:a16="http://schemas.microsoft.com/office/drawing/2014/main" id="{254528F3-E375-0DCD-2ABA-468247BD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8E3AF-464F-223F-358D-86A66094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81039"/>
            <a:ext cx="5770080" cy="1640521"/>
          </a:xfrm>
        </p:spPr>
        <p:txBody>
          <a:bodyPr>
            <a:normAutofit/>
          </a:bodyPr>
          <a:lstStyle/>
          <a:p>
            <a:r>
              <a:rPr lang="en-US"/>
              <a:t>Scheduling </a:t>
            </a:r>
            <a:endParaRPr lang="en-US" dirty="0"/>
          </a:p>
        </p:txBody>
      </p:sp>
      <p:pic>
        <p:nvPicPr>
          <p:cNvPr id="5" name="Graphic 4" descr="Bed outline">
            <a:extLst>
              <a:ext uri="{FF2B5EF4-FFF2-40B4-BE49-F238E27FC236}">
                <a16:creationId xmlns:a16="http://schemas.microsoft.com/office/drawing/2014/main" id="{F351A247-5B8E-3C51-5104-0CF8B5B8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893124"/>
            <a:ext cx="3071752" cy="307175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41AA-C5E1-21B0-25FC-F6C01E82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3504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Multiple Time-Zones: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Follow-the-Sun approach: for teams with enough members in enough different time zones (</a:t>
            </a:r>
            <a:r>
              <a:rPr lang="en-US" sz="1500" err="1"/>
              <a:t>SquadCast</a:t>
            </a:r>
            <a:r>
              <a:rPr lang="en-US" sz="150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Members can work during regular work hours, once over the next time zone will pick up the shift</a:t>
            </a:r>
          </a:p>
          <a:p>
            <a:pPr lvl="1">
              <a:lnSpc>
                <a:spcPct val="100000"/>
              </a:lnSpc>
            </a:pP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Single-Region Team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Shift rotation: Split into 3-4 groups, each group takes turns working night shift for weeks or months at a time. Prevents exhaustion (</a:t>
            </a:r>
            <a:r>
              <a:rPr lang="en-US" sz="1500" err="1"/>
              <a:t>SquadCast</a:t>
            </a:r>
            <a:r>
              <a:rPr lang="en-US" sz="150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If working with a smaller team, the schedule could rotate biweekly. (Incident)</a:t>
            </a:r>
          </a:p>
        </p:txBody>
      </p:sp>
    </p:spTree>
    <p:extLst>
      <p:ext uri="{BB962C8B-B14F-4D97-AF65-F5344CB8AC3E}">
        <p14:creationId xmlns:p14="http://schemas.microsoft.com/office/powerpoint/2010/main" val="20620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BE1C1-5E28-B8F0-CBD6-64414258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5480713" cy="1514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training</a:t>
            </a:r>
            <a:endParaRPr lang="en-US"/>
          </a:p>
        </p:txBody>
      </p:sp>
      <p:pic>
        <p:nvPicPr>
          <p:cNvPr id="5" name="Graphic 4" descr="Teacher outline">
            <a:extLst>
              <a:ext uri="{FF2B5EF4-FFF2-40B4-BE49-F238E27FC236}">
                <a16:creationId xmlns:a16="http://schemas.microsoft.com/office/drawing/2014/main" id="{52F852EB-309F-1711-B2E6-E288170F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518" y="2590800"/>
            <a:ext cx="3429000" cy="3429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477B-2207-8050-A53C-12C3F09D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1" y="838200"/>
            <a:ext cx="3428988" cy="5338761"/>
          </a:xfrm>
        </p:spPr>
        <p:txBody>
          <a:bodyPr>
            <a:normAutofit/>
          </a:bodyPr>
          <a:lstStyle/>
          <a:p>
            <a:r>
              <a:rPr lang="en-US" dirty="0"/>
              <a:t>Not everyone will be able to handle every conflict alone (</a:t>
            </a:r>
            <a:r>
              <a:rPr lang="en-US" i="1" dirty="0"/>
              <a:t>Incident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Shadow shifts help prepare members for a wide range of conflicts </a:t>
            </a:r>
          </a:p>
          <a:p>
            <a:r>
              <a:rPr lang="en-US" dirty="0"/>
              <a:t>Shadow-shifts can help prepare team members for independent on-call shifts </a:t>
            </a:r>
          </a:p>
          <a:p>
            <a:r>
              <a:rPr lang="en-US" dirty="0"/>
              <a:t>Promotes supportive work environment (</a:t>
            </a:r>
            <a:r>
              <a:rPr lang="en-US" i="1" dirty="0"/>
              <a:t>Incident</a:t>
            </a:r>
            <a:r>
              <a:rPr lang="en-US" dirty="0"/>
              <a:t>)</a:t>
            </a:r>
          </a:p>
          <a:p>
            <a:r>
              <a:rPr lang="en-US" dirty="0"/>
              <a:t>Prevents task overload on more experienced workers</a:t>
            </a:r>
          </a:p>
        </p:txBody>
      </p:sp>
    </p:spTree>
    <p:extLst>
      <p:ext uri="{BB962C8B-B14F-4D97-AF65-F5344CB8AC3E}">
        <p14:creationId xmlns:p14="http://schemas.microsoft.com/office/powerpoint/2010/main" val="309066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92E35-06ED-9492-0A06-19DA53FC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 sz="4100"/>
              <a:t>Organization +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28F1-65B6-DC35-A469-5129C3AF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r>
              <a:rPr lang="en-US" dirty="0"/>
              <a:t>Good practice to implement handoff procedures for the next shift (</a:t>
            </a:r>
            <a:r>
              <a:rPr lang="en-US" i="1" dirty="0" err="1"/>
              <a:t>SquadCast</a:t>
            </a:r>
            <a:r>
              <a:rPr lang="en-US" dirty="0"/>
              <a:t>)</a:t>
            </a:r>
          </a:p>
          <a:p>
            <a:r>
              <a:rPr lang="en-US" dirty="0"/>
              <a:t>Shift will hand off a summary of incidents, ongoing and closed, to the next shift</a:t>
            </a:r>
          </a:p>
          <a:p>
            <a:r>
              <a:rPr lang="en-US" dirty="0"/>
              <a:t>Helps prevent confusion and encourages organization 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329E6AC9-9D0A-FF29-7010-C39CADC3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1633" y="1762916"/>
            <a:ext cx="3332167" cy="33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4B1F-135B-D723-61C7-259C1E35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C29DA-3742-897F-AC1D-60A843C1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"Crafting Sustainable On-Call Rotations."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Increment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effectLst/>
                <a:hlinkClick r:id="rId2"/>
              </a:rPr>
              <a:t>https://increment.com/on-call/crafting-sustainable-on-call-rotations/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Accessed 22 Sep 2024.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"On-Call Rotation." 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</a:rPr>
              <a:t>AlertOps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effectLst/>
                <a:hlinkClick r:id="rId3"/>
              </a:rPr>
              <a:t>https://alertops.com/on-call-rotation/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Accessed 22 Sep 2024.</a:t>
            </a:r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"On-Call Rotation." 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</a:rPr>
              <a:t>Squadcast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effectLst/>
                <a:hlinkClick r:id="rId4"/>
              </a:rPr>
              <a:t>https://www.squadcast.com/sre-best-practices/on-call-rotation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Accessed 22 Sep 2024.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"On-Call Rotation Best Practices." 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</a:rPr>
              <a:t>Incident.io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effectLst/>
                <a:hlinkClick r:id="rId5"/>
              </a:rPr>
              <a:t>https://incident.io/hubs/on-call/on-call-rotation-best-practices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Accessed 22 Sep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49413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475</TotalTime>
  <Words>416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Felix Titling</vt:lpstr>
      <vt:lpstr>Goudy Old Style</vt:lpstr>
      <vt:lpstr>ArchwayVTI</vt:lpstr>
      <vt:lpstr>Pager Rotation in DevOps</vt:lpstr>
      <vt:lpstr>What is “pager rotation”?</vt:lpstr>
      <vt:lpstr>Benefits to pager rotation</vt:lpstr>
      <vt:lpstr>Things to consider </vt:lpstr>
      <vt:lpstr>Scheduling </vt:lpstr>
      <vt:lpstr>training</vt:lpstr>
      <vt:lpstr>Organization + communication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Marissa Kellaway</dc:creator>
  <cp:lastModifiedBy>Marissa Kellaway</cp:lastModifiedBy>
  <cp:revision>2</cp:revision>
  <dcterms:created xsi:type="dcterms:W3CDTF">2024-09-22T17:36:30Z</dcterms:created>
  <dcterms:modified xsi:type="dcterms:W3CDTF">2024-09-23T01:32:29Z</dcterms:modified>
</cp:coreProperties>
</file>