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kelleym@cmsd.k12.pa.us"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dafruit.com/product/2324" TargetMode="External"/><Relationship Id="rId4" Type="http://schemas.openxmlformats.org/officeDocument/2006/relationships/hyperlink" Target="https://www.sparkfun.com/products/11773" TargetMode="External"/><Relationship Id="rId5" Type="http://schemas.openxmlformats.org/officeDocument/2006/relationships/hyperlink" Target="http://www.project-laika.com/about-laik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htpcguides.com/install-plex-media-server-on-raspberry-pi-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pygame.org/" TargetMode="Externa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instructables.com/id/Raspberry-Pi-Twitter-Candy-Bot/" TargetMode="Externa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raspberrypi.org/blog/not-that-sort-of-java/" TargetMode="Externa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raspberrypi.org/learning/getting-started-with-minecraft-pi/" TargetMode="Externa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olfram.com/language/elementary-introduction/prefac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youtube.com/watch?v=DMNSvHswljM" TargetMode="Externa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bit.ly/1UEw9W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raspberrypi.org/resources/" TargetMode="External"/><Relationship Id="rId4" Type="http://schemas.openxmlformats.org/officeDocument/2006/relationships/hyperlink" Target="https://www.raspberrypi.org/magpi/" TargetMode="External"/><Relationship Id="rId5" Type="http://schemas.openxmlformats.org/officeDocument/2006/relationships/hyperlink" Target="http://www.alphr.com/raspberry-pi/raspberry-pi-2/1000043/raspberry-pi-2-18-of-the-best-projects-you-can-try-with-the" TargetMode="External"/><Relationship Id="rId6" Type="http://schemas.openxmlformats.org/officeDocument/2006/relationships/hyperlink" Target="https://www.adafruit.com/" TargetMode="External"/><Relationship Id="rId7" Type="http://schemas.openxmlformats.org/officeDocument/2006/relationships/hyperlink" Target="https://www.sparkfun.com/" TargetMode="External"/><Relationship Id="rId8" Type="http://schemas.openxmlformats.org/officeDocument/2006/relationships/hyperlink" Target="https://www.seeedstudi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epits.com/project/236/DIY-Projects/12-Best-Development-Boards-for-DIY-Pro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tropie.org.uk/download/" TargetMode="External"/><Relationship Id="rId4" Type="http://schemas.openxmlformats.org/officeDocument/2006/relationships/hyperlink" Target="https://sourceforge.net/projects/win32diskimag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262042" y="703875"/>
            <a:ext cx="8520600" cy="2052600"/>
          </a:xfrm>
          <a:prstGeom prst="rect">
            <a:avLst/>
          </a:prstGeom>
          <a:ln cap="flat" cmpd="sng" w="9525">
            <a:solidFill>
              <a:srgbClr val="EA9999"/>
            </a:solidFill>
            <a:prstDash val="solid"/>
            <a:round/>
            <a:headEnd len="sm" w="sm" type="none"/>
            <a:tailEnd len="sm" w="sm" type="none"/>
          </a:ln>
        </p:spPr>
        <p:txBody>
          <a:bodyPr anchorCtr="0" anchor="b" bIns="91425" lIns="91425" spcFirstLastPara="1" rIns="91425" wrap="square" tIns="91425">
            <a:noAutofit/>
          </a:bodyPr>
          <a:lstStyle/>
          <a:p>
            <a:pPr indent="0" lvl="0" marL="0">
              <a:spcBef>
                <a:spcPts val="0"/>
              </a:spcBef>
              <a:spcAft>
                <a:spcPts val="0"/>
              </a:spcAft>
              <a:buNone/>
            </a:pPr>
            <a:r>
              <a:rPr lang="en"/>
              <a:t>                       </a:t>
            </a:r>
            <a:r>
              <a:rPr lang="en" sz="5000"/>
              <a:t> </a:t>
            </a:r>
            <a:r>
              <a:rPr lang="en" sz="5000">
                <a:solidFill>
                  <a:srgbClr val="E06666"/>
                </a:solidFill>
              </a:rPr>
              <a:t>Raspberry Pi Projects </a:t>
            </a:r>
            <a:endParaRPr sz="5000">
              <a:solidFill>
                <a:srgbClr val="E06666"/>
              </a:solidFill>
            </a:endParaRPr>
          </a:p>
        </p:txBody>
      </p:sp>
      <p:sp>
        <p:nvSpPr>
          <p:cNvPr id="60" name="Shape 60"/>
          <p:cNvSpPr txBox="1"/>
          <p:nvPr>
            <p:ph idx="1" type="subTitle"/>
          </p:nvPr>
        </p:nvSpPr>
        <p:spPr>
          <a:xfrm>
            <a:off x="311700" y="2834125"/>
            <a:ext cx="8520600" cy="124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a:p>
            <a:pPr indent="0" lvl="0" marL="0">
              <a:spcBef>
                <a:spcPts val="0"/>
              </a:spcBef>
              <a:spcAft>
                <a:spcPts val="0"/>
              </a:spcAft>
              <a:buNone/>
            </a:pPr>
            <a:r>
              <a:rPr lang="en"/>
              <a:t>                    Michael L. Kelley Jr.			</a:t>
            </a:r>
            <a:endParaRPr/>
          </a:p>
          <a:p>
            <a:pPr indent="457200" lvl="0" marL="2743200" rtl="0" algn="l">
              <a:spcBef>
                <a:spcPts val="0"/>
              </a:spcBef>
              <a:spcAft>
                <a:spcPts val="0"/>
              </a:spcAft>
              <a:buNone/>
            </a:pPr>
            <a:r>
              <a:rPr lang="en"/>
              <a:t>Canon-McMillan School District</a:t>
            </a:r>
            <a:endParaRPr/>
          </a:p>
          <a:p>
            <a:pPr indent="0" lvl="0" marL="0" rtl="0">
              <a:spcBef>
                <a:spcPts val="0"/>
              </a:spcBef>
              <a:spcAft>
                <a:spcPts val="0"/>
              </a:spcAft>
              <a:buNone/>
            </a:pPr>
            <a:r>
              <a:rPr lang="en"/>
              <a:t>	     </a:t>
            </a:r>
            <a:r>
              <a:rPr lang="en" u="sng">
                <a:solidFill>
                  <a:schemeClr val="hlink"/>
                </a:solidFill>
                <a:hlinkClick r:id="rId3"/>
              </a:rPr>
              <a:t>kelleym@cmsd.k12.pa.us</a:t>
            </a:r>
            <a:r>
              <a:rPr lang="en"/>
              <a:t> </a:t>
            </a:r>
            <a:endParaRPr/>
          </a:p>
        </p:txBody>
      </p:sp>
      <p:pic>
        <p:nvPicPr>
          <p:cNvPr descr="Raspberry_Pi_Logo.svg.png" id="61" name="Shape 61"/>
          <p:cNvPicPr preferRelativeResize="0"/>
          <p:nvPr/>
        </p:nvPicPr>
        <p:blipFill>
          <a:blip r:embed="rId4">
            <a:alphaModFix/>
          </a:blip>
          <a:stretch>
            <a:fillRect/>
          </a:stretch>
        </p:blipFill>
        <p:spPr>
          <a:xfrm>
            <a:off x="474825" y="2834113"/>
            <a:ext cx="1872225" cy="188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of the following projects require the purchase of additional hardware.</a:t>
            </a:r>
            <a:endParaRPr/>
          </a:p>
          <a:p>
            <a:pPr indent="0" lvl="0" marL="0">
              <a:spcBef>
                <a:spcPts val="1600"/>
              </a:spcBef>
              <a:spcAft>
                <a:spcPts val="0"/>
              </a:spcAft>
              <a:buNone/>
            </a:pPr>
            <a:r>
              <a:rPr lang="en"/>
              <a:t>The Pi can work together with the Arduino and other boards. (Remember IoT) </a:t>
            </a:r>
            <a:endParaRPr/>
          </a:p>
          <a:p>
            <a:pPr indent="0" lvl="0" marL="0">
              <a:spcBef>
                <a:spcPts val="1600"/>
              </a:spcBef>
              <a:spcAft>
                <a:spcPts val="0"/>
              </a:spcAft>
              <a:buNone/>
            </a:pPr>
            <a:r>
              <a:rPr lang="en"/>
              <a:t>Pricing would vary depending on project needs. (Cheap: RetroPie - Expensive: Espresso machine) </a:t>
            </a:r>
            <a:endParaRPr/>
          </a:p>
          <a:p>
            <a:pPr indent="0" lvl="0" marL="0">
              <a:spcBef>
                <a:spcPts val="1600"/>
              </a:spcBef>
              <a:spcAft>
                <a:spcPts val="1600"/>
              </a:spcAft>
              <a:buNone/>
            </a:pPr>
            <a:r>
              <a:rPr lang="en"/>
              <a:t>Please consult with the project instructions to make sure you have all items that are needed before starting out.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 Accessories </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Pi can use accessories like: </a:t>
            </a:r>
            <a:endParaRPr/>
          </a:p>
          <a:p>
            <a:pPr indent="0" lvl="0" marL="0">
              <a:spcBef>
                <a:spcPts val="1600"/>
              </a:spcBef>
              <a:spcAft>
                <a:spcPts val="0"/>
              </a:spcAft>
              <a:buNone/>
            </a:pPr>
            <a:r>
              <a:rPr lang="en"/>
              <a:t>Camera module or USB webcam</a:t>
            </a:r>
            <a:endParaRPr/>
          </a:p>
          <a:p>
            <a:pPr indent="0" lvl="0" marL="0">
              <a:spcBef>
                <a:spcPts val="1600"/>
              </a:spcBef>
              <a:spcAft>
                <a:spcPts val="0"/>
              </a:spcAft>
              <a:buNone/>
            </a:pPr>
            <a:r>
              <a:rPr lang="en"/>
              <a:t>GPS module - </a:t>
            </a:r>
            <a:r>
              <a:rPr lang="en" u="sng">
                <a:solidFill>
                  <a:schemeClr val="hlink"/>
                </a:solidFill>
                <a:hlinkClick r:id="rId3"/>
              </a:rPr>
              <a:t>https://www.adafruit.com/product/2324</a:t>
            </a:r>
            <a:endParaRPr/>
          </a:p>
          <a:p>
            <a:pPr indent="0" lvl="0" marL="0">
              <a:spcBef>
                <a:spcPts val="1600"/>
              </a:spcBef>
              <a:spcAft>
                <a:spcPts val="0"/>
              </a:spcAft>
              <a:buNone/>
            </a:pPr>
            <a:r>
              <a:rPr lang="en"/>
              <a:t>Accessory boards like: </a:t>
            </a:r>
            <a:endParaRPr/>
          </a:p>
          <a:p>
            <a:pPr indent="0" lvl="0" marL="0">
              <a:spcBef>
                <a:spcPts val="1600"/>
              </a:spcBef>
              <a:spcAft>
                <a:spcPts val="0"/>
              </a:spcAft>
              <a:buNone/>
            </a:pPr>
            <a:r>
              <a:rPr lang="en"/>
              <a:t>Gertboard - </a:t>
            </a:r>
            <a:r>
              <a:rPr lang="en" u="sng">
                <a:solidFill>
                  <a:schemeClr val="hlink"/>
                </a:solidFill>
                <a:hlinkClick r:id="rId4"/>
              </a:rPr>
              <a:t>https://www.sparkfun.com/products/11773</a:t>
            </a:r>
            <a:endParaRPr/>
          </a:p>
          <a:p>
            <a:pPr indent="0" lvl="0" marL="0">
              <a:spcBef>
                <a:spcPts val="1600"/>
              </a:spcBef>
              <a:spcAft>
                <a:spcPts val="0"/>
              </a:spcAft>
              <a:buNone/>
            </a:pPr>
            <a:r>
              <a:rPr lang="en"/>
              <a:t>Laika Explorer board  - </a:t>
            </a:r>
            <a:r>
              <a:rPr lang="en" u="sng">
                <a:solidFill>
                  <a:schemeClr val="hlink"/>
                </a:solidFill>
                <a:hlinkClick r:id="rId5"/>
              </a:rPr>
              <a:t>http://www.project-laika.com/about-laika</a:t>
            </a:r>
            <a:endParaRPr/>
          </a:p>
          <a:p>
            <a:pPr indent="0" lvl="0" marL="0">
              <a:spcBef>
                <a:spcPts val="1600"/>
              </a:spcBef>
              <a:spcAft>
                <a:spcPts val="1600"/>
              </a:spcAft>
              <a:buNone/>
            </a:pPr>
            <a:r>
              <a:rPr lang="en"/>
              <a:t>These boards add things like switches, LED lights, motors, and sensors to the Raspberry Pi.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Chrome OS</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Turn your Raspberry Pi into a Chromebox. </a:t>
            </a:r>
            <a:endParaRPr/>
          </a:p>
        </p:txBody>
      </p:sp>
      <p:pic>
        <p:nvPicPr>
          <p:cNvPr descr="google-chrome-os-100028678-large.png" id="132" name="Shape 132"/>
          <p:cNvPicPr preferRelativeResize="0"/>
          <p:nvPr/>
        </p:nvPicPr>
        <p:blipFill>
          <a:blip r:embed="rId3">
            <a:alphaModFix/>
          </a:blip>
          <a:stretch>
            <a:fillRect/>
          </a:stretch>
        </p:blipFill>
        <p:spPr>
          <a:xfrm>
            <a:off x="447975" y="1799800"/>
            <a:ext cx="4222549" cy="282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Make a Custom Case</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Make a case out of: </a:t>
            </a:r>
            <a:endParaRPr/>
          </a:p>
          <a:p>
            <a:pPr indent="0" lvl="0" marL="0">
              <a:spcBef>
                <a:spcPts val="1600"/>
              </a:spcBef>
              <a:spcAft>
                <a:spcPts val="0"/>
              </a:spcAft>
              <a:buNone/>
            </a:pPr>
            <a:r>
              <a:rPr lang="en"/>
              <a:t>Legos</a:t>
            </a:r>
            <a:endParaRPr/>
          </a:p>
          <a:p>
            <a:pPr indent="0" lvl="0" marL="0">
              <a:spcBef>
                <a:spcPts val="1600"/>
              </a:spcBef>
              <a:spcAft>
                <a:spcPts val="0"/>
              </a:spcAft>
              <a:buNone/>
            </a:pPr>
            <a:r>
              <a:rPr lang="en"/>
              <a:t>Hollow Book</a:t>
            </a:r>
            <a:endParaRPr/>
          </a:p>
          <a:p>
            <a:pPr indent="0" lvl="0" marL="0">
              <a:spcBef>
                <a:spcPts val="1600"/>
              </a:spcBef>
              <a:spcAft>
                <a:spcPts val="0"/>
              </a:spcAft>
              <a:buNone/>
            </a:pPr>
            <a:r>
              <a:rPr lang="en"/>
              <a:t>Cardboard</a:t>
            </a:r>
            <a:endParaRPr/>
          </a:p>
          <a:p>
            <a:pPr indent="0" lvl="0" marL="0">
              <a:spcBef>
                <a:spcPts val="1600"/>
              </a:spcBef>
              <a:spcAft>
                <a:spcPts val="0"/>
              </a:spcAft>
              <a:buNone/>
            </a:pPr>
            <a:r>
              <a:rPr lang="en"/>
              <a:t>3D print a case </a:t>
            </a:r>
            <a:endParaRPr/>
          </a:p>
          <a:p>
            <a:pPr indent="0" lvl="0" marL="0">
              <a:spcBef>
                <a:spcPts val="1600"/>
              </a:spcBef>
              <a:spcAft>
                <a:spcPts val="0"/>
              </a:spcAft>
              <a:buNone/>
            </a:pPr>
            <a:r>
              <a:rPr lang="en"/>
              <a:t>Many templates/designs available online.</a:t>
            </a:r>
            <a:endParaRPr/>
          </a:p>
          <a:p>
            <a:pPr indent="0" lvl="0" marL="0">
              <a:spcBef>
                <a:spcPts val="1600"/>
              </a:spcBef>
              <a:spcAft>
                <a:spcPts val="0"/>
              </a:spcAft>
              <a:buNone/>
            </a:pPr>
            <a:r>
              <a:rPr lang="en"/>
              <a:t>Make it into a contest!  </a:t>
            </a:r>
            <a:endParaRPr/>
          </a:p>
          <a:p>
            <a:pPr indent="0" lvl="0" marL="0">
              <a:spcBef>
                <a:spcPts val="1600"/>
              </a:spcBef>
              <a:spcAft>
                <a:spcPts val="1600"/>
              </a:spcAft>
              <a:buNone/>
            </a:pPr>
            <a:r>
              <a:t/>
            </a:r>
            <a:endParaRPr/>
          </a:p>
        </p:txBody>
      </p:sp>
      <p:pic>
        <p:nvPicPr>
          <p:cNvPr id="139" name="Shape 139"/>
          <p:cNvPicPr preferRelativeResize="0"/>
          <p:nvPr/>
        </p:nvPicPr>
        <p:blipFill>
          <a:blip r:embed="rId3">
            <a:alphaModFix/>
          </a:blip>
          <a:stretch>
            <a:fillRect/>
          </a:stretch>
        </p:blipFill>
        <p:spPr>
          <a:xfrm>
            <a:off x="5361800" y="1251300"/>
            <a:ext cx="2850774" cy="296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Cases (Cont’d) </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06dfbf33fbb87ee3833f63029e342713174a5ee8.jpg" id="146" name="Shape 146"/>
          <p:cNvPicPr preferRelativeResize="0"/>
          <p:nvPr/>
        </p:nvPicPr>
        <p:blipFill>
          <a:blip r:embed="rId3">
            <a:alphaModFix/>
          </a:blip>
          <a:stretch>
            <a:fillRect/>
          </a:stretch>
        </p:blipFill>
        <p:spPr>
          <a:xfrm>
            <a:off x="311700" y="1197863"/>
            <a:ext cx="4178126" cy="3325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Cases (Cont’d) </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FN2D4WXHJKBJ7Q1.LARGE_.jpg" id="153" name="Shape 153"/>
          <p:cNvPicPr preferRelativeResize="0"/>
          <p:nvPr/>
        </p:nvPicPr>
        <p:blipFill>
          <a:blip r:embed="rId3">
            <a:alphaModFix/>
          </a:blip>
          <a:stretch>
            <a:fillRect/>
          </a:stretch>
        </p:blipFill>
        <p:spPr>
          <a:xfrm>
            <a:off x="311700" y="1152475"/>
            <a:ext cx="45329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Media Streaming Center </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t>Create a media streaming center</a:t>
            </a:r>
            <a:endParaRPr sz="2000"/>
          </a:p>
          <a:p>
            <a:pPr indent="0" lvl="0" marL="0">
              <a:spcBef>
                <a:spcPts val="1600"/>
              </a:spcBef>
              <a:spcAft>
                <a:spcPts val="0"/>
              </a:spcAft>
              <a:buNone/>
            </a:pPr>
            <a:r>
              <a:rPr lang="en"/>
              <a:t>Hook your Pi to an external USB hard drive that has music, movies, and files on it. </a:t>
            </a:r>
            <a:endParaRPr/>
          </a:p>
          <a:p>
            <a:pPr indent="0" lvl="0" marL="0">
              <a:spcBef>
                <a:spcPts val="1600"/>
              </a:spcBef>
              <a:spcAft>
                <a:spcPts val="0"/>
              </a:spcAft>
              <a:buNone/>
            </a:pPr>
            <a:r>
              <a:rPr lang="en"/>
              <a:t>Use software like Plex, Kodi, or others to give your devices (Laptops, desktops, tablets, and phones access to stream the files that are on the Raspberry Pi)</a:t>
            </a:r>
            <a:endParaRPr/>
          </a:p>
          <a:p>
            <a:pPr indent="0" lvl="0" marL="0">
              <a:spcBef>
                <a:spcPts val="1600"/>
              </a:spcBef>
              <a:spcAft>
                <a:spcPts val="0"/>
              </a:spcAft>
              <a:buNone/>
            </a:pPr>
            <a:r>
              <a:rPr lang="en" u="sng">
                <a:solidFill>
                  <a:schemeClr val="hlink"/>
                </a:solidFill>
                <a:hlinkClick r:id="rId3"/>
              </a:rPr>
              <a:t>http://www.htpcguides.com/install-plex-media-server-on-raspberry-pi-2/</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 to Code </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 programming on the Raspberry Pi with:</a:t>
            </a:r>
            <a:endParaRPr/>
          </a:p>
          <a:p>
            <a:pPr indent="0" lvl="0" marL="0">
              <a:spcBef>
                <a:spcPts val="1600"/>
              </a:spcBef>
              <a:spcAft>
                <a:spcPts val="0"/>
              </a:spcAft>
              <a:buNone/>
            </a:pPr>
            <a:r>
              <a:rPr lang="en"/>
              <a:t>Scratch</a:t>
            </a:r>
            <a:endParaRPr/>
          </a:p>
          <a:p>
            <a:pPr indent="0" lvl="0" marL="0">
              <a:spcBef>
                <a:spcPts val="1600"/>
              </a:spcBef>
              <a:spcAft>
                <a:spcPts val="0"/>
              </a:spcAft>
              <a:buNone/>
            </a:pPr>
            <a:r>
              <a:rPr lang="en"/>
              <a:t>Python</a:t>
            </a:r>
            <a:endParaRPr/>
          </a:p>
          <a:p>
            <a:pPr indent="0" lvl="0" marL="0">
              <a:spcBef>
                <a:spcPts val="1600"/>
              </a:spcBef>
              <a:spcAft>
                <a:spcPts val="0"/>
              </a:spcAft>
              <a:buNone/>
            </a:pPr>
            <a:r>
              <a:rPr lang="en"/>
              <a:t>HTML</a:t>
            </a:r>
            <a:endParaRPr/>
          </a:p>
          <a:p>
            <a:pPr indent="0" lvl="0" marL="0">
              <a:spcBef>
                <a:spcPts val="1600"/>
              </a:spcBef>
              <a:spcAft>
                <a:spcPts val="0"/>
              </a:spcAft>
              <a:buNone/>
            </a:pPr>
            <a:r>
              <a:rPr lang="en"/>
              <a:t>Python + HTML for web design = $$$</a:t>
            </a:r>
            <a:endParaRPr/>
          </a:p>
          <a:p>
            <a:pPr indent="0" lvl="0" marL="0">
              <a:spcBef>
                <a:spcPts val="1600"/>
              </a:spcBef>
              <a:spcAft>
                <a:spcPts val="0"/>
              </a:spcAft>
              <a:buNone/>
            </a:pPr>
            <a:r>
              <a:rPr lang="en"/>
              <a:t>C </a:t>
            </a:r>
            <a:endParaRPr/>
          </a:p>
          <a:p>
            <a:pPr indent="0" lvl="0" marL="0">
              <a:spcBef>
                <a:spcPts val="1600"/>
              </a:spcBef>
              <a:spcAft>
                <a:spcPts val="1600"/>
              </a:spcAft>
              <a:buNone/>
            </a:pPr>
            <a:r>
              <a:rPr lang="en"/>
              <a:t>And various other languages.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Coding a Game using Pygame </a:t>
            </a:r>
            <a:endParaRPr/>
          </a:p>
        </p:txBody>
      </p:sp>
      <p:sp>
        <p:nvSpPr>
          <p:cNvPr id="171" name="Shape 171"/>
          <p:cNvSpPr txBox="1"/>
          <p:nvPr>
            <p:ph idx="1" type="body"/>
          </p:nvPr>
        </p:nvSpPr>
        <p:spPr>
          <a:xfrm>
            <a:off x="311700" y="1152475"/>
            <a:ext cx="5927700" cy="2357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Python with Pygame to create a game.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u="sng">
                <a:solidFill>
                  <a:schemeClr val="hlink"/>
                </a:solidFill>
                <a:hlinkClick r:id="rId3"/>
              </a:rPr>
              <a:t>http://www.pygame.org/</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descr="download (1).jpg" id="172" name="Shape 172"/>
          <p:cNvPicPr preferRelativeResize="0"/>
          <p:nvPr/>
        </p:nvPicPr>
        <p:blipFill>
          <a:blip r:embed="rId4">
            <a:alphaModFix/>
          </a:blip>
          <a:stretch>
            <a:fillRect/>
          </a:stretch>
        </p:blipFill>
        <p:spPr>
          <a:xfrm>
            <a:off x="384325" y="1640525"/>
            <a:ext cx="5647750" cy="254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Teach Computer Hardware </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raspberry_pi_circuit_note_fig2a.jpg" id="179" name="Shape 179"/>
          <p:cNvPicPr preferRelativeResize="0"/>
          <p:nvPr/>
        </p:nvPicPr>
        <p:blipFill>
          <a:blip r:embed="rId3">
            <a:alphaModFix/>
          </a:blip>
          <a:stretch>
            <a:fillRect/>
          </a:stretch>
        </p:blipFill>
        <p:spPr>
          <a:xfrm>
            <a:off x="311700" y="1017725"/>
            <a:ext cx="4431575" cy="3917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Raspberry Pi?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Powerful learning experience in a small, affordable package. </a:t>
            </a:r>
            <a:endParaRPr/>
          </a:p>
          <a:p>
            <a:pPr indent="0" lvl="0" marL="0">
              <a:spcBef>
                <a:spcPts val="1600"/>
              </a:spcBef>
              <a:spcAft>
                <a:spcPts val="0"/>
              </a:spcAft>
              <a:buNone/>
            </a:pPr>
            <a:r>
              <a:t/>
            </a:r>
            <a:endParaRPr/>
          </a:p>
          <a:p>
            <a:pPr indent="0" lvl="0" marL="0">
              <a:spcBef>
                <a:spcPts val="1600"/>
              </a:spcBef>
              <a:spcAft>
                <a:spcPts val="0"/>
              </a:spcAft>
              <a:buNone/>
            </a:pPr>
            <a:r>
              <a:rPr lang="en"/>
              <a:t>                                                        = =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“The Lego of computers” </a:t>
            </a:r>
            <a:endParaRPr/>
          </a:p>
          <a:p>
            <a:pPr indent="0" lvl="0" marL="0">
              <a:spcBef>
                <a:spcPts val="1600"/>
              </a:spcBef>
              <a:spcAft>
                <a:spcPts val="1600"/>
              </a:spcAft>
              <a:buNone/>
            </a:pPr>
            <a:r>
              <a:rPr lang="en"/>
              <a:t>Projects! Projects amplify the Pi and create many uses for it. </a:t>
            </a:r>
            <a:endParaRPr/>
          </a:p>
        </p:txBody>
      </p:sp>
      <p:pic>
        <p:nvPicPr>
          <p:cNvPr descr="RASPBERRY_PI_2_B_02.png" id="68" name="Shape 68"/>
          <p:cNvPicPr preferRelativeResize="0"/>
          <p:nvPr/>
        </p:nvPicPr>
        <p:blipFill>
          <a:blip r:embed="rId3">
            <a:alphaModFix/>
          </a:blip>
          <a:stretch>
            <a:fillRect/>
          </a:stretch>
        </p:blipFill>
        <p:spPr>
          <a:xfrm>
            <a:off x="4558575" y="1741388"/>
            <a:ext cx="1922922" cy="1358150"/>
          </a:xfrm>
          <a:prstGeom prst="rect">
            <a:avLst/>
          </a:prstGeom>
          <a:noFill/>
          <a:ln>
            <a:noFill/>
          </a:ln>
        </p:spPr>
      </p:pic>
      <p:pic>
        <p:nvPicPr>
          <p:cNvPr descr="computer-29686_960_720.png" id="69" name="Shape 69"/>
          <p:cNvPicPr preferRelativeResize="0"/>
          <p:nvPr/>
        </p:nvPicPr>
        <p:blipFill>
          <a:blip r:embed="rId4">
            <a:alphaModFix/>
          </a:blip>
          <a:stretch>
            <a:fillRect/>
          </a:stretch>
        </p:blipFill>
        <p:spPr>
          <a:xfrm>
            <a:off x="1062325" y="1722697"/>
            <a:ext cx="1385024" cy="169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 Candy Dispenser </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http://www.instructables.com/id/Raspberry-Pi-Twitter-Candy-Bot/</a:t>
            </a:r>
            <a:endParaRPr/>
          </a:p>
        </p:txBody>
      </p:sp>
      <p:pic>
        <p:nvPicPr>
          <p:cNvPr descr="6ea833d096569466f5879f5bf54432e7.jpg" id="186" name="Shape 186"/>
          <p:cNvPicPr preferRelativeResize="0"/>
          <p:nvPr/>
        </p:nvPicPr>
        <p:blipFill>
          <a:blip r:embed="rId4">
            <a:alphaModFix/>
          </a:blip>
          <a:stretch>
            <a:fillRect/>
          </a:stretch>
        </p:blipFill>
        <p:spPr>
          <a:xfrm>
            <a:off x="311700" y="1044213"/>
            <a:ext cx="3288750" cy="3055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Cloud Texting Enabled Coffee Machine </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u="sng">
                <a:solidFill>
                  <a:schemeClr val="hlink"/>
                </a:solidFill>
                <a:hlinkClick r:id="rId3"/>
              </a:rPr>
              <a:t>https://www.raspberrypi.org/blog/not-that-sort-of-java/</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descr="IMG_20130619_101307.jpg" id="193" name="Shape 193"/>
          <p:cNvPicPr preferRelativeResize="0"/>
          <p:nvPr/>
        </p:nvPicPr>
        <p:blipFill>
          <a:blip r:embed="rId4">
            <a:alphaModFix/>
          </a:blip>
          <a:stretch>
            <a:fillRect/>
          </a:stretch>
        </p:blipFill>
        <p:spPr>
          <a:xfrm>
            <a:off x="524425" y="1152475"/>
            <a:ext cx="3778625" cy="25011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Minecraft Pi</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Play and mod the popular game Minecraft included on the Raspberry Pi</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https://www.raspberrypi.org/learning/getting-started-with-minecraft-pi/</a:t>
            </a:r>
            <a:endParaRPr/>
          </a:p>
        </p:txBody>
      </p:sp>
      <p:pic>
        <p:nvPicPr>
          <p:cNvPr descr="minecraft-pi-edition-svet.png" id="200" name="Shape 200"/>
          <p:cNvPicPr preferRelativeResize="0"/>
          <p:nvPr/>
        </p:nvPicPr>
        <p:blipFill>
          <a:blip r:embed="rId4">
            <a:alphaModFix/>
          </a:blip>
          <a:stretch>
            <a:fillRect/>
          </a:stretch>
        </p:blipFill>
        <p:spPr>
          <a:xfrm>
            <a:off x="381150" y="1778375"/>
            <a:ext cx="4437525" cy="2363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Mathematica </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individual license for home use runs $300 per year, but it is included free of charge on Raspberry Pi.</a:t>
            </a:r>
            <a:endParaRPr/>
          </a:p>
          <a:p>
            <a:pPr indent="0" lvl="0" marL="0">
              <a:spcBef>
                <a:spcPts val="1600"/>
              </a:spcBef>
              <a:spcAft>
                <a:spcPts val="0"/>
              </a:spcAft>
              <a:buNone/>
            </a:pPr>
            <a:r>
              <a:rPr lang="en"/>
              <a:t>A type of programming language to work with and manipulate data with mathematical functions. </a:t>
            </a:r>
            <a:endParaRPr/>
          </a:p>
          <a:p>
            <a:pPr indent="0" lvl="0" marL="0">
              <a:spcBef>
                <a:spcPts val="1600"/>
              </a:spcBef>
              <a:spcAft>
                <a:spcPts val="0"/>
              </a:spcAft>
              <a:buNone/>
            </a:pPr>
            <a:r>
              <a:rPr lang="en"/>
              <a:t>Data science / research </a:t>
            </a:r>
            <a:endParaRPr/>
          </a:p>
          <a:p>
            <a:pPr indent="0" lvl="0" marL="0">
              <a:spcBef>
                <a:spcPts val="1600"/>
              </a:spcBef>
              <a:spcAft>
                <a:spcPts val="1600"/>
              </a:spcAft>
              <a:buNone/>
            </a:pPr>
            <a:r>
              <a:rPr lang="en" u="sng">
                <a:solidFill>
                  <a:schemeClr val="hlink"/>
                </a:solidFill>
                <a:hlinkClick r:id="rId3"/>
              </a:rPr>
              <a:t>https://www.wolfram.com/language/elementary-introduction/preface.html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Tracking Collar/Vest </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https://www.youtube.com/watch?v=DMNSvHswljM</a:t>
            </a:r>
            <a:endParaRPr/>
          </a:p>
        </p:txBody>
      </p:sp>
      <p:pic>
        <p:nvPicPr>
          <p:cNvPr descr="IoTKittehBanner.jpg" id="213" name="Shape 213"/>
          <p:cNvPicPr preferRelativeResize="0"/>
          <p:nvPr/>
        </p:nvPicPr>
        <p:blipFill>
          <a:blip r:embed="rId4">
            <a:alphaModFix/>
          </a:blip>
          <a:stretch>
            <a:fillRect/>
          </a:stretch>
        </p:blipFill>
        <p:spPr>
          <a:xfrm>
            <a:off x="355250" y="1191000"/>
            <a:ext cx="3810000" cy="285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Project Ideas </a:t>
            </a:r>
            <a:endParaRPr/>
          </a:p>
        </p:txBody>
      </p:sp>
      <p:sp>
        <p:nvSpPr>
          <p:cNvPr id="219" name="Shape 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GPS tracking unit for vehicles, etc</a:t>
            </a:r>
            <a:endParaRPr/>
          </a:p>
          <a:p>
            <a:pPr indent="0" lvl="0" marL="0">
              <a:spcBef>
                <a:spcPts val="1600"/>
              </a:spcBef>
              <a:spcAft>
                <a:spcPts val="0"/>
              </a:spcAft>
              <a:buNone/>
            </a:pPr>
            <a:r>
              <a:rPr lang="en"/>
              <a:t>Weather monitor </a:t>
            </a:r>
            <a:endParaRPr/>
          </a:p>
          <a:p>
            <a:pPr indent="0" lvl="0" marL="0">
              <a:spcBef>
                <a:spcPts val="1600"/>
              </a:spcBef>
              <a:spcAft>
                <a:spcPts val="0"/>
              </a:spcAft>
              <a:buNone/>
            </a:pPr>
            <a:r>
              <a:rPr lang="en"/>
              <a:t>Picture frame / Calendar viewer </a:t>
            </a:r>
            <a:endParaRPr/>
          </a:p>
          <a:p>
            <a:pPr indent="0" lvl="0" marL="0">
              <a:spcBef>
                <a:spcPts val="1600"/>
              </a:spcBef>
              <a:spcAft>
                <a:spcPts val="0"/>
              </a:spcAft>
              <a:buNone/>
            </a:pPr>
            <a:r>
              <a:rPr lang="en"/>
              <a:t>Automated animal feeder </a:t>
            </a:r>
            <a:endParaRPr/>
          </a:p>
          <a:p>
            <a:pPr indent="0" lvl="0" marL="0">
              <a:spcBef>
                <a:spcPts val="1600"/>
              </a:spcBef>
              <a:spcAft>
                <a:spcPts val="0"/>
              </a:spcAft>
              <a:buNone/>
            </a:pPr>
            <a:r>
              <a:rPr lang="en"/>
              <a:t>Internet radio machine</a:t>
            </a:r>
            <a:endParaRPr/>
          </a:p>
          <a:p>
            <a:pPr indent="0" lvl="0" marL="0">
              <a:spcBef>
                <a:spcPts val="1600"/>
              </a:spcBef>
              <a:spcAft>
                <a:spcPts val="0"/>
              </a:spcAft>
              <a:buNone/>
            </a:pPr>
            <a:r>
              <a:rPr lang="en"/>
              <a:t>WIFI extender </a:t>
            </a:r>
            <a:endParaRPr/>
          </a:p>
          <a:p>
            <a:pPr indent="0" lvl="0" marL="0">
              <a:spcBef>
                <a:spcPts val="1600"/>
              </a:spcBef>
              <a:spcAft>
                <a:spcPts val="0"/>
              </a:spcAft>
              <a:buNone/>
            </a:pPr>
            <a:r>
              <a:rPr lang="en"/>
              <a:t>Security or wildlife camera </a:t>
            </a:r>
            <a:endParaRPr/>
          </a:p>
          <a:p>
            <a:pPr indent="0" lvl="0" marL="0">
              <a:spcBef>
                <a:spcPts val="1600"/>
              </a:spcBef>
              <a:spcAft>
                <a:spcPts val="160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Slides </a:t>
            </a:r>
            <a:endParaRPr/>
          </a:p>
        </p:txBody>
      </p:sp>
      <p:sp>
        <p:nvSpPr>
          <p:cNvPr id="225" name="Shape 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slides are available at:</a:t>
            </a:r>
            <a:endParaRPr/>
          </a:p>
          <a:p>
            <a:pPr indent="0" lvl="0" marL="0">
              <a:spcBef>
                <a:spcPts val="1600"/>
              </a:spcBef>
              <a:spcAft>
                <a:spcPts val="0"/>
              </a:spcAft>
              <a:buNone/>
            </a:pPr>
            <a:r>
              <a:rPr lang="en" sz="1450" u="sng">
                <a:solidFill>
                  <a:schemeClr val="hlink"/>
                </a:solidFill>
                <a:latin typeface="Arial"/>
                <a:ea typeface="Arial"/>
                <a:cs typeface="Arial"/>
                <a:sym typeface="Arial"/>
                <a:hlinkClick r:id="rId3"/>
              </a:rPr>
              <a:t>http://bit.ly/1UEw9WM</a:t>
            </a:r>
            <a:endParaRPr sz="1450">
              <a:solidFill>
                <a:srgbClr val="A3AAAE"/>
              </a:solidFill>
              <a:latin typeface="Arial"/>
              <a:ea typeface="Arial"/>
              <a:cs typeface="Arial"/>
              <a:sym typeface="Arial"/>
            </a:endParaRPr>
          </a:p>
          <a:p>
            <a:pPr indent="0" lvl="0" marL="0">
              <a:spcBef>
                <a:spcPts val="1600"/>
              </a:spcBef>
              <a:spcAft>
                <a:spcPts val="0"/>
              </a:spcAft>
              <a:buNone/>
            </a:pPr>
            <a:r>
              <a:t/>
            </a:r>
            <a:endParaRPr sz="1150">
              <a:solidFill>
                <a:srgbClr val="A3AAAE"/>
              </a:solidFill>
              <a:latin typeface="Arial"/>
              <a:ea typeface="Arial"/>
              <a:cs typeface="Arial"/>
              <a:sym typeface="Arial"/>
            </a:endParaRPr>
          </a:p>
          <a:p>
            <a:pPr indent="0" lvl="0" marL="0">
              <a:spcBef>
                <a:spcPts val="1600"/>
              </a:spcBef>
              <a:spcAft>
                <a:spcPts val="1600"/>
              </a:spcAft>
              <a:buNone/>
            </a:pPr>
            <a:r>
              <a:t/>
            </a:r>
            <a:endParaRPr sz="1150">
              <a:solidFill>
                <a:srgbClr val="A3AAAE"/>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Resources and Learning Materials </a:t>
            </a:r>
            <a:endParaRPr/>
          </a:p>
        </p:txBody>
      </p:sp>
      <p:sp>
        <p:nvSpPr>
          <p:cNvPr id="231" name="Shape 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https://www.raspberrypi.org/resources/</a:t>
            </a:r>
            <a:endParaRPr/>
          </a:p>
          <a:p>
            <a:pPr indent="0" lvl="0" marL="0">
              <a:spcBef>
                <a:spcPts val="1600"/>
              </a:spcBef>
              <a:spcAft>
                <a:spcPts val="0"/>
              </a:spcAft>
              <a:buNone/>
            </a:pPr>
            <a:r>
              <a:rPr lang="en" u="sng">
                <a:solidFill>
                  <a:schemeClr val="hlink"/>
                </a:solidFill>
                <a:hlinkClick r:id="rId4"/>
              </a:rPr>
              <a:t>https://www.raspberrypi.org/magpi/</a:t>
            </a:r>
            <a:endParaRPr/>
          </a:p>
          <a:p>
            <a:pPr indent="0" lvl="0" marL="0">
              <a:spcBef>
                <a:spcPts val="1600"/>
              </a:spcBef>
              <a:spcAft>
                <a:spcPts val="0"/>
              </a:spcAft>
              <a:buNone/>
            </a:pPr>
            <a:r>
              <a:rPr lang="en" u="sng">
                <a:solidFill>
                  <a:schemeClr val="hlink"/>
                </a:solidFill>
                <a:hlinkClick r:id="rId5"/>
              </a:rPr>
              <a:t>http://www.alphr.com/raspberry-pi/raspberry-pi-2/1000043/raspberry-pi-2-18-of-the-best-projects-you-can-try-with-the</a:t>
            </a:r>
            <a:endParaRPr/>
          </a:p>
          <a:p>
            <a:pPr indent="0" lvl="0" marL="0">
              <a:spcBef>
                <a:spcPts val="1600"/>
              </a:spcBef>
              <a:spcAft>
                <a:spcPts val="0"/>
              </a:spcAft>
              <a:buNone/>
            </a:pPr>
            <a:r>
              <a:rPr lang="en" u="sng">
                <a:solidFill>
                  <a:schemeClr val="hlink"/>
                </a:solidFill>
                <a:hlinkClick r:id="rId6"/>
              </a:rPr>
              <a:t>https://www.adafruit.com/</a:t>
            </a:r>
            <a:endParaRPr/>
          </a:p>
          <a:p>
            <a:pPr indent="0" lvl="0" marL="0">
              <a:spcBef>
                <a:spcPts val="1600"/>
              </a:spcBef>
              <a:spcAft>
                <a:spcPts val="0"/>
              </a:spcAft>
              <a:buNone/>
            </a:pPr>
            <a:r>
              <a:rPr lang="en" u="sng">
                <a:solidFill>
                  <a:schemeClr val="hlink"/>
                </a:solidFill>
                <a:hlinkClick r:id="rId7"/>
              </a:rPr>
              <a:t>https://www.sparkfun.com/</a:t>
            </a:r>
            <a:endParaRPr/>
          </a:p>
          <a:p>
            <a:pPr indent="0" lvl="0" marL="0">
              <a:spcBef>
                <a:spcPts val="1600"/>
              </a:spcBef>
              <a:spcAft>
                <a:spcPts val="1600"/>
              </a:spcAft>
              <a:buNone/>
            </a:pPr>
            <a:r>
              <a:rPr lang="en" u="sng">
                <a:solidFill>
                  <a:schemeClr val="hlink"/>
                </a:solidFill>
                <a:hlinkClick r:id="rId8"/>
              </a:rPr>
              <a:t>https://www.seeedstudio.com/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Internet of Things </a:t>
            </a:r>
            <a:endParaRPr/>
          </a:p>
        </p:txBody>
      </p:sp>
      <p:sp>
        <p:nvSpPr>
          <p:cNvPr id="75" name="Shape 75"/>
          <p:cNvSpPr txBox="1"/>
          <p:nvPr>
            <p:ph idx="1" type="body"/>
          </p:nvPr>
        </p:nvSpPr>
        <p:spPr>
          <a:xfrm>
            <a:off x="311700" y="1152475"/>
            <a:ext cx="8520600" cy="379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Affordable, faster internet + affordable hardware = MAKE all the things!!! </a:t>
            </a:r>
            <a:endParaRPr/>
          </a:p>
          <a:p>
            <a:pPr indent="0" lvl="0" marL="0">
              <a:spcBef>
                <a:spcPts val="1600"/>
              </a:spcBef>
              <a:spcAft>
                <a:spcPts val="0"/>
              </a:spcAft>
              <a:buNone/>
            </a:pPr>
            <a:r>
              <a:rPr lang="en"/>
              <a:t>Raspberry Pi - microcomputer that can run a full operating system (Usually Linux) and set of applications. </a:t>
            </a:r>
            <a:endParaRPr/>
          </a:p>
          <a:p>
            <a:pPr indent="0" lvl="0" marL="0">
              <a:spcBef>
                <a:spcPts val="1600"/>
              </a:spcBef>
              <a:spcAft>
                <a:spcPts val="0"/>
              </a:spcAft>
              <a:buNone/>
            </a:pPr>
            <a:r>
              <a:rPr lang="en"/>
              <a:t>Arduino boards - microcontroller kits to build interactive objects that can sense things and also to build devices that can be controlled. </a:t>
            </a:r>
            <a:endParaRPr/>
          </a:p>
          <a:p>
            <a:pPr indent="0" lvl="0" marL="0">
              <a:spcBef>
                <a:spcPts val="1600"/>
              </a:spcBef>
              <a:spcAft>
                <a:spcPts val="0"/>
              </a:spcAft>
              <a:buNone/>
            </a:pPr>
            <a:r>
              <a:rPr lang="en" u="sng">
                <a:solidFill>
                  <a:schemeClr val="hlink"/>
                </a:solidFill>
                <a:hlinkClick r:id="rId3"/>
              </a:rPr>
              <a:t>https://www.mepits.com/project/236/DIY-Projects/12-Best-Development-Boards-for-DIY-Projects</a:t>
            </a:r>
            <a:r>
              <a:rPr lang="en"/>
              <a:t>  - Other types of boards. </a:t>
            </a:r>
            <a:endParaRPr/>
          </a:p>
          <a:p>
            <a:pPr indent="0" lvl="0" marL="0">
              <a:spcBef>
                <a:spcPts val="1600"/>
              </a:spcBef>
              <a:spcAft>
                <a:spcPts val="0"/>
              </a:spcAft>
              <a:buNone/>
            </a:pPr>
            <a:r>
              <a:rPr lang="en"/>
              <a:t>Internet of things (IoT) - Network of physical objects (Phones, computers, vehicles, watches, appliances, health monitors, etc.) that contain software, sensors, and network capabilities allowing them to collect and share data with one another.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Raspberry Pi </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 a Pi, you can carry out many functions as a normal sized computer such as:</a:t>
            </a:r>
            <a:endParaRPr/>
          </a:p>
          <a:p>
            <a:pPr indent="0" lvl="0" marL="0">
              <a:spcBef>
                <a:spcPts val="1600"/>
              </a:spcBef>
              <a:spcAft>
                <a:spcPts val="0"/>
              </a:spcAft>
              <a:buNone/>
            </a:pPr>
            <a:r>
              <a:rPr lang="en"/>
              <a:t>Programming</a:t>
            </a:r>
            <a:endParaRPr/>
          </a:p>
          <a:p>
            <a:pPr indent="0" lvl="0" marL="0">
              <a:spcBef>
                <a:spcPts val="1600"/>
              </a:spcBef>
              <a:spcAft>
                <a:spcPts val="0"/>
              </a:spcAft>
              <a:buNone/>
            </a:pPr>
            <a:r>
              <a:rPr lang="en"/>
              <a:t>Photo editing</a:t>
            </a:r>
            <a:endParaRPr/>
          </a:p>
          <a:p>
            <a:pPr indent="0" lvl="0" marL="0">
              <a:spcBef>
                <a:spcPts val="1600"/>
              </a:spcBef>
              <a:spcAft>
                <a:spcPts val="0"/>
              </a:spcAft>
              <a:buNone/>
            </a:pPr>
            <a:r>
              <a:rPr lang="en"/>
              <a:t>Web browsing</a:t>
            </a:r>
            <a:endParaRPr/>
          </a:p>
          <a:p>
            <a:pPr indent="0" lvl="0" marL="0">
              <a:spcBef>
                <a:spcPts val="1600"/>
              </a:spcBef>
              <a:spcAft>
                <a:spcPts val="0"/>
              </a:spcAft>
              <a:buNone/>
            </a:pPr>
            <a:r>
              <a:rPr lang="en"/>
              <a:t>Games such as Minecraft, etc. </a:t>
            </a:r>
            <a:endParaRPr/>
          </a:p>
          <a:p>
            <a:pPr indent="0" lvl="0" marL="0">
              <a:spcBef>
                <a:spcPts val="1600"/>
              </a:spcBef>
              <a:spcAft>
                <a:spcPts val="0"/>
              </a:spcAft>
              <a:buNone/>
            </a:pPr>
            <a:r>
              <a:rPr lang="en"/>
              <a:t>Desktop publishing (Google Docs/Programs similar to Word, Excel, Powerpoint, etc.) </a:t>
            </a:r>
            <a:endParaRPr/>
          </a:p>
          <a:p>
            <a:pPr indent="0" lvl="0" marL="0">
              <a:spcBef>
                <a:spcPts val="1600"/>
              </a:spcBef>
              <a:spcAft>
                <a:spcPts val="0"/>
              </a:spcAft>
              <a:buNone/>
            </a:pPr>
            <a:r>
              <a:rPr lang="en"/>
              <a:t>Audio recording </a:t>
            </a:r>
            <a:endParaRPr/>
          </a:p>
          <a:p>
            <a:pPr indent="0" lvl="0" marL="0">
              <a:spcBef>
                <a:spcPts val="1600"/>
              </a:spcBef>
              <a:spcAft>
                <a:spcPts val="1600"/>
              </a:spcAft>
              <a:buNone/>
            </a:pPr>
            <a:r>
              <a:rPr lang="en"/>
              <a:t>Video and audio playback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Project - RetroPie  </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download.jpg" id="88" name="Shape 88"/>
          <p:cNvPicPr preferRelativeResize="0"/>
          <p:nvPr/>
        </p:nvPicPr>
        <p:blipFill>
          <a:blip r:embed="rId3">
            <a:alphaModFix/>
          </a:blip>
          <a:stretch>
            <a:fillRect/>
          </a:stretch>
        </p:blipFill>
        <p:spPr>
          <a:xfrm>
            <a:off x="370825" y="1152475"/>
            <a:ext cx="75250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RetroPie</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RetroPie project turns your Raspberry Pi into a small arcade machine.</a:t>
            </a:r>
            <a:endParaRPr/>
          </a:p>
          <a:p>
            <a:pPr indent="0" lvl="0" marL="0">
              <a:spcBef>
                <a:spcPts val="1600"/>
              </a:spcBef>
              <a:spcAft>
                <a:spcPts val="0"/>
              </a:spcAft>
              <a:buNone/>
            </a:pPr>
            <a:r>
              <a:rPr lang="en"/>
              <a:t>Play vintage video games from systems like Nintendo, Super Nintendo, Sega Genesis, Nintendo 64, Atari 2600, arcade machines, and many others.</a:t>
            </a:r>
            <a:endParaRPr/>
          </a:p>
          <a:p>
            <a:pPr indent="0" lvl="0" marL="0">
              <a:spcBef>
                <a:spcPts val="1600"/>
              </a:spcBef>
              <a:spcAft>
                <a:spcPts val="1600"/>
              </a:spcAft>
              <a:buNone/>
            </a:pPr>
            <a:r>
              <a:rPr lang="en"/>
              <a:t>Project only takes about an hour or so, but it can be highly customized afterwards.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will you need? (30 min. - 1 hr.)  </a:t>
            </a:r>
            <a:endParaRPr/>
          </a:p>
        </p:txBody>
      </p:sp>
      <p:sp>
        <p:nvSpPr>
          <p:cNvPr id="100" name="Shape 100"/>
          <p:cNvSpPr txBox="1"/>
          <p:nvPr>
            <p:ph idx="1" type="body"/>
          </p:nvPr>
        </p:nvSpPr>
        <p:spPr>
          <a:xfrm>
            <a:off x="311700" y="1152475"/>
            <a:ext cx="8520600" cy="375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Raspberry Pi 2</a:t>
            </a:r>
            <a:endParaRPr/>
          </a:p>
          <a:p>
            <a:pPr indent="0" lvl="0" marL="0">
              <a:spcBef>
                <a:spcPts val="1600"/>
              </a:spcBef>
              <a:spcAft>
                <a:spcPts val="0"/>
              </a:spcAft>
              <a:buNone/>
            </a:pPr>
            <a:r>
              <a:rPr lang="en"/>
              <a:t>Micro SD card (You might want to use an extra)</a:t>
            </a:r>
            <a:endParaRPr/>
          </a:p>
          <a:p>
            <a:pPr indent="0" lvl="0" marL="0">
              <a:spcBef>
                <a:spcPts val="1600"/>
              </a:spcBef>
              <a:spcAft>
                <a:spcPts val="0"/>
              </a:spcAft>
              <a:buNone/>
            </a:pPr>
            <a:r>
              <a:rPr lang="en"/>
              <a:t>USB flash drive </a:t>
            </a:r>
            <a:endParaRPr/>
          </a:p>
          <a:p>
            <a:pPr indent="0" lvl="0" marL="0">
              <a:spcBef>
                <a:spcPts val="1600"/>
              </a:spcBef>
              <a:spcAft>
                <a:spcPts val="0"/>
              </a:spcAft>
              <a:buNone/>
            </a:pPr>
            <a:r>
              <a:rPr lang="en"/>
              <a:t>USB Keyboard + mouse </a:t>
            </a:r>
            <a:endParaRPr/>
          </a:p>
          <a:p>
            <a:pPr indent="0" lvl="0" marL="0">
              <a:spcBef>
                <a:spcPts val="1600"/>
              </a:spcBef>
              <a:spcAft>
                <a:spcPts val="0"/>
              </a:spcAft>
              <a:buNone/>
            </a:pPr>
            <a:r>
              <a:rPr lang="en"/>
              <a:t>Display w video cable (TV w HDMI, Computer monitor w HDMI &gt; VGA) </a:t>
            </a:r>
            <a:endParaRPr/>
          </a:p>
          <a:p>
            <a:pPr indent="0" lvl="0" marL="0">
              <a:spcBef>
                <a:spcPts val="1600"/>
              </a:spcBef>
              <a:spcAft>
                <a:spcPts val="0"/>
              </a:spcAft>
              <a:buNone/>
            </a:pPr>
            <a:r>
              <a:rPr lang="en"/>
              <a:t>USB gamepad (Xbox 360 controller, other gamepad)</a:t>
            </a:r>
            <a:endParaRPr/>
          </a:p>
          <a:p>
            <a:pPr indent="0" lvl="0" marL="0">
              <a:spcBef>
                <a:spcPts val="1600"/>
              </a:spcBef>
              <a:spcAft>
                <a:spcPts val="0"/>
              </a:spcAft>
              <a:buNone/>
            </a:pPr>
            <a:r>
              <a:rPr lang="en"/>
              <a:t>Game ROM files </a:t>
            </a:r>
            <a:endParaRPr/>
          </a:p>
          <a:p>
            <a:pPr indent="0" lvl="0" marL="0">
              <a:spcBef>
                <a:spcPts val="1600"/>
              </a:spcBef>
              <a:spcAft>
                <a:spcPts val="1600"/>
              </a:spcAft>
              <a:buNone/>
            </a:pPr>
            <a:r>
              <a:rPr lang="en"/>
              <a:t>Another computer to work from (To setup SD card)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Process </a:t>
            </a:r>
            <a:endParaRPr/>
          </a:p>
        </p:txBody>
      </p:sp>
      <p:sp>
        <p:nvSpPr>
          <p:cNvPr id="106" name="Shape 106"/>
          <p:cNvSpPr txBox="1"/>
          <p:nvPr>
            <p:ph idx="1" type="body"/>
          </p:nvPr>
        </p:nvSpPr>
        <p:spPr>
          <a:xfrm>
            <a:off x="311700" y="1152475"/>
            <a:ext cx="8520600" cy="372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Download the image file for your Raspberry Pi at: </a:t>
            </a:r>
            <a:r>
              <a:rPr lang="en" u="sng">
                <a:solidFill>
                  <a:schemeClr val="hlink"/>
                </a:solidFill>
                <a:hlinkClick r:id="rId3"/>
              </a:rPr>
              <a:t>https://retropie.org.uk/download/</a:t>
            </a:r>
            <a:endParaRPr/>
          </a:p>
          <a:p>
            <a:pPr indent="0" lvl="0" marL="0">
              <a:spcBef>
                <a:spcPts val="1600"/>
              </a:spcBef>
              <a:spcAft>
                <a:spcPts val="0"/>
              </a:spcAft>
              <a:buNone/>
            </a:pPr>
            <a:r>
              <a:rPr lang="en"/>
              <a:t>Use Win32 Disk Imager to write the file to your micro SD card: </a:t>
            </a:r>
            <a:r>
              <a:rPr lang="en" u="sng">
                <a:solidFill>
                  <a:schemeClr val="hlink"/>
                </a:solidFill>
                <a:hlinkClick r:id="rId4"/>
              </a:rPr>
              <a:t>https://sourceforge.net/projects/win32diskimager/</a:t>
            </a:r>
            <a:endParaRPr/>
          </a:p>
          <a:p>
            <a:pPr indent="0" lvl="0" marL="0">
              <a:spcBef>
                <a:spcPts val="1600"/>
              </a:spcBef>
              <a:spcAft>
                <a:spcPts val="0"/>
              </a:spcAft>
              <a:buNone/>
            </a:pPr>
            <a:r>
              <a:rPr lang="en"/>
              <a:t>Place the SD card into the Pi, Connect a controller and boot up the Pi.</a:t>
            </a:r>
            <a:endParaRPr/>
          </a:p>
          <a:p>
            <a:pPr indent="0" lvl="0" marL="0">
              <a:spcBef>
                <a:spcPts val="1600"/>
              </a:spcBef>
              <a:spcAft>
                <a:spcPts val="0"/>
              </a:spcAft>
              <a:buNone/>
            </a:pPr>
            <a:r>
              <a:rPr lang="en"/>
              <a:t>Plug a USB flash drive into the Pi and wait for it to stop blinking.</a:t>
            </a:r>
            <a:endParaRPr/>
          </a:p>
          <a:p>
            <a:pPr indent="0" lvl="0" marL="0">
              <a:spcBef>
                <a:spcPts val="1600"/>
              </a:spcBef>
              <a:spcAft>
                <a:spcPts val="0"/>
              </a:spcAft>
              <a:buNone/>
            </a:pPr>
            <a:r>
              <a:rPr lang="en"/>
              <a:t>On the other computer, copy ROM files over to the USB flash drive. Then plug it back into the Pi and wait for it to stop flashing again. This copies the games over. </a:t>
            </a:r>
            <a:endParaRPr/>
          </a:p>
          <a:p>
            <a:pPr indent="0" lvl="0" marL="0">
              <a:spcBef>
                <a:spcPts val="1600"/>
              </a:spcBef>
              <a:spcAft>
                <a:spcPts val="1600"/>
              </a:spcAft>
              <a:buNone/>
            </a:pPr>
            <a:r>
              <a:rPr lang="en"/>
              <a:t>Setup controller and play!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Success!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IMG_4082.JPG" id="113" name="Shape 113"/>
          <p:cNvPicPr preferRelativeResize="0"/>
          <p:nvPr/>
        </p:nvPicPr>
        <p:blipFill>
          <a:blip r:embed="rId3">
            <a:alphaModFix/>
          </a:blip>
          <a:stretch>
            <a:fillRect/>
          </a:stretch>
        </p:blipFill>
        <p:spPr>
          <a:xfrm>
            <a:off x="311700" y="1017725"/>
            <a:ext cx="3082650" cy="35934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