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comments/comment4.xml" ContentType="application/vnd.openxmlformats-officedocument.presentationml.comments+xml"/>
  <Override PartName="/ppt/media/image1.png" ContentType="image/png"/>
  <Override PartName="/ppt/media/image2.png" ContentType="image/png"/>
  <Override PartName="/ppt/media/image3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</p:sldIdLst>
  <p:sldSz cx="9144000" cy="5143500"/>
  <p:notesSz cx="6858000" cy="9144000"/>
</p:presentation>
</file>

<file path=ppt/commentAuthors.xml><?xml version="1.0" encoding="utf-8"?>
<p:cmAuthorLst xmlns:p="http://schemas.openxmlformats.org/presentationml/2006/main">
  <p:cmAuthor id="0" name="Matthew Kelly" initials="MK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presProps" Target="presProps.xml"/><Relationship Id="rId22" Type="http://schemas.openxmlformats.org/officeDocument/2006/relationships/commentAuthors" Target="commentAuthors.xml"/>
</Relationships>
</file>

<file path=ppt/comments/comment4.xml><?xml version="1.0" encoding="utf-8"?>
<p:cmLst xmlns:p="http://schemas.openxmlformats.org/presentationml/2006/main">
  <p:cm authorId="0" dt="2024-10-06T15:23:25.177000000" idx="1">
    <p:pos x="360" y="1440"/>
    <p:text>Methane Clathrates: A crystal structure of water, trapping a large amount of methane, forming a solid similar to ice.</p:text>
  </p:cm>
  <p:cm authorId="0" dt="2024-10-06T15:24:02.488000000" idx="2">
    <p:pos x="360" y="1440"/>
    <p:text>Isolated Care Water: Any isolated cave system with water where the chemical composition of both the water and atmosphere may differ greater with external atmosphere and oceans</p:text>
  </p:cm>
  <p:cm authorId="0" dt="2024-10-06T15:23:09.595000000" idx="3">
    <p:pos x="360" y="1440"/>
    <p:text>Hydrothermal Vents: Fissures on the seabed from which geothermally heated water discharges.</p:text>
  </p:cm>
  <p:cm authorId="0" dt="2024-10-06T15:23:49.449000000" idx="4">
    <p:pos x="360" y="1440"/>
    <p:text>Whale falls: Organic debris of [dead] sea life that has fallen to the ocean floor</p:text>
  </p:cm>
  <p:cm authorId="0" dt="2024-10-06T15:23:38.359000000" idx="5">
    <p:pos x="360" y="1799"/>
    <p:text>Cold seeps: An area of the ocean floor where seepage of fluids rich in hydrogen sulfide, methane, and other hydrocarbons occurs, often in the form of a brine pool, and warm but not heated like a hydrothermal vent.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dt" idx="12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ftr" idx="13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sldNum" idx="14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67866C2-7350-476A-900B-CB705A1672DF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880" cy="3428640"/>
          </a:xfrm>
          <a:prstGeom prst="rect">
            <a:avLst/>
          </a:prstGeom>
          <a:ln w="0">
            <a:noFill/>
          </a:ln>
        </p:spPr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High level summary: Using s</a:t>
            </a:r>
            <a:r>
              <a:rPr b="0" lang="en" sz="1200" spc="-1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</a:rPr>
              <a:t>ulfur-producing algae to create an aquatic chemosynthetic world on Planet B26.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377388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F76906C-AC79-42A2-95EB-00866C5D073F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B8153C78-E4FB-477D-979E-18FC6BADCB17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4ACC3A8-6C8E-4D4D-B402-A7A1EDA62BE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736C1F-8E67-4887-871F-BDB4546AABD0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8B34E4-2243-4C49-BB0D-0D9C785E17D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294CFC9-879B-49EE-85F2-506575EE52E1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7388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65A555-8772-4D49-8046-8F4A26673BDC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184140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2663280" y="2079000"/>
            <a:ext cx="184140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7BD5FC-7C03-43BC-9013-ADC8FE2B11B3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DE98727-90DD-4D73-870E-C88CC4CFE594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BF3D1A6-A7B6-4C89-8C2B-AECF1E7B1C06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0F96CE7-948A-4982-B8E3-2C5D130FFAF4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" name="Google Shape;11;p2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" name="Google Shape;13;p2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1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C360175-EB68-47DB-88DF-A0E51EC91954}" type="slidenum">
              <a:rPr b="0" lang="en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enth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2;p9"/>
          <p:cNvSpPr/>
          <p:nvPr/>
        </p:nvSpPr>
        <p:spPr>
          <a:xfrm>
            <a:off x="0" y="0"/>
            <a:ext cx="4571640" cy="5143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4" name="Google Shape;63;p9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65" name="Google Shape;64;p9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6" name="Google Shape;65;p9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30080" y="1318680"/>
            <a:ext cx="3300480" cy="168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174280" y="1352520"/>
            <a:ext cx="3373920" cy="302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455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sldNum" idx="10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138B023-4F7E-40CE-B707-2546DD73E03D}" type="slidenum">
              <a:rPr b="0" lang="en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body"/>
          </p:nvPr>
        </p:nvSpPr>
        <p:spPr>
          <a:xfrm>
            <a:off x="725040" y="4372560"/>
            <a:ext cx="7697160" cy="46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3074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ldNum" idx="11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696EC3-EBC8-4CA1-AE3B-C7A3C784A959}" type="slidenum">
              <a:rPr b="0" lang="en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74;p11"/>
          <p:cNvGrpSpPr/>
          <p:nvPr/>
        </p:nvGrpSpPr>
        <p:grpSpPr>
          <a:xfrm>
            <a:off x="530280" y="4183560"/>
            <a:ext cx="1342800" cy="17280"/>
            <a:chOff x="530280" y="4183560"/>
            <a:chExt cx="1342800" cy="17280"/>
          </a:xfrm>
        </p:grpSpPr>
        <p:sp>
          <p:nvSpPr>
            <p:cNvPr id="10" name="Google Shape;75;p11"/>
            <p:cNvSpPr/>
            <p:nvPr/>
          </p:nvSpPr>
          <p:spPr>
            <a:xfrm rot="16200000">
              <a:off x="1380600" y="3708360"/>
              <a:ext cx="17280" cy="96732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Google Shape;76;p11"/>
            <p:cNvSpPr/>
            <p:nvPr/>
          </p:nvSpPr>
          <p:spPr>
            <a:xfrm rot="16200000">
              <a:off x="1009440" y="3704400"/>
              <a:ext cx="17280" cy="97560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9360" y="734040"/>
            <a:ext cx="7688160" cy="124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381"/>
          </a:bodyPr>
          <a:p>
            <a:pPr indent="0">
              <a:lnSpc>
                <a:spcPct val="100000"/>
              </a:lnSpc>
              <a:buNone/>
            </a:pPr>
            <a:r>
              <a:rPr b="1" lang="en-US" sz="8000" spc="-1" strike="noStrike">
                <a:solidFill>
                  <a:schemeClr val="lt1"/>
                </a:solidFill>
                <a:latin typeface="Raleway"/>
                <a:ea typeface="Raleway"/>
              </a:rPr>
              <a:t>xx%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29360" y="2273040"/>
            <a:ext cx="7688160" cy="158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840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sldNum" idx="2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0CBF074-E316-459E-98E4-48B15D16306E}" type="slidenum">
              <a:rPr b="0" lang="en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ldNum" idx="3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AB02CC1-8245-4A56-B290-7149724D592E}" type="slidenum">
              <a:rPr b="0" lang="en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19" name="Google Shape;19;p3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4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B4948CE-3A9D-402F-942B-A9F540664490}" type="slidenum">
              <a:rPr b="0" lang="en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" name="Google Shape;25;p4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26" name="Google Shape;26;p4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099"/>
          </a:bodyPr>
          <a:p>
            <a:pPr indent="0"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sldNum" idx="5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1AAA1C-0CA4-4D33-8E79-F5969030974B}" type="slidenum">
              <a:rPr b="0" lang="en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2;p5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4" name="Google Shape;33;p5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35" name="Google Shape;34;p5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" name="Google Shape;35;p5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099"/>
          </a:bodyPr>
          <a:p>
            <a:pPr indent="0"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73880" cy="226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455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43640" y="2079000"/>
            <a:ext cx="3773880" cy="226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455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sldNum" idx="6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AE7DC23-DDFD-45AB-AF1D-A7DBE79D847A}" type="slidenum">
              <a:rPr b="0" lang="en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1;p6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5" name="Google Shape;42;p6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46" name="Google Shape;43;p6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" name="Google Shape;44;p6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099"/>
          </a:bodyPr>
          <a:p>
            <a:pPr indent="0"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7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6730027-D3C1-4E59-AF8B-B4022E8E78A3}" type="slidenum">
              <a:rPr b="0" lang="en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48;p7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2" name="Google Shape;49;p7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53" name="Google Shape;50;p7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" name="Google Shape;51;p7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30080" y="1318680"/>
            <a:ext cx="3300480" cy="138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21080" y="2781720"/>
            <a:ext cx="3300480" cy="159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689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sldNum" idx="8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44E2EE4-F486-4861-9EEE-E3545A3C0684}" type="slidenum">
              <a:rPr b="0" lang="en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6;p8"/>
          <p:cNvGrpSpPr/>
          <p:nvPr/>
        </p:nvGrpSpPr>
        <p:grpSpPr>
          <a:xfrm>
            <a:off x="530280" y="4183560"/>
            <a:ext cx="1342800" cy="17280"/>
            <a:chOff x="530280" y="4183560"/>
            <a:chExt cx="1342800" cy="17280"/>
          </a:xfrm>
        </p:grpSpPr>
        <p:sp>
          <p:nvSpPr>
            <p:cNvPr id="59" name="Google Shape;57;p8"/>
            <p:cNvSpPr/>
            <p:nvPr/>
          </p:nvSpPr>
          <p:spPr>
            <a:xfrm rot="16200000">
              <a:off x="1380600" y="3708360"/>
              <a:ext cx="17280" cy="96732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" name="Google Shape;58;p8"/>
            <p:cNvSpPr/>
            <p:nvPr/>
          </p:nvSpPr>
          <p:spPr>
            <a:xfrm rot="16200000">
              <a:off x="1009440" y="3704400"/>
              <a:ext cx="17280" cy="97560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ldNum" idx="9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982F100-81C9-47F9-ACDE-01CDE6FF60C1}" type="slidenum">
              <a:rPr b="0" lang="en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omments" Target="../comments/commen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2972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6644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200" spc="-1" strike="noStrike">
                <a:solidFill>
                  <a:schemeClr val="dk2"/>
                </a:solidFill>
                <a:latin typeface="Raleway"/>
                <a:ea typeface="Raleway"/>
              </a:rPr>
              <a:t>Beyond Sunlight: An Aquatic Chemosynthetic World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729720" y="3173040"/>
            <a:ext cx="7687800" cy="54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accent1"/>
                </a:solidFill>
                <a:latin typeface="Lato"/>
                <a:ea typeface="Lato"/>
              </a:rPr>
              <a:t>Team Singly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88;p13"/>
          <p:cNvSpPr/>
          <p:nvPr/>
        </p:nvSpPr>
        <p:spPr>
          <a:xfrm>
            <a:off x="819720" y="3541680"/>
            <a:ext cx="299952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28584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900" spc="-1" strike="sngStrike">
                <a:solidFill>
                  <a:schemeClr val="accent1"/>
                </a:solidFill>
                <a:latin typeface="Lato"/>
                <a:ea typeface="Lato"/>
              </a:rPr>
              <a:t>Glenn Singer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457200" indent="-28584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900" spc="-1" strike="sngStrike">
                <a:solidFill>
                  <a:schemeClr val="accent1"/>
                </a:solidFill>
                <a:latin typeface="Lato"/>
                <a:ea typeface="Lato"/>
              </a:rPr>
              <a:t>Matthew Singer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457200" indent="-28584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900" spc="-1" strike="noStrike">
                <a:solidFill>
                  <a:schemeClr val="accent1"/>
                </a:solidFill>
                <a:latin typeface="Lato"/>
                <a:ea typeface="Lato"/>
              </a:rPr>
              <a:t>Shane Kelly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457200" indent="-28584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900" spc="-1" strike="noStrike">
                <a:solidFill>
                  <a:schemeClr val="accent1"/>
                </a:solidFill>
                <a:latin typeface="Lato"/>
                <a:ea typeface="Lato"/>
              </a:rPr>
              <a:t>Matthew Kelly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0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chemeClr val="dk2"/>
                </a:solidFill>
                <a:latin typeface="Raleway"/>
                <a:ea typeface="Raleway"/>
              </a:rPr>
              <a:t>The Challenge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8403"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</a:rPr>
              <a:t>“</a:t>
            </a:r>
            <a:r>
              <a:rPr b="0" lang="en" sz="1500" spc="-1" strike="noStrike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</a:rPr>
              <a:t>Design an ocean world where chemosynthesis, not photosynthesis, sustains life.”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</a:rPr>
              <a:t>Key considerations: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02400">
              <a:lnSpc>
                <a:spcPct val="115000"/>
              </a:lnSpc>
              <a:spcBef>
                <a:spcPts val="1199"/>
              </a:spcBef>
              <a:buClr>
                <a:srgbClr val="1b1b1b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</a:rPr>
              <a:t>What chemosynthetic organisms exist on earth, and where do they get their energy and nutrients?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02400">
              <a:lnSpc>
                <a:spcPct val="115000"/>
              </a:lnSpc>
              <a:buClr>
                <a:srgbClr val="1b1b1b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</a:rPr>
              <a:t>What geological/astronomical features/conditions are required to provide such energy &amp; nutrients?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</a:rPr>
              <a:t>Deliverables: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02400">
              <a:lnSpc>
                <a:spcPct val="115000"/>
              </a:lnSpc>
              <a:spcBef>
                <a:spcPts val="1199"/>
              </a:spcBef>
              <a:buClr>
                <a:srgbClr val="1b1b1b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</a:rPr>
              <a:t>Create an imaginary planet that provides a suitable environment for chemosynthetic life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02400">
              <a:lnSpc>
                <a:spcPct val="115000"/>
              </a:lnSpc>
              <a:buClr>
                <a:srgbClr val="1b1b1b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</a:rPr>
              <a:t>Leverage NASA data to help identify candidate celestial bodies that might support chemosynthetic life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02400">
              <a:lnSpc>
                <a:spcPct val="115000"/>
              </a:lnSpc>
              <a:buClr>
                <a:srgbClr val="1b1b1b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</a:rPr>
              <a:t>Build a web app allowing users to view candidate bodies and simulate “seeding” with microorganisms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0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chemeClr val="dk2"/>
                </a:solidFill>
                <a:latin typeface="Raleway"/>
                <a:ea typeface="Raleway"/>
              </a:rPr>
              <a:t>Chemosynthesis on Earth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chemeClr val="accent1"/>
                </a:solidFill>
                <a:latin typeface="Lato"/>
                <a:ea typeface="Lato"/>
              </a:rPr>
              <a:t>Microorganisms in dark regions of ocean produce biomass from single-carbon molecules via energy produced by chemosynthesis of…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300" spc="-1" strike="noStrike">
                <a:solidFill>
                  <a:schemeClr val="accent1"/>
                </a:solidFill>
                <a:latin typeface="Lato"/>
                <a:ea typeface="Lato"/>
              </a:rPr>
              <a:t>Hydrogen sulfide (Thiobacillus)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300" spc="-1" strike="noStrike">
                <a:solidFill>
                  <a:schemeClr val="accent1"/>
                </a:solidFill>
                <a:latin typeface="Lato"/>
                <a:ea typeface="Lato"/>
              </a:rPr>
              <a:t>Nitrogen (Nitrobacter and Nitrosomonas)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300" spc="-1" strike="noStrike">
                <a:solidFill>
                  <a:schemeClr val="accent1"/>
                </a:solidFill>
                <a:latin typeface="Lato"/>
                <a:ea typeface="Lato"/>
              </a:rPr>
              <a:t>Iron (Leptothrix and Gallionella)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300" spc="-1" strike="noStrike">
                <a:solidFill>
                  <a:schemeClr val="accent1"/>
                </a:solidFill>
                <a:latin typeface="Lato"/>
                <a:ea typeface="Lato"/>
              </a:rPr>
              <a:t>Methane (Methylococcus, Methylobacter, Methanococcus, Methanosarcina)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0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chemeClr val="dk2"/>
                </a:solidFill>
                <a:latin typeface="Raleway"/>
                <a:ea typeface="Raleway"/>
              </a:rPr>
              <a:t>Geological Features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95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998"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chemeClr val="accent1"/>
                </a:solidFill>
                <a:latin typeface="Lato"/>
                <a:ea typeface="Lato"/>
              </a:rPr>
              <a:t>Numerous features on earth support chemosynthetic life: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300" spc="-1" strike="noStrike">
                <a:solidFill>
                  <a:schemeClr val="accent1"/>
                </a:solidFill>
                <a:latin typeface="Lato"/>
                <a:ea typeface="Lato"/>
              </a:rPr>
              <a:t>Hydrothermal vents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300" spc="-1" strike="noStrike">
                <a:solidFill>
                  <a:schemeClr val="accent1"/>
                </a:solidFill>
                <a:latin typeface="Lato"/>
                <a:ea typeface="Lato"/>
              </a:rPr>
              <a:t>Methane clathrates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300" spc="-1" strike="noStrike">
                <a:solidFill>
                  <a:schemeClr val="accent1"/>
                </a:solidFill>
                <a:latin typeface="Lato"/>
                <a:ea typeface="Lato"/>
              </a:rPr>
              <a:t>Cold seeps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300" spc="-1" strike="noStrike">
                <a:solidFill>
                  <a:schemeClr val="accent1"/>
                </a:solidFill>
                <a:latin typeface="Lato"/>
                <a:ea typeface="Lato"/>
              </a:rPr>
              <a:t>“</a:t>
            </a:r>
            <a:r>
              <a:rPr b="0" lang="en" sz="1300" spc="-1" strike="noStrike">
                <a:solidFill>
                  <a:schemeClr val="accent1"/>
                </a:solidFill>
                <a:latin typeface="Lato"/>
                <a:ea typeface="Lato"/>
              </a:rPr>
              <a:t>Whale falls”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300" spc="-1" strike="noStrike">
                <a:solidFill>
                  <a:schemeClr val="accent1"/>
                </a:solidFill>
                <a:latin typeface="Lato"/>
                <a:ea typeface="Lato"/>
              </a:rPr>
              <a:t>Isolated cave water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chemeClr val="accent1"/>
                </a:solidFill>
                <a:latin typeface="Lato"/>
                <a:ea typeface="Lato"/>
              </a:rPr>
              <a:t>In general, bodies that we’d consider candidates for supporting chemosynthetic life would have to possess: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300" spc="-1" strike="noStrike">
                <a:solidFill>
                  <a:schemeClr val="accent1"/>
                </a:solidFill>
                <a:latin typeface="Lato"/>
                <a:ea typeface="Lato"/>
              </a:rPr>
              <a:t>Oceans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300" spc="-1" strike="noStrike">
                <a:solidFill>
                  <a:schemeClr val="accent1"/>
                </a:solidFill>
                <a:latin typeface="Lato"/>
                <a:ea typeface="Lato"/>
              </a:rPr>
              <a:t>Molten core (thus providing hydrothermal vents, cold seeps, and methane clathrates)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300" spc="-1" strike="noStrike">
                <a:solidFill>
                  <a:schemeClr val="accent1"/>
                </a:solidFill>
                <a:latin typeface="Lato"/>
                <a:ea typeface="Lato"/>
              </a:rPr>
              <a:t>Nitrogen, sulfur, iron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/>
          </p:nvPr>
        </p:nvSpPr>
        <p:spPr>
          <a:xfrm>
            <a:off x="319680" y="1892880"/>
            <a:ext cx="4105440" cy="321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chemeClr val="accent1"/>
                </a:solidFill>
                <a:latin typeface="Lato"/>
                <a:ea typeface="Lato"/>
              </a:rPr>
              <a:t>4 seasons like Earth’s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chemeClr val="accent1"/>
                </a:solidFill>
                <a:latin typeface="Lato"/>
                <a:ea typeface="Lato"/>
              </a:rPr>
              <a:t>Average temperature 20° C, with fluctuations of up to ±27° C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chemeClr val="accent1"/>
                </a:solidFill>
                <a:latin typeface="Lato"/>
                <a:ea typeface="Lato"/>
              </a:rPr>
              <a:t>Ice asteroid collision gave it water, islands and metallic nodules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chemeClr val="accent1"/>
                </a:solidFill>
                <a:latin typeface="Lato"/>
                <a:ea typeface="Lato"/>
              </a:rPr>
              <a:t>Metallic nodules produce “dark” oxygen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chemeClr val="accent1"/>
                </a:solidFill>
                <a:latin typeface="Lato"/>
                <a:ea typeface="Lato"/>
              </a:rPr>
              <a:t>Peculiar orbit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595959"/>
              </a:buClr>
              <a:buFont typeface="Lato"/>
              <a:buChar char="○"/>
            </a:pPr>
            <a:r>
              <a:rPr b="0" lang="en" sz="1100" spc="-1" strike="noStrike">
                <a:solidFill>
                  <a:schemeClr val="accent1"/>
                </a:solidFill>
                <a:latin typeface="Lato"/>
                <a:ea typeface="Lato"/>
              </a:rPr>
              <a:t>412 days in a year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595959"/>
              </a:buClr>
              <a:buFont typeface="Lato"/>
              <a:buChar char="○"/>
            </a:pPr>
            <a:r>
              <a:rPr b="0" lang="en" sz="1100" spc="-1" strike="noStrike">
                <a:solidFill>
                  <a:schemeClr val="accent1"/>
                </a:solidFill>
                <a:latin typeface="Lato"/>
                <a:ea typeface="Lato"/>
              </a:rPr>
              <a:t>17 earth hours in a day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chemeClr val="accent1"/>
                </a:solidFill>
                <a:latin typeface="Lato"/>
                <a:ea typeface="Lato"/>
              </a:rPr>
              <a:t>Mineral-rich water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chemeClr val="accent1"/>
                </a:solidFill>
                <a:latin typeface="Lato"/>
                <a:ea typeface="Lato"/>
              </a:rPr>
              <a:t>Life did not develop on its own; was “seeded” by mission from Earth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6944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chemeClr val="dk2"/>
                </a:solidFill>
                <a:latin typeface="Raleway"/>
                <a:ea typeface="Raleway"/>
              </a:rPr>
              <a:t>B26: Our Imaginary Planet of Chemosynthetic Life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Google Shape;113;p17" descr=""/>
          <p:cNvPicPr/>
          <p:nvPr/>
        </p:nvPicPr>
        <p:blipFill>
          <a:blip r:embed="rId1"/>
          <a:stretch/>
        </p:blipFill>
        <p:spPr>
          <a:xfrm>
            <a:off x="54000" y="548640"/>
            <a:ext cx="1047960" cy="993960"/>
          </a:xfrm>
          <a:prstGeom prst="rect">
            <a:avLst/>
          </a:prstGeom>
          <a:ln w="0">
            <a:noFill/>
          </a:ln>
        </p:spPr>
      </p:pic>
      <p:pic>
        <p:nvPicPr>
          <p:cNvPr id="90" name="Google Shape;114;p17" descr=""/>
          <p:cNvPicPr/>
          <p:nvPr/>
        </p:nvPicPr>
        <p:blipFill>
          <a:blip r:embed="rId2">
            <a:alphaModFix amt="95000"/>
          </a:blip>
          <a:stretch/>
        </p:blipFill>
        <p:spPr>
          <a:xfrm>
            <a:off x="4640760" y="1854000"/>
            <a:ext cx="4264200" cy="286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0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chemeClr val="dk2"/>
                </a:solidFill>
                <a:latin typeface="Raleway"/>
                <a:ea typeface="Raleway"/>
              </a:rPr>
              <a:t>Identifying Candidate Planets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chemeClr val="accent1"/>
                </a:solidFill>
                <a:latin typeface="Lato"/>
                <a:ea typeface="Lato"/>
              </a:rPr>
              <a:t>We used NASA’s Ocean Worlds Resources to identify planets and moons in our solar system that might be supportive of chemosynthetic organisms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chemeClr val="accent1"/>
                </a:solidFill>
                <a:latin typeface="Lato"/>
                <a:ea typeface="Lato"/>
              </a:rPr>
              <a:t>We identified the following bodies: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595959"/>
              </a:buClr>
              <a:buFont typeface="Lato"/>
              <a:buChar char="○"/>
            </a:pPr>
            <a:r>
              <a:rPr b="0" lang="en" sz="1100" spc="-1" strike="noStrike">
                <a:solidFill>
                  <a:schemeClr val="accent1"/>
                </a:solidFill>
                <a:latin typeface="Lato"/>
                <a:ea typeface="Lato"/>
              </a:rPr>
              <a:t>Europa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595959"/>
              </a:buClr>
              <a:buFont typeface="Lato"/>
              <a:buChar char="○"/>
            </a:pPr>
            <a:r>
              <a:rPr b="0" lang="en" sz="1100" spc="-1" strike="noStrike">
                <a:solidFill>
                  <a:schemeClr val="accent1"/>
                </a:solidFill>
                <a:latin typeface="Lato"/>
                <a:ea typeface="Lato"/>
              </a:rPr>
              <a:t>Ganymede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595959"/>
              </a:buClr>
              <a:buFont typeface="Lato"/>
              <a:buChar char="○"/>
            </a:pPr>
            <a:r>
              <a:rPr b="0" lang="en" sz="1100" spc="-1" strike="noStrike">
                <a:solidFill>
                  <a:schemeClr val="accent1"/>
                </a:solidFill>
                <a:latin typeface="Lato"/>
                <a:ea typeface="Lato"/>
              </a:rPr>
              <a:t>Enceladus (maybe; no direct evidence but possible)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chemeClr val="accent1"/>
                </a:solidFill>
                <a:latin typeface="Lato"/>
                <a:ea typeface="Lato"/>
              </a:rPr>
              <a:t>The bodies all meet the geologic criteria: </a:t>
            </a:r>
            <a:r>
              <a:rPr b="1" lang="en" sz="1300" spc="-1" strike="noStrike">
                <a:solidFill>
                  <a:schemeClr val="accent1"/>
                </a:solidFill>
                <a:latin typeface="Lato"/>
                <a:ea typeface="Lato"/>
              </a:rPr>
              <a:t>oceans</a:t>
            </a:r>
            <a:r>
              <a:rPr b="0" lang="en" sz="1300" spc="-1" strike="noStrike">
                <a:solidFill>
                  <a:schemeClr val="accent1"/>
                </a:solidFill>
                <a:latin typeface="Lato"/>
                <a:ea typeface="Lato"/>
              </a:rPr>
              <a:t>, </a:t>
            </a:r>
            <a:r>
              <a:rPr b="1" lang="en" sz="1300" spc="-1" strike="noStrike">
                <a:solidFill>
                  <a:schemeClr val="accent1"/>
                </a:solidFill>
                <a:latin typeface="Lato"/>
                <a:ea typeface="Lato"/>
              </a:rPr>
              <a:t>molten cores</a:t>
            </a:r>
            <a:r>
              <a:rPr b="0" lang="en" sz="1300" spc="-1" strike="noStrike">
                <a:solidFill>
                  <a:schemeClr val="accent1"/>
                </a:solidFill>
                <a:latin typeface="Lato"/>
                <a:ea typeface="Lato"/>
              </a:rPr>
              <a:t>, and other necessary elements (</a:t>
            </a:r>
            <a:r>
              <a:rPr b="1" lang="en" sz="1300" spc="-1" strike="noStrike">
                <a:solidFill>
                  <a:schemeClr val="accent1"/>
                </a:solidFill>
                <a:latin typeface="Lato"/>
                <a:ea typeface="Lato"/>
              </a:rPr>
              <a:t>nitrogen, sulfur, iron</a:t>
            </a:r>
            <a:r>
              <a:rPr b="0" lang="en" sz="1300" spc="-1" strike="noStrike">
                <a:solidFill>
                  <a:schemeClr val="accent1"/>
                </a:solidFill>
                <a:latin typeface="Lato"/>
                <a:ea typeface="Lato"/>
              </a:rPr>
              <a:t>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0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chemeClr val="dk2"/>
                </a:solidFill>
                <a:latin typeface="Raleway"/>
                <a:ea typeface="Raleway"/>
              </a:rPr>
              <a:t>Web App: Fertile Exo-Oceans Explorer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73880" cy="226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56106"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chemeClr val="accent1"/>
                </a:solidFill>
                <a:latin typeface="Lato"/>
                <a:ea typeface="Lato"/>
              </a:rPr>
              <a:t>Phase 1: Candidate Celestial Bodies Possibly Supportive of Chemosynthetic Life Browser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28656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300" spc="-1" strike="noStrike">
                <a:solidFill>
                  <a:schemeClr val="accent1"/>
                </a:solidFill>
                <a:latin typeface="Lato"/>
                <a:ea typeface="Lato"/>
              </a:rPr>
              <a:t>Browse all candidate celestial bodies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286560">
              <a:lnSpc>
                <a:spcPct val="115000"/>
              </a:lnSpc>
              <a:buClr>
                <a:srgbClr val="595959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300" spc="-1" strike="noStrike">
                <a:solidFill>
                  <a:schemeClr val="accent1"/>
                </a:solidFill>
                <a:latin typeface="Lato"/>
                <a:ea typeface="Lato"/>
              </a:rPr>
              <a:t>View their salient geologic properties (thermal vents, oceans, etc.) using latest data from NASA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286560">
              <a:lnSpc>
                <a:spcPct val="115000"/>
              </a:lnSpc>
              <a:buClr>
                <a:srgbClr val="595959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300" spc="-1" strike="noStrike">
                <a:solidFill>
                  <a:schemeClr val="accent1"/>
                </a:solidFill>
                <a:latin typeface="Lato"/>
                <a:ea typeface="Lato"/>
              </a:rPr>
              <a:t>View the “menu” of chemosynthetic organisms that would most likely thrive there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chemeClr val="accent1"/>
                </a:solidFill>
                <a:latin typeface="Lato"/>
                <a:ea typeface="Lato"/>
              </a:rPr>
              <a:t>Phase 2: Seeding Simulation (“Primordial Soup Injector”)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28656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300" spc="-1" strike="noStrike">
                <a:solidFill>
                  <a:schemeClr val="accent1"/>
                </a:solidFill>
                <a:latin typeface="Lato"/>
                <a:ea typeface="Lato"/>
              </a:rPr>
              <a:t>Users can simulate “seeding” the body with chemosynthetic microorganisms to see how they might survive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286560">
              <a:lnSpc>
                <a:spcPct val="115000"/>
              </a:lnSpc>
              <a:buClr>
                <a:srgbClr val="595959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300" spc="-1" strike="noStrike">
                <a:solidFill>
                  <a:schemeClr val="accent1"/>
                </a:solidFill>
                <a:latin typeface="Lato"/>
                <a:ea typeface="Lato"/>
              </a:rPr>
              <a:t>Would need to model dynamic ecosystem as microorganism’s metabolic byproducts alter the chemistry of the oceans.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43640" y="2079000"/>
            <a:ext cx="3773880" cy="226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300" spc="-1" strike="noStrike">
              <a:solidFill>
                <a:schemeClr val="accent1"/>
              </a:solidFill>
              <a:latin typeface="Lato"/>
              <a:ea typeface="Lato"/>
            </a:endParaRPr>
          </a:p>
        </p:txBody>
      </p:sp>
      <p:pic>
        <p:nvPicPr>
          <p:cNvPr id="96" name="Google Shape;128;p19" descr=""/>
          <p:cNvPicPr/>
          <p:nvPr/>
        </p:nvPicPr>
        <p:blipFill>
          <a:blip r:embed="rId1"/>
          <a:stretch/>
        </p:blipFill>
        <p:spPr>
          <a:xfrm>
            <a:off x="4643640" y="2079000"/>
            <a:ext cx="3656160" cy="226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LibreOffice/24.2.6.2$Linux_X86_64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2024-10-06T22:13:45Z</dcterms:modified>
  <cp:revision>1</cp:revision>
  <dc:subject/>
  <dc:title/>
</cp:coreProperties>
</file>